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6"/>
  </p:notesMasterIdLst>
  <p:sldIdLst>
    <p:sldId id="256" r:id="rId2"/>
    <p:sldId id="258" r:id="rId3"/>
    <p:sldId id="335" r:id="rId4"/>
    <p:sldId id="265" r:id="rId5"/>
    <p:sldId id="320" r:id="rId6"/>
    <p:sldId id="303" r:id="rId7"/>
    <p:sldId id="302" r:id="rId8"/>
    <p:sldId id="322" r:id="rId9"/>
    <p:sldId id="321" r:id="rId10"/>
    <p:sldId id="307" r:id="rId11"/>
    <p:sldId id="310" r:id="rId12"/>
    <p:sldId id="311" r:id="rId13"/>
    <p:sldId id="313" r:id="rId14"/>
    <p:sldId id="315" r:id="rId15"/>
    <p:sldId id="329" r:id="rId16"/>
    <p:sldId id="317" r:id="rId17"/>
    <p:sldId id="325" r:id="rId18"/>
    <p:sldId id="336" r:id="rId19"/>
    <p:sldId id="332" r:id="rId20"/>
    <p:sldId id="333" r:id="rId21"/>
    <p:sldId id="334" r:id="rId22"/>
    <p:sldId id="326" r:id="rId23"/>
    <p:sldId id="337" r:id="rId24"/>
    <p:sldId id="297" r:id="rId25"/>
  </p:sldIdLst>
  <p:sldSz cx="12192000" cy="6858000"/>
  <p:notesSz cx="6797675" cy="9928225"/>
  <p:defaultTextStyle>
    <a:defPPr>
      <a:defRPr lang="ru-RU"/>
    </a:defPPr>
    <a:lvl1pPr algn="ctr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9147" autoAdjust="0"/>
  </p:normalViewPr>
  <p:slideViewPr>
    <p:cSldViewPr>
      <p:cViewPr varScale="1">
        <p:scale>
          <a:sx n="106" d="100"/>
          <a:sy n="106" d="100"/>
        </p:scale>
        <p:origin x="-90" y="-2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1E182D-19D9-4E45-9271-5B4F51E9F078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3D5745-46A6-4405-BA74-2794C8F140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9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3C66E-C968-4F51-8B36-003CB8C2D0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611B0-74BE-4403-81F0-731B69BCB4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47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B30A7-A991-4E2E-BDE4-A2EDC22A0F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11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2E90E-5637-40AE-B290-8B81195582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1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39D970E-7E22-47E9-B5C6-7B82A3076F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731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CD6DD-140E-4DB6-97E8-6C3A7A5626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615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D57829A-1340-4D46-B522-D85584C62C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39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DE592-2561-46D5-B593-1D08832CE5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669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C32EF-EE67-4F27-9E2C-93F3B60F76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628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8F8D0-751A-441E-A38A-75A53021B5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24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82A98-89FB-4353-A8DB-3301B6F7CB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38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136CA-581E-4BEC-9FA7-4484A43C3E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1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4" y="4371975"/>
            <a:ext cx="8682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39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7F7F7F"/>
                </a:solidFill>
              </a:defRPr>
            </a:lvl1pPr>
          </a:lstStyle>
          <a:p>
            <a:fld id="{D1A2448B-1395-4FEF-9D10-324A93C59B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07" r:id="rId2"/>
    <p:sldLayoutId id="214748411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8" r:id="rId9"/>
    <p:sldLayoutId id="2147484113" r:id="rId10"/>
    <p:sldLayoutId id="2147484114" r:id="rId11"/>
    <p:sldLayoutId id="2147484115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055440" y="333375"/>
            <a:ext cx="10729192" cy="30241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4400" dirty="0">
                <a:latin typeface="Times New Roman" pitchFamily="18" charset="0"/>
              </a:rPr>
              <a:t>Отчет о работе с обращениями граждан, юридических лиц, в том числе объединений граждан за 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82890"/>
              </p:ext>
            </p:extLst>
          </p:nvPr>
        </p:nvGraphicFramePr>
        <p:xfrm>
          <a:off x="191344" y="116633"/>
          <a:ext cx="11737304" cy="657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6212"/>
                <a:gridCol w="1821092"/>
              </a:tblGrid>
              <a:tr h="7170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Тематики повторных обращений граждан </a:t>
                      </a:r>
                      <a:endParaRPr lang="ru-RU" sz="2400" b="1" dirty="0"/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Количество обращений</a:t>
                      </a:r>
                      <a:endParaRPr lang="ru-RU" sz="2000" b="1" dirty="0"/>
                    </a:p>
                  </a:txBody>
                  <a:tcPr marL="91428" marR="91428" marT="45718" marB="45718"/>
                </a:tc>
              </a:tr>
              <a:tr h="62626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Санитарное состояние жилого помещения</a:t>
                      </a:r>
                      <a:endParaRPr lang="ru-RU" sz="2000" b="1" dirty="0"/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12</a:t>
                      </a:r>
                      <a:endParaRPr lang="ru-RU" sz="1600" b="1" dirty="0"/>
                    </a:p>
                  </a:txBody>
                  <a:tcPr marL="91428" marR="91428" marT="45718" marB="45718"/>
                </a:tc>
              </a:tr>
              <a:tr h="88413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Оформление земельного участка без правоустанавливающих документов</a:t>
                      </a:r>
                      <a:endParaRPr lang="ru-RU" sz="2000" b="1" dirty="0"/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 marL="91428" marR="91428" marT="45718" marB="45718"/>
                </a:tc>
              </a:tr>
              <a:tr h="62626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Восстановление школы искусств в г. Шелехов</a:t>
                      </a:r>
                      <a:endParaRPr lang="ru-RU" sz="2000" b="1" dirty="0"/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 marL="91428" marR="91428" marT="45718" marB="45718"/>
                </a:tc>
              </a:tr>
              <a:tr h="44203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Обустройство остановочного пункта в п. Большой Луг</a:t>
                      </a:r>
                      <a:endParaRPr lang="ru-RU" sz="2000" b="1" dirty="0"/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 marL="91428" marR="91428" marT="45718" marB="45718"/>
                </a:tc>
              </a:tr>
              <a:tr h="626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Нарушение земельного контроля</a:t>
                      </a:r>
                    </a:p>
                    <a:p>
                      <a:endParaRPr lang="ru-RU" sz="2000" b="1" dirty="0"/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 marL="91428" marR="91428" marT="45718" marB="45718"/>
                </a:tc>
              </a:tr>
              <a:tr h="62626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Переселение соотечественников из Казахстана</a:t>
                      </a:r>
                      <a:endParaRPr lang="ru-RU" sz="2000" b="1" dirty="0"/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 marL="91428" marR="91428" marT="45718" marB="45718"/>
                </a:tc>
              </a:tr>
              <a:tr h="626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Обустройство пешеходной тропинке в 3-мкр. г. Шелехов</a:t>
                      </a:r>
                    </a:p>
                    <a:p>
                      <a:endParaRPr lang="ru-RU" sz="2000" b="1" dirty="0"/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 marL="91428" marR="91428" marT="45718" marB="45718"/>
                </a:tc>
              </a:tr>
              <a:tr h="62626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Строительство клуба в </a:t>
                      </a:r>
                      <a:r>
                        <a:rPr lang="ru-RU" sz="2000" b="1" dirty="0" err="1" smtClean="0"/>
                        <a:t>р.п</a:t>
                      </a:r>
                      <a:r>
                        <a:rPr lang="ru-RU" sz="2000" b="1" dirty="0" smtClean="0"/>
                        <a:t>. Большой Луг</a:t>
                      </a:r>
                      <a:endParaRPr lang="ru-RU" sz="2000" b="1" dirty="0"/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marL="91428" marR="91428" marT="45718" marB="45718"/>
                </a:tc>
              </a:tr>
              <a:tr h="62626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Строительство парома в с. Шаманка</a:t>
                      </a:r>
                      <a:endParaRPr lang="ru-RU" sz="2000" b="1" dirty="0"/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marL="91428" marR="91428"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703513" y="346075"/>
            <a:ext cx="9289032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Территориальная принадлежность обращений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806185"/>
            <a:ext cx="10081119" cy="588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3"/>
          <p:cNvSpPr>
            <a:spLocks noGrp="1"/>
          </p:cNvSpPr>
          <p:nvPr>
            <p:ph sz="quarter" idx="13"/>
          </p:nvPr>
        </p:nvSpPr>
        <p:spPr>
          <a:xfrm>
            <a:off x="1199456" y="731838"/>
            <a:ext cx="9649072" cy="5073650"/>
          </a:xfrm>
        </p:spPr>
        <p:txBody>
          <a:bodyPr/>
          <a:lstStyle/>
          <a:p>
            <a:pPr eaLnBrk="1" hangingPunct="1"/>
            <a:endParaRPr lang="ru-RU" altLang="ru-RU" dirty="0" smtClean="0"/>
          </a:p>
          <a:p>
            <a:pPr algn="just" eaLnBrk="1" hangingPunct="1"/>
            <a:r>
              <a:rPr lang="ru-RU" altLang="ru-RU" sz="3200" b="1" dirty="0"/>
              <a:t>Уменьшилось по сравнению с прошлым годом количество обращений по митингам и пикетам. Так 2015 их было зарегистрировано </a:t>
            </a:r>
            <a:r>
              <a:rPr lang="ru-RU" altLang="ru-RU" sz="3200" b="1" dirty="0">
                <a:solidFill>
                  <a:srgbClr val="FF0000"/>
                </a:solidFill>
              </a:rPr>
              <a:t>30</a:t>
            </a:r>
            <a:r>
              <a:rPr lang="ru-RU" altLang="ru-RU" sz="3200" b="1" dirty="0"/>
              <a:t>, за 2016 зарегистрировано </a:t>
            </a:r>
            <a:r>
              <a:rPr lang="ru-RU" altLang="ru-RU" sz="3200" b="1" dirty="0">
                <a:solidFill>
                  <a:srgbClr val="FF0000"/>
                </a:solidFill>
              </a:rPr>
              <a:t>21</a:t>
            </a:r>
            <a:r>
              <a:rPr lang="ru-RU" altLang="ru-RU" sz="3200" b="1" dirty="0"/>
              <a:t>, что на 30 % меньше чем в предыдущем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79376" y="346075"/>
            <a:ext cx="10945216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рассмотрения письменных и устных обращений граждан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125539"/>
            <a:ext cx="10009111" cy="55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551384" y="404814"/>
            <a:ext cx="1116124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Обращение граждан на личный прием Мэра </a:t>
            </a:r>
            <a:r>
              <a:rPr lang="ru-RU" alt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Шелеховского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района и заместителей Мэра района за 2016, всего 75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125539"/>
            <a:ext cx="10369152" cy="561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-80023" y="284733"/>
            <a:ext cx="1238537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Прием граждан должностными лицами Администрации </a:t>
            </a:r>
            <a:r>
              <a:rPr lang="ru-RU" alt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Шелеховского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района</a:t>
            </a:r>
          </a:p>
        </p:txBody>
      </p:sp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3644901"/>
            <a:ext cx="4464172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6960096" y="3789040"/>
            <a:ext cx="9937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  <a:latin typeface="Arial" panose="020B0604020202020204" pitchFamily="34" charset="0"/>
              </a:rPr>
              <a:t>ФУ</a:t>
            </a:r>
          </a:p>
        </p:txBody>
      </p:sp>
      <p:pic>
        <p:nvPicPr>
          <p:cNvPr id="194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795338"/>
            <a:ext cx="446417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Box 2"/>
          <p:cNvSpPr txBox="1">
            <a:spLocks noChangeArrowheads="1"/>
          </p:cNvSpPr>
          <p:nvPr/>
        </p:nvSpPr>
        <p:spPr bwMode="auto">
          <a:xfrm>
            <a:off x="6743701" y="908051"/>
            <a:ext cx="15843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образование</a:t>
            </a:r>
          </a:p>
        </p:txBody>
      </p:sp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86" y="877888"/>
            <a:ext cx="477027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86" y="3573463"/>
            <a:ext cx="4770277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487488" y="1075912"/>
            <a:ext cx="7556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УМИ</a:t>
            </a: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1254286" y="3789040"/>
            <a:ext cx="137001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63352" y="260351"/>
            <a:ext cx="1123324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Обращения граждан поступившие на "Горячую линию" в Администрацию </a:t>
            </a:r>
            <a:r>
              <a:rPr lang="ru-RU" alt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Шелеховского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района, всего 78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981076"/>
            <a:ext cx="10945215" cy="583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79376" y="270761"/>
            <a:ext cx="11377264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Обращение граждан поступившие в "Интернет приемную", всего 1</a:t>
            </a:r>
            <a:r>
              <a:rPr lang="en-US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052513"/>
            <a:ext cx="1116124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04664"/>
            <a:ext cx="8682567" cy="64807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Обращение граждан с нарушение срока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7488" y="227687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3632" y="22768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19536" y="45091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3/0,2%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76120" y="292494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760296" y="27809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56240" y="458112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23792" y="170080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Всего 1280</a:t>
            </a:r>
            <a:endParaRPr lang="ru-RU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0056440" y="177281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Всего 1691</a:t>
            </a:r>
            <a:endParaRPr lang="ru-RU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466982"/>
            <a:ext cx="54006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87488" y="249289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12331" y="2492896"/>
            <a:ext cx="327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07568" y="450912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248128" y="311948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37" y="1466982"/>
            <a:ext cx="51845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76120" y="3119482"/>
            <a:ext cx="252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852661" y="2924944"/>
            <a:ext cx="339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508268" y="4750405"/>
            <a:ext cx="344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207496" y="1118338"/>
            <a:ext cx="75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2016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08268" y="1118338"/>
            <a:ext cx="75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2015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020060" y="1685909"/>
            <a:ext cx="2092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из 1691 всего 9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03436" y="1654641"/>
            <a:ext cx="2092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из 12</a:t>
            </a:r>
            <a:r>
              <a:rPr lang="en-US" b="1" dirty="0" smtClean="0"/>
              <a:t>08</a:t>
            </a:r>
            <a:r>
              <a:rPr lang="ru-RU" b="1" dirty="0" smtClean="0"/>
              <a:t> всего 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9378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61294"/>
              </p:ext>
            </p:extLst>
          </p:nvPr>
        </p:nvGraphicFramePr>
        <p:xfrm>
          <a:off x="335360" y="1125538"/>
          <a:ext cx="11521280" cy="5467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7440"/>
                <a:gridCol w="2913840"/>
              </a:tblGrid>
              <a:tr h="5181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Тематики обращений граждан </a:t>
                      </a:r>
                      <a:endParaRPr lang="ru-RU" sz="1800" b="1" dirty="0"/>
                    </a:p>
                  </a:txBody>
                  <a:tcPr marL="91423" marR="9142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Количество обращений</a:t>
                      </a:r>
                      <a:endParaRPr lang="ru-RU" sz="1800" b="1" dirty="0"/>
                    </a:p>
                  </a:txBody>
                  <a:tcPr marL="91423" marR="91423" marT="45690" marB="45690"/>
                </a:tc>
              </a:tr>
              <a:tr h="47860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как позвонить в пожарную, полицию, скорую и т.д.</a:t>
                      </a:r>
                      <a:endParaRPr lang="ru-RU" sz="2000" b="1" dirty="0"/>
                    </a:p>
                  </a:txBody>
                  <a:tcPr marL="91423" marR="9142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1465</a:t>
                      </a:r>
                      <a:endParaRPr lang="ru-RU" sz="1800" b="1" dirty="0"/>
                    </a:p>
                  </a:txBody>
                  <a:tcPr marL="91423" marR="91423" marT="45690" marB="45690"/>
                </a:tc>
              </a:tr>
              <a:tr h="47860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открывание дверей квартир</a:t>
                      </a:r>
                      <a:endParaRPr lang="ru-RU" sz="2000" b="1" dirty="0"/>
                    </a:p>
                  </a:txBody>
                  <a:tcPr marL="91423" marR="9142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138</a:t>
                      </a:r>
                      <a:endParaRPr lang="ru-RU" sz="1800" b="1" dirty="0"/>
                    </a:p>
                  </a:txBody>
                  <a:tcPr marL="91423" marR="91423" marT="45690" marB="45690"/>
                </a:tc>
              </a:tr>
              <a:tr h="47860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подсыпка дорог в гололед</a:t>
                      </a:r>
                      <a:endParaRPr lang="ru-RU" sz="2000" b="1" dirty="0"/>
                    </a:p>
                  </a:txBody>
                  <a:tcPr marL="91423" marR="9142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73</a:t>
                      </a:r>
                      <a:endParaRPr lang="ru-RU" sz="1800" b="1" dirty="0"/>
                    </a:p>
                  </a:txBody>
                  <a:tcPr marL="91423" marR="91423" marT="45690" marB="45690"/>
                </a:tc>
              </a:tr>
              <a:tr h="47860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авария на сетях электроснабжения</a:t>
                      </a:r>
                      <a:endParaRPr lang="ru-RU" sz="2000" b="1" dirty="0"/>
                    </a:p>
                  </a:txBody>
                  <a:tcPr marL="91423" marR="9142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36</a:t>
                      </a:r>
                      <a:endParaRPr lang="ru-RU" sz="1800" b="1" dirty="0"/>
                    </a:p>
                  </a:txBody>
                  <a:tcPr marL="91423" marR="91423" marT="45690" marB="45690"/>
                </a:tc>
              </a:tr>
              <a:tr h="5181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авария на сетях холодного</a:t>
                      </a:r>
                      <a:r>
                        <a:rPr lang="ru-RU" sz="2000" b="1" baseline="0" dirty="0" smtClean="0"/>
                        <a:t> и горячего </a:t>
                      </a:r>
                      <a:r>
                        <a:rPr lang="ru-RU" sz="2000" b="1" dirty="0" smtClean="0"/>
                        <a:t>водоснабжения</a:t>
                      </a:r>
                    </a:p>
                    <a:p>
                      <a:endParaRPr lang="ru-RU" sz="2000" b="1" dirty="0"/>
                    </a:p>
                  </a:txBody>
                  <a:tcPr marL="91423" marR="9142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23</a:t>
                      </a:r>
                      <a:endParaRPr lang="ru-RU" sz="1800" b="1" dirty="0"/>
                    </a:p>
                  </a:txBody>
                  <a:tcPr marL="91423" marR="91423" marT="45690" marB="45690"/>
                </a:tc>
              </a:tr>
              <a:tr h="47860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безнадзорные животные</a:t>
                      </a:r>
                      <a:endParaRPr lang="ru-RU" sz="2000" b="1" dirty="0"/>
                    </a:p>
                  </a:txBody>
                  <a:tcPr marL="91423" marR="9142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22</a:t>
                      </a:r>
                      <a:endParaRPr lang="ru-RU" sz="1800" b="1" dirty="0"/>
                    </a:p>
                  </a:txBody>
                  <a:tcPr marL="91423" marR="91423" marT="45690" marB="45690"/>
                </a:tc>
              </a:tr>
              <a:tr h="47860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подтопление домов и участков</a:t>
                      </a:r>
                      <a:endParaRPr lang="ru-RU" sz="2000" b="1" dirty="0"/>
                    </a:p>
                  </a:txBody>
                  <a:tcPr marL="91423" marR="9142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16</a:t>
                      </a:r>
                      <a:endParaRPr lang="ru-RU" sz="1800" b="1" dirty="0"/>
                    </a:p>
                  </a:txBody>
                  <a:tcPr marL="91423" marR="91423" marT="45690" marB="45690"/>
                </a:tc>
              </a:tr>
              <a:tr h="50151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разбился ртутный градусник</a:t>
                      </a:r>
                      <a:endParaRPr lang="ru-RU" sz="2000" b="1" dirty="0"/>
                    </a:p>
                  </a:txBody>
                  <a:tcPr marL="91423" marR="9142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14</a:t>
                      </a:r>
                      <a:endParaRPr lang="ru-RU" sz="1800" b="1" dirty="0"/>
                    </a:p>
                  </a:txBody>
                  <a:tcPr marL="91423" marR="91423" marT="45690" marB="45690"/>
                </a:tc>
              </a:tr>
              <a:tr h="3047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тех помощь на дороге</a:t>
                      </a:r>
                      <a:endParaRPr lang="ru-RU" sz="2000" b="1" dirty="0"/>
                    </a:p>
                  </a:txBody>
                  <a:tcPr marL="91423" marR="9142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12</a:t>
                      </a:r>
                      <a:endParaRPr lang="ru-RU" sz="1800" b="1" dirty="0"/>
                    </a:p>
                  </a:txBody>
                  <a:tcPr marL="91423" marR="91423" marT="45690" marB="45690"/>
                </a:tc>
              </a:tr>
              <a:tr h="47860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сообщение о ДТП</a:t>
                      </a:r>
                      <a:endParaRPr lang="ru-RU" sz="2000" b="1" dirty="0"/>
                    </a:p>
                  </a:txBody>
                  <a:tcPr marL="91423" marR="9142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11</a:t>
                      </a:r>
                      <a:endParaRPr lang="ru-RU" sz="1800" b="1" dirty="0"/>
                    </a:p>
                  </a:txBody>
                  <a:tcPr marL="91423" marR="91423" marT="45690" marB="4569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35360" y="116632"/>
            <a:ext cx="11665296" cy="864096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Обращения граждан поступившие на телефон МКУ ШР «ЕДДС» за 2016 год, всего 1875</a:t>
            </a:r>
            <a:r>
              <a:rPr lang="ru-RU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35360" y="188913"/>
            <a:ext cx="11521279" cy="63357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Основные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задачи </a:t>
            </a:r>
            <a:r>
              <a:rPr lang="ru-RU" altLang="ru-RU" sz="2800" b="1" dirty="0">
                <a:solidFill>
                  <a:srgbClr val="FF0000"/>
                </a:solidFill>
              </a:rPr>
              <a:t>отдела о работе с обращениями граждан: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400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rgbClr val="000066"/>
                </a:solidFill>
              </a:rPr>
              <a:t>осуществление документационного обеспечения и контроль за исполнением документов в деятельности Администрации района с применением автоматизированных систем;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2800" b="1" dirty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rgbClr val="000066"/>
                </a:solidFill>
              </a:rPr>
              <a:t>осуществление методического руководства работы по ведению делопроизводства в других структурных подразделениях Администрации района в соответствии с установленными правилами, а также Инструкцией по делопроизводству, утвержденной Мэром района;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2800" b="1" dirty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rgbClr val="000066"/>
                </a:solidFill>
              </a:rPr>
              <a:t>осуществление единого порядка по вопросам организации работы с устными и письменными обращениями, заявлениями и жалобами граждан, совершенствование форм и методов работы с обращениями граждан.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40120"/>
              </p:ext>
            </p:extLst>
          </p:nvPr>
        </p:nvGraphicFramePr>
        <p:xfrm>
          <a:off x="191344" y="107332"/>
          <a:ext cx="11809311" cy="674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7048"/>
                <a:gridCol w="1832263"/>
              </a:tblGrid>
              <a:tr h="63335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Тематики обращений граждан 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Количество обращений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  <a:tr h="51490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сообщения о пожарах</a:t>
                      </a:r>
                      <a:endParaRPr lang="ru-RU" sz="2000" b="1" dirty="0"/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  <a:tr h="51490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поиск людей</a:t>
                      </a:r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  <a:tr h="51490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снять с дерева кошку</a:t>
                      </a:r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  <a:tr h="51490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вызов скорой через ЕДДС</a:t>
                      </a:r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9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  <a:tr h="51490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отсутствия уличного освещения на фонарях </a:t>
                      </a:r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8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  <a:tr h="51490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горение леса, сухой травы</a:t>
                      </a:r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5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  <a:tr h="51490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медведи вблизи населенные пунктов</a:t>
                      </a:r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  <a:tr h="36188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драка</a:t>
                      </a:r>
                      <a:endParaRPr lang="ru-RU" sz="2000" b="1" dirty="0"/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  <a:tr h="36188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утонул человек</a:t>
                      </a:r>
                      <a:endParaRPr lang="ru-RU" sz="2000" b="1" dirty="0"/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  <a:tr h="36188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запах газа</a:t>
                      </a:r>
                      <a:endParaRPr lang="ru-RU" sz="2000" b="1" dirty="0"/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  <a:tr h="36188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информация по Боярышнику</a:t>
                      </a:r>
                      <a:endParaRPr lang="ru-RU" sz="2000" b="1" dirty="0"/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  <a:tr h="36188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застряли в лифте</a:t>
                      </a:r>
                      <a:endParaRPr lang="ru-RU" sz="2000" b="1" dirty="0"/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  <a:tr h="51490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закрыли паром</a:t>
                      </a:r>
                      <a:endParaRPr lang="ru-RU" sz="2000" b="1" dirty="0"/>
                    </a:p>
                  </a:txBody>
                  <a:tcPr marL="91442" marR="91442" marT="45684" marB="4568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 marL="91442" marR="91442" marT="45684" marB="4568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sz="quarter" idx="13"/>
          </p:nvPr>
        </p:nvSpPr>
        <p:spPr>
          <a:xfrm>
            <a:off x="623392" y="692151"/>
            <a:ext cx="10873208" cy="5616575"/>
          </a:xfrm>
        </p:spPr>
        <p:txBody>
          <a:bodyPr/>
          <a:lstStyle/>
          <a:p>
            <a:pPr algn="just"/>
            <a:r>
              <a:rPr lang="ru-RU" altLang="ru-RU" sz="2400" b="1" dirty="0"/>
              <a:t>В соответствии с Планом, утвержденным распоряжением Администрации </a:t>
            </a:r>
            <a:r>
              <a:rPr lang="ru-RU" altLang="ru-RU" sz="2400" b="1" dirty="0" err="1"/>
              <a:t>Шелеховского</a:t>
            </a:r>
            <a:r>
              <a:rPr lang="ru-RU" altLang="ru-RU" sz="2400" b="1" dirty="0"/>
              <a:t> муниципального района от 23.12.2015 № 168-ра «Об утверждении Плана информационно-консультационной работы Центра социально-правовой информации на 2016 год», осуществлялся контроль за своевременным исполнением мероприятий, за отчетный период специалистами Администрации района проведены встречи с жителями </a:t>
            </a:r>
            <a:r>
              <a:rPr lang="ru-RU" altLang="ru-RU" sz="2400" b="1" dirty="0" err="1"/>
              <a:t>Шелеховского</a:t>
            </a:r>
            <a:r>
              <a:rPr lang="ru-RU" altLang="ru-RU" sz="2400" b="1" dirty="0"/>
              <a:t> района по 20 темам, с участием 272 человек</a:t>
            </a:r>
            <a:r>
              <a:rPr lang="ru-RU" altLang="ru-RU" sz="2400" b="1" dirty="0" smtClean="0"/>
              <a:t>.</a:t>
            </a:r>
          </a:p>
          <a:p>
            <a:pPr marL="46037" indent="0" algn="just">
              <a:buNone/>
            </a:pPr>
            <a:endParaRPr lang="ru-RU" altLang="ru-RU" sz="2400" b="1" dirty="0"/>
          </a:p>
          <a:p>
            <a:pPr algn="just"/>
            <a:r>
              <a:rPr lang="ru-RU" altLang="ru-RU" sz="2400" b="1" dirty="0"/>
              <a:t>В рамках «Дня бесплатной юридической помощи» за консультацией в 2016 году обратились 109 человек.</a:t>
            </a:r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sz="quarter" idx="13"/>
          </p:nvPr>
        </p:nvSpPr>
        <p:spPr>
          <a:xfrm>
            <a:off x="695400" y="731838"/>
            <a:ext cx="10729192" cy="5649912"/>
          </a:xfrm>
        </p:spPr>
        <p:txBody>
          <a:bodyPr/>
          <a:lstStyle/>
          <a:p>
            <a:pPr algn="just">
              <a:defRPr/>
            </a:pPr>
            <a:r>
              <a:rPr lang="ru-RU" altLang="ru-RU" sz="2800" b="1" dirty="0"/>
              <a:t>В целях исполнения поручений Президента Российской Федерации и реализации прав заявителей на получение ответов по существу постановленных вопросов при личных обращениях, Администрацией Шелеховского муниципального района дополнительного с 01.06.2016 года организован прием граждан мэром Шелеховского муниципального района, каждую 2 и 4 среду с 10-18 часов по адресу: г. Шелехов, ул. Ленина, 15, кабинет № 41.</a:t>
            </a:r>
          </a:p>
          <a:p>
            <a:pPr marL="46037" indent="0" algn="just">
              <a:buNone/>
              <a:defRPr/>
            </a:pPr>
            <a:endParaRPr lang="ru-RU" altLang="ru-RU" sz="1400" b="1" dirty="0"/>
          </a:p>
          <a:p>
            <a:pPr algn="just">
              <a:defRPr/>
            </a:pP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sz="quarter" idx="13"/>
          </p:nvPr>
        </p:nvSpPr>
        <p:spPr>
          <a:xfrm>
            <a:off x="695400" y="731838"/>
            <a:ext cx="10729192" cy="5649912"/>
          </a:xfrm>
        </p:spPr>
        <p:txBody>
          <a:bodyPr/>
          <a:lstStyle/>
          <a:p>
            <a:pPr marL="46037" indent="0" algn="just">
              <a:buNone/>
              <a:defRPr/>
            </a:pPr>
            <a:endParaRPr lang="ru-RU" altLang="ru-RU" sz="1400" b="1" dirty="0"/>
          </a:p>
          <a:p>
            <a:pPr algn="just">
              <a:defRPr/>
            </a:pPr>
            <a:r>
              <a:rPr lang="ru-RU" altLang="ru-RU" sz="2000" b="1" dirty="0"/>
              <a:t>В </a:t>
            </a:r>
            <a:r>
              <a:rPr lang="ru-RU" altLang="ru-RU" sz="2000" b="1" dirty="0" smtClean="0"/>
              <a:t>Администрации Шелеховского муниципального района большое </a:t>
            </a:r>
            <a:r>
              <a:rPr lang="ru-RU" altLang="ru-RU" sz="2000" b="1" dirty="0"/>
              <a:t>внимание уделяется не только своевременному рассмотрению обращений граждан,  но и качеству подготовки ответов на них</a:t>
            </a:r>
            <a:r>
              <a:rPr lang="ru-RU" altLang="ru-RU" sz="2000" b="1" dirty="0" smtClean="0"/>
              <a:t>.</a:t>
            </a:r>
          </a:p>
          <a:p>
            <a:pPr algn="just">
              <a:defRPr/>
            </a:pPr>
            <a:r>
              <a:rPr lang="ru-RU" altLang="ru-RU" sz="2000" b="1" dirty="0" smtClean="0"/>
              <a:t>Вся </a:t>
            </a:r>
            <a:r>
              <a:rPr lang="ru-RU" altLang="ru-RU" sz="2000" b="1" dirty="0"/>
              <a:t>работа с обращениями граждан </a:t>
            </a:r>
            <a:r>
              <a:rPr lang="ru-RU" altLang="ru-RU" sz="2000" b="1" dirty="0" smtClean="0"/>
              <a:t>построена </a:t>
            </a:r>
            <a:r>
              <a:rPr lang="ru-RU" altLang="ru-RU" sz="2000" b="1" dirty="0"/>
              <a:t>на взаимопонимании, ответственности должностных лиц и осознании того, что обращения граждан в органы местного самоуправления – это способ защиты их прав и законных интересов.</a:t>
            </a:r>
          </a:p>
          <a:p>
            <a:pPr algn="just">
              <a:defRPr/>
            </a:pPr>
            <a:r>
              <a:rPr lang="ru-RU" altLang="ru-RU" sz="2000" b="1" dirty="0" smtClean="0"/>
              <a:t>Одной </a:t>
            </a:r>
            <a:r>
              <a:rPr lang="ru-RU" altLang="ru-RU" sz="2000" b="1" dirty="0"/>
              <a:t>из главных задач при организации работы с обращениями граждан является применение мэр по недопущению фактов нарушения сроков рассмотрения обращений, усиление требовательности к исполнителям и ответственность всех должностных лиц за соблюдением порядка рассмотрения обращений и подготовки ответов. Так же хочу напомнить что должностные лица Администрации </a:t>
            </a:r>
            <a:r>
              <a:rPr lang="ru-RU" altLang="ru-RU" sz="2000" b="1" dirty="0" smtClean="0"/>
              <a:t>района несут </a:t>
            </a:r>
            <a:r>
              <a:rPr lang="ru-RU" altLang="ru-RU" sz="2000" b="1" dirty="0"/>
              <a:t>административную ответственность </a:t>
            </a:r>
            <a:r>
              <a:rPr lang="ru-RU" altLang="ru-RU" sz="2000" b="1" dirty="0" smtClean="0"/>
              <a:t>за нарушение сроков рассмотрения обращений граждан</a:t>
            </a:r>
            <a:r>
              <a:rPr lang="ru-RU" altLang="ru-RU" sz="2000" b="1" dirty="0"/>
              <a:t>, юридических лиц, в том числе объединений </a:t>
            </a:r>
            <a:r>
              <a:rPr lang="ru-RU" altLang="ru-RU" sz="2000" b="1" dirty="0" smtClean="0"/>
              <a:t>граждан.</a:t>
            </a:r>
            <a:endParaRPr lang="ru-RU" altLang="ru-RU" sz="2000" b="1" dirty="0"/>
          </a:p>
          <a:p>
            <a:pPr marL="46037" indent="0" algn="just">
              <a:buNone/>
              <a:defRPr/>
            </a:pP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288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333375"/>
            <a:ext cx="8002587" cy="302418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6000" dirty="0">
                <a:latin typeface="Times New Roman" pitchFamily="18" charset="0"/>
              </a:rPr>
              <a:t>СПАСИБО </a:t>
            </a:r>
            <a:br>
              <a:rPr lang="ru-RU" altLang="ru-RU" sz="6000" dirty="0">
                <a:latin typeface="Times New Roman" pitchFamily="18" charset="0"/>
              </a:rPr>
            </a:br>
            <a:r>
              <a:rPr lang="ru-RU" altLang="ru-RU" sz="6000" dirty="0">
                <a:latin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35360" y="188913"/>
            <a:ext cx="11521279" cy="63357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Основные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функции </a:t>
            </a:r>
            <a:r>
              <a:rPr lang="ru-RU" altLang="ru-RU" sz="2800" b="1" dirty="0">
                <a:solidFill>
                  <a:srgbClr val="FF0000"/>
                </a:solidFill>
              </a:rPr>
              <a:t>отдела о работе с обращениями граждан: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rgbClr val="000066"/>
                </a:solidFill>
              </a:rPr>
              <a:t>осуществление регистрации письменных и устных обращений граждан через систему электронного документооборота «Дело», осуществление контроля за объективным, всестороннем и своевременным рассмотрением обращений граждан, и соблюдением сроков их рассмотрения;</a:t>
            </a:r>
            <a:endParaRPr lang="en-US" altLang="ru-RU" sz="1800" b="1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800" b="1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rgbClr val="000066"/>
                </a:solidFill>
              </a:rPr>
              <a:t>Осуществление ежедневного приема граждан, оказание устных консультаций по вопросам своей компетенции, оказание помощи гражданам (малограмотным, пенсионерам, инвалидам и т.д.) в оформлении письменных обращений;</a:t>
            </a:r>
            <a:endParaRPr lang="en-US" altLang="ru-RU" sz="1800" b="1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800" b="1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rgbClr val="000066"/>
                </a:solidFill>
              </a:rPr>
              <a:t>Осуществление учета и анализа состояния исполнительской дисциплины в Администрации Шелеховского района по работе с обращениями граждан;</a:t>
            </a:r>
            <a:endParaRPr lang="en-US" altLang="ru-RU" sz="1800" b="1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800" b="1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rgbClr val="000066"/>
                </a:solidFill>
              </a:rPr>
              <a:t>Осуществление подготовки ответов в рамках своей компетенции на обращения граждан и организаций, ответов на запросы и обращения органов государственной власти, органов местного самоуправления, иных организаций;</a:t>
            </a:r>
            <a:endParaRPr lang="en-US" altLang="ru-RU" sz="1800" b="1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800" b="1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rgbClr val="000066"/>
                </a:solidFill>
              </a:rPr>
              <a:t>Рассмотрение жалоб, заявлений, обращений граждан, включая обращения объединений граждан, в том числе юридических лиц, по вопросам компетенции отдела, подготовки ответов на них;</a:t>
            </a:r>
            <a:endParaRPr lang="en-US" altLang="ru-RU" sz="1800" b="1" dirty="0" smtClean="0">
              <a:solidFill>
                <a:srgbClr val="000066"/>
              </a:solidFill>
            </a:endParaRPr>
          </a:p>
          <a:p>
            <a:pPr marL="46037" indent="0" algn="just" eaLnBrk="1" hangingPunct="1">
              <a:lnSpc>
                <a:spcPct val="80000"/>
              </a:lnSpc>
              <a:buNone/>
            </a:pPr>
            <a:endParaRPr lang="ru-RU" altLang="ru-RU" sz="1800" b="1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800" b="1" dirty="0" smtClean="0">
                <a:solidFill>
                  <a:srgbClr val="000066"/>
                </a:solidFill>
              </a:rPr>
              <a:t>Организация проведения на постоянной основе личного приема граждан в Администрации Шелеховского района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2800" b="1" dirty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2800" b="1" dirty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2800" b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360" y="188640"/>
            <a:ext cx="11737304" cy="1368699"/>
          </a:xfrm>
        </p:spPr>
        <p:txBody>
          <a:bodyPr/>
          <a:lstStyle/>
          <a:p>
            <a:pPr marL="0" indent="0" algn="ctr" eaLnBrk="1" hangingPunct="1">
              <a:buClr>
                <a:schemeClr val="tx1"/>
              </a:buClr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Обращения граждан поступившие в Администрацию </a:t>
            </a:r>
            <a:r>
              <a:rPr lang="ru-RU" altLang="ru-RU" sz="2800" dirty="0" err="1">
                <a:solidFill>
                  <a:srgbClr val="FF0000"/>
                </a:solidFill>
              </a:rPr>
              <a:t>Шелеховского</a:t>
            </a:r>
            <a:r>
              <a:rPr lang="ru-RU" altLang="ru-RU" sz="2800" dirty="0">
                <a:solidFill>
                  <a:srgbClr val="FF0000"/>
                </a:solidFill>
              </a:rPr>
              <a:t> муниципального района за 2016 год    </a:t>
            </a:r>
          </a:p>
          <a:p>
            <a:pPr marL="0" indent="0" algn="ctr" eaLnBrk="1" hangingPunct="1">
              <a:buClr>
                <a:schemeClr val="tx1"/>
              </a:buClr>
              <a:buNone/>
            </a:pPr>
            <a:r>
              <a:rPr lang="ru-RU" altLang="ru-RU" sz="2800" b="1" u="sng" dirty="0">
                <a:solidFill>
                  <a:schemeClr val="tx1"/>
                </a:solidFill>
              </a:rPr>
              <a:t>Всего поступило 1208 обращений</a:t>
            </a:r>
          </a:p>
          <a:p>
            <a:pPr marL="0" indent="0" algn="ctr" eaLnBrk="1" hangingPunct="1">
              <a:buClr>
                <a:schemeClr val="tx1"/>
              </a:buClr>
              <a:buNone/>
            </a:pPr>
            <a:endParaRPr lang="ru-RU" altLang="ru-RU" sz="2000" dirty="0">
              <a:solidFill>
                <a:srgbClr val="FF0000"/>
              </a:solidFill>
            </a:endParaRPr>
          </a:p>
          <a:p>
            <a:pPr marL="0" indent="0" algn="ctr" eaLnBrk="1" hangingPunct="1">
              <a:buClr>
                <a:schemeClr val="tx1"/>
              </a:buClr>
              <a:buNone/>
            </a:pPr>
            <a:endParaRPr lang="ru-RU" altLang="ru-RU" sz="2000" dirty="0">
              <a:solidFill>
                <a:srgbClr val="FF0000"/>
              </a:solidFill>
            </a:endParaRPr>
          </a:p>
        </p:txBody>
      </p:sp>
      <p:sp>
        <p:nvSpPr>
          <p:cNvPr id="8195" name="Rectangle 28"/>
          <p:cNvSpPr>
            <a:spLocks noChangeArrowheads="1"/>
          </p:cNvSpPr>
          <p:nvPr/>
        </p:nvSpPr>
        <p:spPr bwMode="auto">
          <a:xfrm>
            <a:off x="3141664" y="1125538"/>
            <a:ext cx="6911975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chemeClr val="tx1"/>
              </a:buClr>
              <a:buSzTx/>
              <a:buFontTx/>
              <a:buNone/>
            </a:pPr>
            <a:endParaRPr lang="ru-RU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00808"/>
            <a:ext cx="10801200" cy="496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3"/>
          <p:cNvSpPr>
            <a:spLocks noGrp="1"/>
          </p:cNvSpPr>
          <p:nvPr>
            <p:ph sz="quarter" idx="13"/>
          </p:nvPr>
        </p:nvSpPr>
        <p:spPr>
          <a:xfrm>
            <a:off x="191344" y="188913"/>
            <a:ext cx="11665295" cy="1008062"/>
          </a:xfrm>
        </p:spPr>
        <p:txBody>
          <a:bodyPr/>
          <a:lstStyle/>
          <a:p>
            <a:pPr marL="365125" lvl="1" indent="0" algn="just" eaLnBrk="1" hangingPunct="1"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Поступило в Администрацию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Шелеховского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 муниципального района через вышестоящие органы государственной власти, всего 95 обращений, в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т.ч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. из: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3" y="1484784"/>
            <a:ext cx="10297144" cy="518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96566"/>
              </p:ext>
            </p:extLst>
          </p:nvPr>
        </p:nvGraphicFramePr>
        <p:xfrm>
          <a:off x="263352" y="115889"/>
          <a:ext cx="11449272" cy="650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7463"/>
                <a:gridCol w="2301809"/>
              </a:tblGrid>
              <a:tr h="648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/>
                        <a:t>Основные тематики обращений граждан поступившие</a:t>
                      </a:r>
                      <a:r>
                        <a:rPr lang="ru-RU" altLang="ru-RU" sz="2400" b="1" baseline="0" dirty="0" smtClean="0"/>
                        <a:t> в </a:t>
                      </a:r>
                      <a:r>
                        <a:rPr lang="ru-RU" altLang="ru-RU" sz="2400" b="1" dirty="0" smtClean="0"/>
                        <a:t> Администрацию Шелеховского района это:</a:t>
                      </a:r>
                      <a:endParaRPr lang="ru-RU" sz="2400" b="1" dirty="0"/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количество</a:t>
                      </a:r>
                      <a:endParaRPr lang="ru-RU" sz="24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r>
                        <a:rPr lang="ru-RU" sz="1850" b="1" dirty="0" smtClean="0"/>
                        <a:t>Обеспечение бесплатными молочными продуктами</a:t>
                      </a:r>
                      <a:endParaRPr lang="ru-RU" sz="1850" b="1" dirty="0"/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261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Иные вопросы волнующие жителей Шелеховского района</a:t>
                      </a:r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260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Земельные вопросы, градостроительная деятельность</a:t>
                      </a:r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167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Вопросы в сфере ЖКХ, благоустройства, работа пассажирского транспорта</a:t>
                      </a:r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160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r>
                        <a:rPr lang="ru-RU" sz="1850" b="1" dirty="0" smtClean="0"/>
                        <a:t>Задолженность по договорам, коммерческие</a:t>
                      </a:r>
                      <a:r>
                        <a:rPr lang="ru-RU" sz="1850" b="1" baseline="0" dirty="0" smtClean="0"/>
                        <a:t> предложения</a:t>
                      </a:r>
                      <a:endParaRPr lang="ru-RU" sz="1850" b="1" dirty="0"/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121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Социальная защита, материальная</a:t>
                      </a:r>
                      <a:r>
                        <a:rPr lang="ru-RU" sz="1850" b="1" baseline="0" dirty="0" smtClean="0"/>
                        <a:t> помощь</a:t>
                      </a:r>
                      <a:endParaRPr lang="ru-RU" sz="1850" b="1" dirty="0" smtClean="0"/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71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Выделение место в ДОУ</a:t>
                      </a:r>
                      <a:endParaRPr lang="ru-RU" sz="1850" b="1" dirty="0"/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57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Выделение жилья</a:t>
                      </a:r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43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Судебные обращения</a:t>
                      </a:r>
                      <a:endParaRPr lang="ru-RU" sz="1850" b="1" dirty="0"/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13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r>
                        <a:rPr lang="ru-RU" sz="1850" b="1" dirty="0" smtClean="0"/>
                        <a:t>Выделение</a:t>
                      </a:r>
                      <a:r>
                        <a:rPr lang="ru-RU" sz="1850" b="1" baseline="0" dirty="0" smtClean="0"/>
                        <a:t> автотранспорта </a:t>
                      </a:r>
                      <a:endParaRPr lang="ru-RU" sz="1850" b="1" dirty="0"/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15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r>
                        <a:rPr lang="ru-RU" sz="1850" b="1" dirty="0" smtClean="0"/>
                        <a:t>Выделение леса на</a:t>
                      </a:r>
                      <a:r>
                        <a:rPr lang="ru-RU" sz="1850" b="1" baseline="0" dirty="0" smtClean="0"/>
                        <a:t> корню</a:t>
                      </a:r>
                      <a:endParaRPr lang="ru-RU" sz="1850" b="1" dirty="0"/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11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442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Выдача копий НПА, архивные справки</a:t>
                      </a:r>
                      <a:endParaRPr lang="ru-RU" sz="1850" b="1" dirty="0"/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12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Отлов безнадзорных собак,</a:t>
                      </a:r>
                      <a:r>
                        <a:rPr lang="ru-RU" sz="1850" b="1" baseline="0" dirty="0" smtClean="0"/>
                        <a:t> о</a:t>
                      </a:r>
                      <a:r>
                        <a:rPr lang="ru-RU" sz="1850" b="1" dirty="0" smtClean="0"/>
                        <a:t>храна общественного порядка</a:t>
                      </a:r>
                      <a:endParaRPr lang="ru-RU" sz="1850" b="1" dirty="0"/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9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r>
                        <a:rPr lang="ru-RU" sz="1850" b="1" dirty="0" smtClean="0"/>
                        <a:t>Вопросы здравоохранения</a:t>
                      </a:r>
                      <a:endParaRPr lang="ru-RU" sz="1850" b="1" dirty="0"/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  <a:tr h="374201">
                <a:tc>
                  <a:txBody>
                    <a:bodyPr/>
                    <a:lstStyle/>
                    <a:p>
                      <a:r>
                        <a:rPr lang="ru-RU" sz="1850" b="1" dirty="0" smtClean="0"/>
                        <a:t>Разрешение на брак</a:t>
                      </a:r>
                      <a:endParaRPr lang="ru-RU" sz="1850" b="1" dirty="0"/>
                    </a:p>
                  </a:txBody>
                  <a:tcPr marL="91470" marR="91470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</a:t>
                      </a:r>
                      <a:endParaRPr lang="ru-RU" sz="1800" b="1" dirty="0"/>
                    </a:p>
                  </a:txBody>
                  <a:tcPr marL="91470" marR="91470"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631504" y="188640"/>
            <a:ext cx="8857109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algn="l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Соотношение письменных обращений граждан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1" y="692696"/>
            <a:ext cx="1087320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33792"/>
              </p:ext>
            </p:extLst>
          </p:nvPr>
        </p:nvGraphicFramePr>
        <p:xfrm>
          <a:off x="263352" y="100013"/>
          <a:ext cx="11665295" cy="673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2237"/>
                <a:gridCol w="2333058"/>
              </a:tblGrid>
              <a:tr h="52052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Тематики коллективных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обращений граждан </a:t>
                      </a:r>
                      <a:endParaRPr lang="ru-RU" sz="2400" b="1" dirty="0"/>
                    </a:p>
                  </a:txBody>
                  <a:tcPr marL="91428" marR="91428"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Количество обращений</a:t>
                      </a:r>
                      <a:endParaRPr lang="ru-RU" sz="2400" b="1" dirty="0"/>
                    </a:p>
                  </a:txBody>
                  <a:tcPr marL="91428" marR="91428" marT="45682" marB="45682"/>
                </a:tc>
              </a:tr>
              <a:tr h="520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Решение социальных вопросов на территории </a:t>
                      </a:r>
                      <a:r>
                        <a:rPr lang="ru-RU" sz="1850" b="1" dirty="0" err="1" smtClean="0"/>
                        <a:t>Шелеховского</a:t>
                      </a:r>
                      <a:r>
                        <a:rPr lang="ru-RU" sz="1850" b="1" dirty="0" smtClean="0"/>
                        <a:t> района</a:t>
                      </a:r>
                      <a:endParaRPr lang="ru-RU" sz="1850" b="1" dirty="0"/>
                    </a:p>
                  </a:txBody>
                  <a:tcPr marL="91428" marR="91428" marT="45682" marB="456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7</a:t>
                      </a:r>
                    </a:p>
                  </a:txBody>
                  <a:tcPr marL="91428" marR="91428" marT="45682" marB="45682"/>
                </a:tc>
              </a:tr>
              <a:tr h="520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Аварийное состояние дорог в </a:t>
                      </a:r>
                      <a:r>
                        <a:rPr lang="ru-RU" sz="1850" b="1" dirty="0" err="1" smtClean="0"/>
                        <a:t>Шелеховском</a:t>
                      </a:r>
                      <a:r>
                        <a:rPr lang="ru-RU" sz="1850" b="1" dirty="0" smtClean="0"/>
                        <a:t> районе</a:t>
                      </a:r>
                      <a:endParaRPr lang="ru-RU" sz="1850" b="1" dirty="0"/>
                    </a:p>
                  </a:txBody>
                  <a:tcPr marL="91428" marR="91428" marT="45682" marB="456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5</a:t>
                      </a:r>
                    </a:p>
                  </a:txBody>
                  <a:tcPr marL="91428" marR="91428" marT="45682" marB="45682"/>
                </a:tc>
              </a:tr>
              <a:tr h="384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Тарифы по транспортным перевозкам</a:t>
                      </a:r>
                      <a:endParaRPr lang="ru-RU" sz="1850" b="1" dirty="0"/>
                    </a:p>
                  </a:txBody>
                  <a:tcPr marL="91428" marR="91428" marT="45682" marB="456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 marL="91428" marR="91428" marT="45682" marB="45682"/>
                </a:tc>
              </a:tr>
              <a:tr h="520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Восстановление школы искусств в г. </a:t>
                      </a:r>
                      <a:r>
                        <a:rPr lang="ru-RU" sz="1850" b="1" dirty="0" err="1" smtClean="0"/>
                        <a:t>Шелехов</a:t>
                      </a:r>
                      <a:endParaRPr lang="ru-RU" sz="1850" b="1" dirty="0"/>
                    </a:p>
                  </a:txBody>
                  <a:tcPr marL="91428" marR="91428" marT="45682" marB="45682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 marL="91428" marR="91428" marT="45682" marB="45682"/>
                </a:tc>
              </a:tr>
              <a:tr h="520525">
                <a:tc>
                  <a:txBody>
                    <a:bodyPr/>
                    <a:lstStyle/>
                    <a:p>
                      <a:r>
                        <a:rPr lang="ru-RU" sz="1850" b="1" dirty="0" smtClean="0"/>
                        <a:t>Аварийность жилого дома с. Баклаши, ул. Ангарская,</a:t>
                      </a:r>
                      <a:r>
                        <a:rPr lang="ru-RU" sz="1850" b="1" baseline="0" dirty="0" smtClean="0"/>
                        <a:t> 102</a:t>
                      </a:r>
                      <a:endParaRPr lang="ru-RU" sz="1850" b="1" dirty="0"/>
                    </a:p>
                  </a:txBody>
                  <a:tcPr marL="91428" marR="91428" marT="45682" marB="45682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marL="91428" marR="91428" marT="45682" marB="45682"/>
                </a:tc>
              </a:tr>
              <a:tr h="520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Размещение остановки в районе п. Ясная поляна </a:t>
                      </a:r>
                      <a:endParaRPr lang="ru-RU" sz="1850" b="1" dirty="0"/>
                    </a:p>
                  </a:txBody>
                  <a:tcPr marL="91428" marR="91428" marT="45682" marB="45682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marL="91428" marR="91428" marT="45682" marB="45682"/>
                </a:tc>
              </a:tr>
              <a:tr h="520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Аварийное состояние детских площадок в </a:t>
                      </a:r>
                      <a:r>
                        <a:rPr lang="ru-RU" sz="1850" b="1" dirty="0" err="1" smtClean="0"/>
                        <a:t>Шелеховском</a:t>
                      </a:r>
                      <a:r>
                        <a:rPr lang="ru-RU" sz="1850" b="1" dirty="0" smtClean="0"/>
                        <a:t> районе</a:t>
                      </a:r>
                      <a:endParaRPr lang="ru-RU" sz="1850" b="1" dirty="0"/>
                    </a:p>
                  </a:txBody>
                  <a:tcPr marL="91428" marR="91428" marT="45682" marB="456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marL="91428" marR="91428" marT="45682" marB="45682"/>
                </a:tc>
              </a:tr>
              <a:tr h="520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Льготы за электроснабжение в п. Чистые Ключи Шелеховского района </a:t>
                      </a:r>
                      <a:endParaRPr lang="ru-RU" sz="1850" b="1" dirty="0"/>
                    </a:p>
                  </a:txBody>
                  <a:tcPr marL="91428" marR="91428" marT="45682" marB="456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marL="91428" marR="91428" marT="45682" marB="45682"/>
                </a:tc>
              </a:tr>
              <a:tr h="465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Вывоз твердо бытовых отходов</a:t>
                      </a:r>
                      <a:endParaRPr lang="ru-RU" sz="1850" b="1" dirty="0"/>
                    </a:p>
                  </a:txBody>
                  <a:tcPr marL="91428" marR="91428" marT="45682" marB="45682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marL="91428" marR="91428" marT="45682" marB="45682"/>
                </a:tc>
              </a:tr>
              <a:tr h="520525">
                <a:tc>
                  <a:txBody>
                    <a:bodyPr/>
                    <a:lstStyle/>
                    <a:p>
                      <a:r>
                        <a:rPr lang="ru-RU" sz="1850" b="1" dirty="0" smtClean="0"/>
                        <a:t>Аварийность жилого дома с. Баклаши, пер. Майский,</a:t>
                      </a:r>
                      <a:r>
                        <a:rPr lang="ru-RU" sz="1850" b="1" baseline="0" dirty="0" smtClean="0"/>
                        <a:t> 4</a:t>
                      </a:r>
                      <a:r>
                        <a:rPr lang="ru-RU" sz="1850" b="1" dirty="0" smtClean="0"/>
                        <a:t> </a:t>
                      </a:r>
                      <a:endParaRPr lang="ru-RU" sz="1850" b="1" dirty="0"/>
                    </a:p>
                  </a:txBody>
                  <a:tcPr marL="91428" marR="91428" marT="45682" marB="45682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marL="91428" marR="91428" marT="45682" marB="45682"/>
                </a:tc>
              </a:tr>
              <a:tr h="305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Строительство школы искусств в с. Баклаши Шелеховского</a:t>
                      </a:r>
                      <a:r>
                        <a:rPr lang="ru-RU" sz="1850" b="1" baseline="0" dirty="0" smtClean="0"/>
                        <a:t> района</a:t>
                      </a:r>
                      <a:endParaRPr lang="ru-RU" sz="1850" b="1" dirty="0" smtClean="0"/>
                    </a:p>
                  </a:txBody>
                  <a:tcPr marL="91428" marR="91428" marT="45682" marB="45682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 marL="91428" marR="91428" marT="45682" marB="45682"/>
                </a:tc>
              </a:tr>
              <a:tr h="520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/>
                        <a:t>Размещение остановочного пункта по маршруту № 222 Шелехов - Шаманка</a:t>
                      </a:r>
                      <a:endParaRPr lang="ru-RU" sz="1850" b="1" dirty="0"/>
                    </a:p>
                  </a:txBody>
                  <a:tcPr marL="91428" marR="91428" marT="45682" marB="45682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 marL="91428" marR="91428" marT="45682" marB="4568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31529"/>
              </p:ext>
            </p:extLst>
          </p:nvPr>
        </p:nvGraphicFramePr>
        <p:xfrm>
          <a:off x="191344" y="207309"/>
          <a:ext cx="11809312" cy="6534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7024"/>
                <a:gridCol w="2592288"/>
              </a:tblGrid>
              <a:tr h="84591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Тематики наиболее частных обращений граждан </a:t>
                      </a:r>
                      <a:endParaRPr lang="ru-RU" sz="2400" b="1" dirty="0"/>
                    </a:p>
                  </a:txBody>
                  <a:tcPr marL="91428" marR="91428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Количество обращений</a:t>
                      </a:r>
                      <a:endParaRPr lang="ru-RU" sz="2000" b="1" dirty="0"/>
                    </a:p>
                  </a:txBody>
                  <a:tcPr marL="91428" marR="91428" marT="45710" marB="45710"/>
                </a:tc>
              </a:tr>
              <a:tr h="375891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Вопросы обеспечении жизнедеятельности</a:t>
                      </a:r>
                      <a:r>
                        <a:rPr lang="ru-RU" sz="1800" b="1" baseline="0" dirty="0" smtClean="0"/>
                        <a:t> п. Чистые Ключи</a:t>
                      </a:r>
                      <a:endParaRPr lang="ru-RU" sz="1800" b="1" dirty="0"/>
                    </a:p>
                  </a:txBody>
                  <a:tcPr marL="91428" marR="91428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17</a:t>
                      </a:r>
                      <a:endParaRPr lang="ru-RU" sz="1600" b="1" dirty="0"/>
                    </a:p>
                  </a:txBody>
                  <a:tcPr marL="91428" marR="91428" marT="45710" marB="45710"/>
                </a:tc>
              </a:tr>
              <a:tr h="474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Санитарное состояние жилого</a:t>
                      </a:r>
                      <a:r>
                        <a:rPr lang="ru-RU" sz="1800" b="1" baseline="0" dirty="0" smtClean="0"/>
                        <a:t> помещения </a:t>
                      </a:r>
                      <a:endParaRPr lang="ru-RU" sz="1800" b="1" dirty="0"/>
                    </a:p>
                  </a:txBody>
                  <a:tcPr marL="91428" marR="91428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12</a:t>
                      </a:r>
                      <a:endParaRPr lang="ru-RU" sz="1600" b="1" dirty="0"/>
                    </a:p>
                  </a:txBody>
                  <a:tcPr marL="91428" marR="91428" marT="45710" marB="45710"/>
                </a:tc>
              </a:tr>
              <a:tr h="649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Аварийное состояние инфекционного здания по территории Больничного городка в г. Шелехов</a:t>
                      </a:r>
                      <a:endParaRPr lang="ru-RU" sz="1800" b="1" dirty="0"/>
                    </a:p>
                  </a:txBody>
                  <a:tcPr marL="91428" marR="91428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 marL="91428" marR="91428" marT="45710" marB="45710"/>
                </a:tc>
              </a:tr>
              <a:tr h="649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Благоустройство</a:t>
                      </a:r>
                      <a:r>
                        <a:rPr lang="ru-RU" sz="1800" b="1" baseline="0" dirty="0" smtClean="0"/>
                        <a:t> пешеходной тропинки в 3 </a:t>
                      </a:r>
                      <a:r>
                        <a:rPr lang="ru-RU" sz="1800" b="1" baseline="0" dirty="0" err="1" smtClean="0"/>
                        <a:t>мкр</a:t>
                      </a:r>
                      <a:r>
                        <a:rPr lang="ru-RU" sz="1800" b="1" baseline="0" dirty="0" smtClean="0"/>
                        <a:t>-не г. Шелехов</a:t>
                      </a:r>
                      <a:endParaRPr lang="ru-RU" sz="1800" b="1" dirty="0" smtClean="0"/>
                    </a:p>
                    <a:p>
                      <a:endParaRPr lang="ru-RU" sz="1800" b="1" dirty="0"/>
                    </a:p>
                  </a:txBody>
                  <a:tcPr marL="91428" marR="91428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 marL="91428" marR="91428" marT="45710" marB="45710"/>
                </a:tc>
              </a:tr>
              <a:tr h="474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Несоблюдения норм проживания в многоквартирном доме семьей </a:t>
                      </a:r>
                      <a:r>
                        <a:rPr lang="ru-RU" sz="1800" b="1" dirty="0" err="1" smtClean="0"/>
                        <a:t>Переваловых</a:t>
                      </a:r>
                      <a:endParaRPr lang="ru-RU" sz="1800" b="1" dirty="0"/>
                    </a:p>
                  </a:txBody>
                  <a:tcPr marL="91428" marR="91428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 marL="91428" marR="91428" marT="45710" marB="45710"/>
                </a:tc>
              </a:tr>
              <a:tr h="465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Состояние аварийного жилого дома по адресу: с. Баклаши, ул. Ангарская, 102 </a:t>
                      </a:r>
                      <a:endParaRPr lang="ru-RU" sz="1800" b="1" dirty="0"/>
                    </a:p>
                  </a:txBody>
                  <a:tcPr marL="91428" marR="91428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 marL="91428" marR="91428" marT="45710" marB="45710"/>
                </a:tc>
              </a:tr>
              <a:tr h="484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Восстановление школы искусств в г. </a:t>
                      </a:r>
                      <a:r>
                        <a:rPr lang="ru-RU" sz="1800" b="1" dirty="0" err="1" smtClean="0"/>
                        <a:t>Шелехов</a:t>
                      </a:r>
                      <a:endParaRPr lang="ru-RU" sz="1800" b="1" dirty="0"/>
                    </a:p>
                  </a:txBody>
                  <a:tcPr marL="91428" marR="91428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 marL="91428" marR="91428" marT="45710" marB="45710"/>
                </a:tc>
              </a:tr>
              <a:tr h="40367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Аварийность детской площадки в п. Чистые Ключи Шелеховского района </a:t>
                      </a:r>
                      <a:endParaRPr lang="ru-RU" sz="1800" b="1" dirty="0"/>
                    </a:p>
                  </a:txBody>
                  <a:tcPr marL="91428" marR="91428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 marL="91428" marR="91428" marT="45710" marB="45710"/>
                </a:tc>
              </a:tr>
              <a:tr h="484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Финансирование поискового отряда «Сибирь»</a:t>
                      </a:r>
                    </a:p>
                  </a:txBody>
                  <a:tcPr marL="91428" marR="91428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 marL="91428" marR="91428" marT="45710" marB="45710"/>
                </a:tc>
              </a:tr>
              <a:tr h="375891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Помощь в переселение соотечественников в Казахстана</a:t>
                      </a:r>
                      <a:endParaRPr lang="ru-RU" sz="1800" b="1" dirty="0"/>
                    </a:p>
                  </a:txBody>
                  <a:tcPr marL="91428" marR="91428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 marL="91428" marR="91428" marT="45710" marB="45710"/>
                </a:tc>
              </a:tr>
              <a:tr h="47470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Установка павильона на площади Дом Быта 4 </a:t>
                      </a:r>
                      <a:r>
                        <a:rPr lang="ru-RU" sz="1800" b="1" dirty="0" err="1" smtClean="0"/>
                        <a:t>мкр</a:t>
                      </a:r>
                      <a:r>
                        <a:rPr lang="ru-RU" sz="1800" b="1" dirty="0" smtClean="0"/>
                        <a:t>, г. Шелехов</a:t>
                      </a:r>
                      <a:endParaRPr lang="ru-RU" sz="1800" b="1" dirty="0"/>
                    </a:p>
                  </a:txBody>
                  <a:tcPr marL="91428" marR="91428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 marL="91428" marR="91428" marT="45710" marB="45710"/>
                </a:tc>
              </a:tr>
              <a:tr h="375891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Восстановление остановочного пункта в </a:t>
                      </a:r>
                      <a:r>
                        <a:rPr lang="ru-RU" sz="1800" b="1" dirty="0" err="1" smtClean="0"/>
                        <a:t>р.п</a:t>
                      </a:r>
                      <a:r>
                        <a:rPr lang="ru-RU" sz="1800" b="1" dirty="0" smtClean="0"/>
                        <a:t>. Большой луг </a:t>
                      </a:r>
                      <a:endParaRPr lang="ru-RU" sz="1800" b="1" dirty="0"/>
                    </a:p>
                  </a:txBody>
                  <a:tcPr marL="91428" marR="91428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 marL="91428" marR="91428" marT="45710" marB="4571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3634</TotalTime>
  <Words>1228</Words>
  <Application>Microsoft Office PowerPoint</Application>
  <PresentationFormat>Произвольный</PresentationFormat>
  <Paragraphs>222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Отчет о работе с обращениями граждан, юридических лиц, в том числе объединений граждан за 2016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Обращение граждан с нарушение срока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о достигнутых значениях показателей  для оценки эффективности деятельности  органов местного самоуправления  за 2011 год и их планируемых  значениях на 3-летний период</dc:title>
  <dc:creator>trzhepko</dc:creator>
  <cp:lastModifiedBy>Свиридова Влада Дмитриевна</cp:lastModifiedBy>
  <cp:revision>235</cp:revision>
  <cp:lastPrinted>2017-02-27T07:42:28Z</cp:lastPrinted>
  <dcterms:created xsi:type="dcterms:W3CDTF">2012-05-15T06:43:36Z</dcterms:created>
  <dcterms:modified xsi:type="dcterms:W3CDTF">2017-02-27T07:44:27Z</dcterms:modified>
</cp:coreProperties>
</file>