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rawings/drawing2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notesSlides/notesSlide8.xml" ContentType="application/vnd.openxmlformats-officedocument.presentationml.notesSlide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notesSlides/notesSlide6.xml" ContentType="application/vnd.openxmlformats-officedocument.presentationml.notesSlide+xml"/>
  <Override PartName="/ppt/charts/chart5.xml" ContentType="application/vnd.openxmlformats-officedocument.drawingml.chart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6213" r:id="rId1"/>
  </p:sldMasterIdLst>
  <p:notesMasterIdLst>
    <p:notesMasterId r:id="rId18"/>
  </p:notesMasterIdLst>
  <p:sldIdLst>
    <p:sldId id="273" r:id="rId2"/>
    <p:sldId id="411" r:id="rId3"/>
    <p:sldId id="412" r:id="rId4"/>
    <p:sldId id="369" r:id="rId5"/>
    <p:sldId id="404" r:id="rId6"/>
    <p:sldId id="402" r:id="rId7"/>
    <p:sldId id="405" r:id="rId8"/>
    <p:sldId id="399" r:id="rId9"/>
    <p:sldId id="397" r:id="rId10"/>
    <p:sldId id="406" r:id="rId11"/>
    <p:sldId id="387" r:id="rId12"/>
    <p:sldId id="407" r:id="rId13"/>
    <p:sldId id="408" r:id="rId14"/>
    <p:sldId id="409" r:id="rId15"/>
    <p:sldId id="410" r:id="rId16"/>
    <p:sldId id="306" r:id="rId17"/>
  </p:sldIdLst>
  <p:sldSz cx="9144000" cy="6858000" type="screen4x3"/>
  <p:notesSz cx="6797675" cy="992822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8000"/>
    <a:srgbClr val="00FFFF"/>
    <a:srgbClr val="00FF00"/>
    <a:srgbClr val="CC00FF"/>
    <a:srgbClr val="CC0000"/>
    <a:srgbClr val="0033CC"/>
    <a:srgbClr val="FF006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6641" autoAdjust="0"/>
    <p:restoredTop sz="77832" autoAdjust="0"/>
  </p:normalViewPr>
  <p:slideViewPr>
    <p:cSldViewPr>
      <p:cViewPr varScale="1">
        <p:scale>
          <a:sx n="71" d="100"/>
          <a:sy n="71" d="100"/>
        </p:scale>
        <p:origin x="-189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94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>
        <c:manualLayout>
          <c:layoutTarget val="inner"/>
          <c:xMode val="edge"/>
          <c:yMode val="edge"/>
          <c:x val="0.12977927897124136"/>
          <c:y val="2.6073891579644834E-2"/>
          <c:w val="0.62719455458109064"/>
          <c:h val="0.85631120692068663"/>
        </c:manualLayout>
      </c:layout>
      <c:barChart>
        <c:barDir val="bar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Налоговые доходы</c:v>
                </c:pt>
              </c:strCache>
            </c:strRef>
          </c:tx>
          <c:dLbls>
            <c:dLbl>
              <c:idx val="0"/>
              <c:layout/>
              <c:showVal val="1"/>
            </c:dLbl>
            <c:dLbl>
              <c:idx val="1"/>
              <c:layout/>
              <c:showVal val="1"/>
            </c:dLbl>
            <c:dLbl>
              <c:idx val="2"/>
              <c:layout/>
              <c:showVal val="1"/>
            </c:dLbl>
            <c:dLbl>
              <c:idx val="3"/>
              <c:layout/>
              <c:showVal val="1"/>
            </c:dLbl>
            <c:delete val="1"/>
          </c:dLbls>
          <c:cat>
            <c:strRef>
              <c:f>Лист1!$A$2:$A$5</c:f>
              <c:strCache>
                <c:ptCount val="4"/>
                <c:pt idx="0">
                  <c:v>факт 2016 год</c:v>
                </c:pt>
                <c:pt idx="1">
                  <c:v>план 2017 год</c:v>
                </c:pt>
                <c:pt idx="2">
                  <c:v>план 2018 год</c:v>
                </c:pt>
                <c:pt idx="3">
                  <c:v>план 2019 год</c:v>
                </c:pt>
              </c:strCache>
            </c:strRef>
          </c:cat>
          <c:val>
            <c:numRef>
              <c:f>Лист1!$B$2:$B$5</c:f>
              <c:numCache>
                <c:formatCode>#,##0.0_р_.</c:formatCode>
                <c:ptCount val="4"/>
                <c:pt idx="0">
                  <c:v>300.10000000000002</c:v>
                </c:pt>
                <c:pt idx="1">
                  <c:v>305.5</c:v>
                </c:pt>
                <c:pt idx="2">
                  <c:v>309.39999999999998</c:v>
                </c:pt>
                <c:pt idx="3">
                  <c:v>315.10000000000002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Неналоговые доходы</c:v>
                </c:pt>
              </c:strCache>
            </c:strRef>
          </c:tx>
          <c:dLbls>
            <c:txPr>
              <a:bodyPr/>
              <a:lstStyle/>
              <a:p>
                <a:pPr>
                  <a:defRPr sz="1600" baseline="0"/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4"/>
                <c:pt idx="0">
                  <c:v>факт 2016 год</c:v>
                </c:pt>
                <c:pt idx="1">
                  <c:v>план 2017 год</c:v>
                </c:pt>
                <c:pt idx="2">
                  <c:v>план 2018 год</c:v>
                </c:pt>
                <c:pt idx="3">
                  <c:v>план 2019 год</c:v>
                </c:pt>
              </c:strCache>
            </c:strRef>
          </c:cat>
          <c:val>
            <c:numRef>
              <c:f>Лист1!$C$2:$C$5</c:f>
              <c:numCache>
                <c:formatCode>#,##0.0_р_.</c:formatCode>
                <c:ptCount val="4"/>
                <c:pt idx="0">
                  <c:v>134.6</c:v>
                </c:pt>
                <c:pt idx="1">
                  <c:v>127.5</c:v>
                </c:pt>
                <c:pt idx="2">
                  <c:v>124.2</c:v>
                </c:pt>
                <c:pt idx="3">
                  <c:v>125.6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Безвозмездные поступления</c:v>
                </c:pt>
              </c:strCache>
            </c:strRef>
          </c:tx>
          <c:dLbls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4"/>
                <c:pt idx="0">
                  <c:v>факт 2016 год</c:v>
                </c:pt>
                <c:pt idx="1">
                  <c:v>план 2017 год</c:v>
                </c:pt>
                <c:pt idx="2">
                  <c:v>план 2018 год</c:v>
                </c:pt>
                <c:pt idx="3">
                  <c:v>план 2019 год</c:v>
                </c:pt>
              </c:strCache>
            </c:strRef>
          </c:cat>
          <c:val>
            <c:numRef>
              <c:f>Лист1!$D$2:$D$5</c:f>
              <c:numCache>
                <c:formatCode>#,##0.0_р_.</c:formatCode>
                <c:ptCount val="4"/>
                <c:pt idx="0">
                  <c:v>836.7</c:v>
                </c:pt>
                <c:pt idx="1">
                  <c:v>666.4</c:v>
                </c:pt>
                <c:pt idx="2">
                  <c:v>649.20000000000005</c:v>
                </c:pt>
                <c:pt idx="3">
                  <c:v>617.6</c:v>
                </c:pt>
              </c:numCache>
            </c:numRef>
          </c:val>
        </c:ser>
        <c:dLbls/>
        <c:overlap val="100"/>
        <c:axId val="87851008"/>
        <c:axId val="87852544"/>
      </c:barChart>
      <c:catAx>
        <c:axId val="87851008"/>
        <c:scaling>
          <c:orientation val="minMax"/>
        </c:scaling>
        <c:axPos val="l"/>
        <c:tickLblPos val="nextTo"/>
        <c:txPr>
          <a:bodyPr/>
          <a:lstStyle/>
          <a:p>
            <a:pPr>
              <a:defRPr sz="1650" baseline="0"/>
            </a:pPr>
            <a:endParaRPr lang="ru-RU"/>
          </a:p>
        </c:txPr>
        <c:crossAx val="87852544"/>
        <c:crosses val="autoZero"/>
        <c:auto val="1"/>
        <c:lblAlgn val="ctr"/>
        <c:lblOffset val="100"/>
      </c:catAx>
      <c:valAx>
        <c:axId val="87852544"/>
        <c:scaling>
          <c:orientation val="minMax"/>
        </c:scaling>
        <c:axPos val="b"/>
        <c:majorGridlines/>
        <c:numFmt formatCode="#,##0.0_р_." sourceLinked="1"/>
        <c:tickLblPos val="nextTo"/>
        <c:crossAx val="8785100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7028871533219911"/>
          <c:y val="0.32769562417760861"/>
          <c:w val="0.22096817646300199"/>
          <c:h val="0.44653396418339447"/>
        </c:manualLayout>
      </c:layout>
      <c:txPr>
        <a:bodyPr/>
        <a:lstStyle/>
        <a:p>
          <a:pPr>
            <a:defRPr sz="1660" baseline="0"/>
          </a:pPr>
          <a:endParaRPr lang="ru-RU"/>
        </a:p>
      </c:txPr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>
        <c:manualLayout>
          <c:layoutTarget val="inner"/>
          <c:xMode val="edge"/>
          <c:yMode val="edge"/>
          <c:x val="0.13327969160104988"/>
          <c:y val="3.3507874015748035E-2"/>
          <c:w val="0.86672030839895031"/>
          <c:h val="0.72132431102362204"/>
        </c:manualLayout>
      </c:layout>
      <c:bar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НДФЛ</c:v>
                </c:pt>
              </c:strCache>
            </c:strRef>
          </c:tx>
          <c:spPr>
            <a:solidFill>
              <a:srgbClr val="7030A0"/>
            </a:solidFill>
          </c:spPr>
          <c:dLbls>
            <c:showVal val="1"/>
          </c:dLbls>
          <c:cat>
            <c:strRef>
              <c:f>Лист1!$A$2:$A$5</c:f>
              <c:strCache>
                <c:ptCount val="4"/>
                <c:pt idx="0">
                  <c:v>2016 год</c:v>
                </c:pt>
                <c:pt idx="1">
                  <c:v>2017 год</c:v>
                </c:pt>
                <c:pt idx="2">
                  <c:v>2018 год</c:v>
                </c:pt>
                <c:pt idx="3">
                  <c:v>2019 год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268</c:v>
                </c:pt>
                <c:pt idx="1">
                  <c:v>271.89999999999998</c:v>
                </c:pt>
                <c:pt idx="2">
                  <c:v>275.3</c:v>
                </c:pt>
                <c:pt idx="3">
                  <c:v>280.5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Патен.сист.</c:v>
                </c:pt>
              </c:strCache>
            </c:strRef>
          </c:tx>
          <c:dLbls>
            <c:showVal val="1"/>
          </c:dLbls>
          <c:cat>
            <c:strRef>
              <c:f>Лист1!$A$2:$A$5</c:f>
              <c:strCache>
                <c:ptCount val="4"/>
                <c:pt idx="0">
                  <c:v>2016 год</c:v>
                </c:pt>
                <c:pt idx="1">
                  <c:v>2017 год</c:v>
                </c:pt>
                <c:pt idx="2">
                  <c:v>2018 год</c:v>
                </c:pt>
                <c:pt idx="3">
                  <c:v>2019 год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0.2</c:v>
                </c:pt>
                <c:pt idx="1">
                  <c:v>0.16</c:v>
                </c:pt>
                <c:pt idx="2">
                  <c:v>0.16</c:v>
                </c:pt>
                <c:pt idx="3">
                  <c:v>0.16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ЕНВД</c:v>
                </c:pt>
              </c:strCache>
            </c:strRef>
          </c:tx>
          <c:dLbls>
            <c:showVal val="1"/>
          </c:dLbls>
          <c:cat>
            <c:strRef>
              <c:f>Лист1!$A$2:$A$5</c:f>
              <c:strCache>
                <c:ptCount val="4"/>
                <c:pt idx="0">
                  <c:v>2016 год</c:v>
                </c:pt>
                <c:pt idx="1">
                  <c:v>2017 год</c:v>
                </c:pt>
                <c:pt idx="2">
                  <c:v>2018 год</c:v>
                </c:pt>
                <c:pt idx="3">
                  <c:v>2019 год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22.5</c:v>
                </c:pt>
                <c:pt idx="1">
                  <c:v>24.1</c:v>
                </c:pt>
                <c:pt idx="2">
                  <c:v>24.6</c:v>
                </c:pt>
                <c:pt idx="3">
                  <c:v>25.1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Госпошлина</c:v>
                </c:pt>
              </c:strCache>
            </c:strRef>
          </c:tx>
          <c:spPr>
            <a:solidFill>
              <a:srgbClr val="FFFF00"/>
            </a:solidFill>
          </c:spPr>
          <c:dLbls>
            <c:dLbl>
              <c:idx val="3"/>
              <c:layout/>
              <c:tx>
                <c:rich>
                  <a:bodyPr/>
                  <a:lstStyle/>
                  <a:p>
                    <a:r>
                      <a:rPr lang="ru-RU" smtClean="0"/>
                      <a:t>9,3</a:t>
                    </a:r>
                    <a:endParaRPr lang="en-US"/>
                  </a:p>
                </c:rich>
              </c:tx>
              <c:showVal val="1"/>
            </c:dLbl>
            <c:showVal val="1"/>
          </c:dLbls>
          <c:cat>
            <c:strRef>
              <c:f>Лист1!$A$2:$A$5</c:f>
              <c:strCache>
                <c:ptCount val="4"/>
                <c:pt idx="0">
                  <c:v>2016 год</c:v>
                </c:pt>
                <c:pt idx="1">
                  <c:v>2017 год</c:v>
                </c:pt>
                <c:pt idx="2">
                  <c:v>2018 год</c:v>
                </c:pt>
                <c:pt idx="3">
                  <c:v>2019 год</c:v>
                </c:pt>
              </c:strCache>
            </c:strRef>
          </c:cat>
          <c:val>
            <c:numRef>
              <c:f>Лист1!$E$2:$E$5</c:f>
              <c:numCache>
                <c:formatCode>General</c:formatCode>
                <c:ptCount val="4"/>
                <c:pt idx="0">
                  <c:v>9.4</c:v>
                </c:pt>
                <c:pt idx="1">
                  <c:v>9.3000000000000007</c:v>
                </c:pt>
                <c:pt idx="2">
                  <c:v>9.3000000000000007</c:v>
                </c:pt>
                <c:pt idx="3">
                  <c:v>10</c:v>
                </c:pt>
              </c:numCache>
            </c:numRef>
          </c:val>
        </c:ser>
        <c:dLbls>
          <c:showVal val="1"/>
        </c:dLbls>
        <c:gapWidth val="75"/>
        <c:overlap val="100"/>
        <c:axId val="81577856"/>
        <c:axId val="81579392"/>
      </c:barChart>
      <c:catAx>
        <c:axId val="81577856"/>
        <c:scaling>
          <c:orientation val="minMax"/>
        </c:scaling>
        <c:axPos val="b"/>
        <c:majorTickMark val="none"/>
        <c:tickLblPos val="nextTo"/>
        <c:crossAx val="81579392"/>
        <c:crosses val="autoZero"/>
        <c:auto val="1"/>
        <c:lblAlgn val="ctr"/>
        <c:lblOffset val="100"/>
      </c:catAx>
      <c:valAx>
        <c:axId val="81579392"/>
        <c:scaling>
          <c:orientation val="minMax"/>
        </c:scaling>
        <c:axPos val="l"/>
        <c:numFmt formatCode="General" sourceLinked="1"/>
        <c:majorTickMark val="none"/>
        <c:tickLblPos val="nextTo"/>
        <c:crossAx val="81577856"/>
        <c:crosses val="autoZero"/>
        <c:crossBetween val="between"/>
      </c:valAx>
    </c:plotArea>
    <c:legend>
      <c:legendPos val="b"/>
      <c:layout/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>
        <c:manualLayout>
          <c:layoutTarget val="inner"/>
          <c:xMode val="edge"/>
          <c:yMode val="edge"/>
          <c:x val="0.13327969160104988"/>
          <c:y val="3.9757874015748033E-2"/>
          <c:w val="0.86672030839895031"/>
          <c:h val="0.72132431102362204"/>
        </c:manualLayout>
      </c:layout>
      <c:bar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Доходы от исп. им-ва</c:v>
                </c:pt>
              </c:strCache>
            </c:strRef>
          </c:tx>
          <c:spPr>
            <a:solidFill>
              <a:srgbClr val="7030A0"/>
            </a:solidFill>
          </c:spPr>
          <c:dLbls>
            <c:showVal val="1"/>
          </c:dLbls>
          <c:cat>
            <c:strRef>
              <c:f>Лист1!$A$2:$A$5</c:f>
              <c:strCache>
                <c:ptCount val="4"/>
                <c:pt idx="0">
                  <c:v>2016 год</c:v>
                </c:pt>
                <c:pt idx="1">
                  <c:v>2017 год</c:v>
                </c:pt>
                <c:pt idx="2">
                  <c:v>2018 год</c:v>
                </c:pt>
                <c:pt idx="3">
                  <c:v>2019 год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29.2</c:v>
                </c:pt>
                <c:pt idx="1">
                  <c:v>20</c:v>
                </c:pt>
                <c:pt idx="2">
                  <c:v>20.7</c:v>
                </c:pt>
                <c:pt idx="3">
                  <c:v>21.3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Плата за НВ</c:v>
                </c:pt>
              </c:strCache>
            </c:strRef>
          </c:tx>
          <c:dLbls>
            <c:showVal val="1"/>
          </c:dLbls>
          <c:cat>
            <c:strRef>
              <c:f>Лист1!$A$2:$A$5</c:f>
              <c:strCache>
                <c:ptCount val="4"/>
                <c:pt idx="0">
                  <c:v>2016 год</c:v>
                </c:pt>
                <c:pt idx="1">
                  <c:v>2017 год</c:v>
                </c:pt>
                <c:pt idx="2">
                  <c:v>2018 год</c:v>
                </c:pt>
                <c:pt idx="3">
                  <c:v>2019 год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30.7</c:v>
                </c:pt>
                <c:pt idx="1">
                  <c:v>31.1</c:v>
                </c:pt>
                <c:pt idx="2">
                  <c:v>27.5</c:v>
                </c:pt>
                <c:pt idx="3">
                  <c:v>28.2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Доходы от ПУ</c:v>
                </c:pt>
              </c:strCache>
            </c:strRef>
          </c:tx>
          <c:dLbls>
            <c:showVal val="1"/>
          </c:dLbls>
          <c:cat>
            <c:strRef>
              <c:f>Лист1!$A$2:$A$5</c:f>
              <c:strCache>
                <c:ptCount val="4"/>
                <c:pt idx="0">
                  <c:v>2016 год</c:v>
                </c:pt>
                <c:pt idx="1">
                  <c:v>2017 год</c:v>
                </c:pt>
                <c:pt idx="2">
                  <c:v>2018 год</c:v>
                </c:pt>
                <c:pt idx="3">
                  <c:v>2019 год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65.8</c:v>
                </c:pt>
                <c:pt idx="1">
                  <c:v>72.099999999999994</c:v>
                </c:pt>
                <c:pt idx="2">
                  <c:v>72.099999999999994</c:v>
                </c:pt>
                <c:pt idx="3">
                  <c:v>72.099999999999994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Доходы от прод.</c:v>
                </c:pt>
              </c:strCache>
            </c:strRef>
          </c:tx>
          <c:spPr>
            <a:solidFill>
              <a:srgbClr val="FFFF00"/>
            </a:solidFill>
          </c:spPr>
          <c:dLbls>
            <c:showVal val="1"/>
          </c:dLbls>
          <c:cat>
            <c:strRef>
              <c:f>Лист1!$A$2:$A$5</c:f>
              <c:strCache>
                <c:ptCount val="4"/>
                <c:pt idx="0">
                  <c:v>2016 год</c:v>
                </c:pt>
                <c:pt idx="1">
                  <c:v>2017 год</c:v>
                </c:pt>
                <c:pt idx="2">
                  <c:v>2018 год</c:v>
                </c:pt>
                <c:pt idx="3">
                  <c:v>2019 год</c:v>
                </c:pt>
              </c:strCache>
            </c:strRef>
          </c:cat>
          <c:val>
            <c:numRef>
              <c:f>Лист1!$E$2:$E$5</c:f>
              <c:numCache>
                <c:formatCode>General</c:formatCode>
                <c:ptCount val="4"/>
                <c:pt idx="0">
                  <c:v>4.8</c:v>
                </c:pt>
                <c:pt idx="1">
                  <c:v>2.4</c:v>
                </c:pt>
                <c:pt idx="2">
                  <c:v>2</c:v>
                </c:pt>
                <c:pt idx="3">
                  <c:v>2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Прочие</c:v>
                </c:pt>
              </c:strCache>
            </c:strRef>
          </c:tx>
          <c:dLbls>
            <c:delete val="1"/>
          </c:dLbls>
          <c:cat>
            <c:strRef>
              <c:f>Лист1!$A$2:$A$5</c:f>
              <c:strCache>
                <c:ptCount val="4"/>
                <c:pt idx="0">
                  <c:v>2016 год</c:v>
                </c:pt>
                <c:pt idx="1">
                  <c:v>2017 год</c:v>
                </c:pt>
                <c:pt idx="2">
                  <c:v>2018 год</c:v>
                </c:pt>
                <c:pt idx="3">
                  <c:v>2019 год</c:v>
                </c:pt>
              </c:strCache>
            </c:strRef>
          </c:cat>
          <c:val>
            <c:numRef>
              <c:f>Лист1!$F$2:$F$5</c:f>
              <c:numCache>
                <c:formatCode>General</c:formatCode>
                <c:ptCount val="4"/>
                <c:pt idx="0">
                  <c:v>4.0999999999999996</c:v>
                </c:pt>
                <c:pt idx="1">
                  <c:v>1.9</c:v>
                </c:pt>
                <c:pt idx="2">
                  <c:v>1.9</c:v>
                </c:pt>
                <c:pt idx="3">
                  <c:v>2</c:v>
                </c:pt>
              </c:numCache>
            </c:numRef>
          </c:val>
        </c:ser>
        <c:dLbls>
          <c:showVal val="1"/>
        </c:dLbls>
        <c:gapWidth val="75"/>
        <c:overlap val="100"/>
        <c:axId val="88202240"/>
        <c:axId val="88490752"/>
      </c:barChart>
      <c:catAx>
        <c:axId val="88202240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200" baseline="0"/>
            </a:pPr>
            <a:endParaRPr lang="ru-RU"/>
          </a:p>
        </c:txPr>
        <c:crossAx val="88490752"/>
        <c:crosses val="autoZero"/>
        <c:auto val="1"/>
        <c:lblAlgn val="ctr"/>
        <c:lblOffset val="100"/>
      </c:catAx>
      <c:valAx>
        <c:axId val="88490752"/>
        <c:scaling>
          <c:orientation val="minMax"/>
        </c:scaling>
        <c:axPos val="l"/>
        <c:numFmt formatCode="General" sourceLinked="1"/>
        <c:majorTickMark val="none"/>
        <c:tickLblPos val="nextTo"/>
        <c:crossAx val="8820224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15378740157480325"/>
          <c:y val="0.84816787442973918"/>
          <c:w val="0.69242519685039372"/>
          <c:h val="0.13308210857252722"/>
        </c:manualLayout>
      </c:layout>
      <c:txPr>
        <a:bodyPr/>
        <a:lstStyle/>
        <a:p>
          <a:pPr>
            <a:defRPr sz="1200" baseline="0"/>
          </a:pPr>
          <a:endParaRPr lang="ru-RU"/>
        </a:p>
      </c:txPr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 sz="2000" b="1" dirty="0">
                <a:solidFill>
                  <a:schemeClr val="tx1"/>
                </a:solidFill>
              </a:rPr>
              <a:t>Структура </a:t>
            </a:r>
            <a:r>
              <a:rPr lang="ru-RU" sz="2000" b="1" dirty="0" smtClean="0">
                <a:solidFill>
                  <a:schemeClr val="tx1"/>
                </a:solidFill>
              </a:rPr>
              <a:t>доходов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ru-RU" sz="2000" b="1" dirty="0" smtClean="0">
                <a:solidFill>
                  <a:schemeClr val="tx1"/>
                </a:solidFill>
              </a:rPr>
              <a:t>бюджета </a:t>
            </a:r>
            <a:r>
              <a:rPr lang="ru-RU" sz="2000" b="1" dirty="0" err="1" smtClean="0">
                <a:solidFill>
                  <a:schemeClr val="tx1"/>
                </a:solidFill>
              </a:rPr>
              <a:t>Шелеховского</a:t>
            </a:r>
            <a:r>
              <a:rPr lang="ru-RU" sz="2000" b="1" dirty="0" smtClean="0">
                <a:solidFill>
                  <a:schemeClr val="tx1"/>
                </a:solidFill>
              </a:rPr>
              <a:t> района</a:t>
            </a:r>
            <a:r>
              <a:rPr lang="ru-RU" sz="2000" b="1" baseline="0" dirty="0" smtClean="0">
                <a:solidFill>
                  <a:schemeClr val="tx1"/>
                </a:solidFill>
              </a:rPr>
              <a:t> в 2017 году, %</a:t>
            </a:r>
            <a:endParaRPr lang="ru-RU" sz="2000" b="1" dirty="0">
              <a:solidFill>
                <a:schemeClr val="tx1"/>
              </a:solidFill>
            </a:endParaRPr>
          </a:p>
        </c:rich>
      </c:tx>
      <c:layout/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2.6300707049793044E-2"/>
          <c:y val="4.1500929933427216E-2"/>
          <c:w val="0.97369931606039917"/>
          <c:h val="0.91217902871903123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Структура доходов</c:v>
                </c:pt>
              </c:strCache>
            </c:strRef>
          </c:tx>
          <c:explosion val="29"/>
          <c:dPt>
            <c:idx val="0"/>
            <c:spPr>
              <a:solidFill>
                <a:srgbClr val="002060"/>
              </a:solidFill>
            </c:spPr>
          </c:dPt>
          <c:dPt>
            <c:idx val="1"/>
            <c:spPr>
              <a:solidFill>
                <a:srgbClr val="FF0000"/>
              </a:solidFill>
            </c:spPr>
          </c:dPt>
          <c:dPt>
            <c:idx val="2"/>
            <c:spPr>
              <a:solidFill>
                <a:srgbClr val="00B0F0"/>
              </a:solidFill>
            </c:spPr>
          </c:dPt>
          <c:dLbls>
            <c:dLbl>
              <c:idx val="0"/>
              <c:layout>
                <c:manualLayout>
                  <c:x val="7.3571991026338227E-2"/>
                  <c:y val="2.6617355016109342E-2"/>
                </c:manualLayout>
              </c:layout>
              <c:spPr/>
              <c:txPr>
                <a:bodyPr/>
                <a:lstStyle/>
                <a:p>
                  <a:pPr>
                    <a:defRPr sz="2400" b="1" i="0" baseline="0">
                      <a:solidFill>
                        <a:srgbClr val="002060"/>
                      </a:solidFill>
                    </a:defRPr>
                  </a:pPr>
                  <a:endParaRPr lang="ru-RU"/>
                </a:p>
              </c:txPr>
              <c:dLblPos val="bestFit"/>
              <c:showVal val="1"/>
            </c:dLbl>
            <c:dLbl>
              <c:idx val="1"/>
              <c:layout>
                <c:manualLayout>
                  <c:x val="-1.0833817646009956E-2"/>
                  <c:y val="7.6658670977386184E-2"/>
                </c:manualLayout>
              </c:layout>
              <c:dLblPos val="bestFit"/>
              <c:showVal val="1"/>
            </c:dLbl>
            <c:dLbl>
              <c:idx val="2"/>
              <c:layout>
                <c:manualLayout>
                  <c:x val="0"/>
                  <c:y val="0.1920201282786671"/>
                </c:manualLayout>
              </c:layout>
              <c:spPr/>
              <c:txPr>
                <a:bodyPr/>
                <a:lstStyle/>
                <a:p>
                  <a:pPr>
                    <a:defRPr sz="2400" b="1" i="0" baseline="0">
                      <a:solidFill>
                        <a:srgbClr val="002060"/>
                      </a:solidFill>
                    </a:defRPr>
                  </a:pPr>
                  <a:endParaRPr lang="ru-RU"/>
                </a:p>
              </c:txPr>
              <c:dLblPos val="bestFit"/>
              <c:showVal val="1"/>
            </c:dLbl>
            <c:dLbl>
              <c:idx val="3"/>
              <c:layout>
                <c:manualLayout>
                  <c:x val="2.8405319319158549E-2"/>
                  <c:y val="-0.45685508682275638"/>
                </c:manualLayout>
              </c:layout>
              <c:spPr/>
              <c:txPr>
                <a:bodyPr/>
                <a:lstStyle/>
                <a:p>
                  <a:pPr>
                    <a:defRPr sz="2400" b="1" i="0" baseline="0">
                      <a:solidFill>
                        <a:srgbClr val="002060"/>
                      </a:solidFill>
                    </a:defRPr>
                  </a:pPr>
                  <a:endParaRPr lang="ru-RU"/>
                </a:p>
              </c:txPr>
              <c:dLblPos val="bestFit"/>
              <c:showVal val="1"/>
            </c:dLbl>
            <c:txPr>
              <a:bodyPr/>
              <a:lstStyle/>
              <a:p>
                <a:pPr>
                  <a:defRPr sz="2400" b="1">
                    <a:solidFill>
                      <a:srgbClr val="002060"/>
                    </a:solidFill>
                  </a:defRPr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Лист1!$A$2:$A$4</c:f>
              <c:strCache>
                <c:ptCount val="3"/>
                <c:pt idx="0">
                  <c:v>Налоговые</c:v>
                </c:pt>
                <c:pt idx="1">
                  <c:v>Неналоговые</c:v>
                </c:pt>
                <c:pt idx="2">
                  <c:v>БП</c:v>
                </c:pt>
              </c:strCache>
            </c:strRef>
          </c:cat>
          <c:val>
            <c:numRef>
              <c:f>Лист1!$B$2:$B$4</c:f>
              <c:numCache>
                <c:formatCode>\О\с\н\о\в\н\о\й</c:formatCode>
                <c:ptCount val="3"/>
                <c:pt idx="0">
                  <c:v>27.8</c:v>
                </c:pt>
                <c:pt idx="1">
                  <c:v>11.6</c:v>
                </c:pt>
                <c:pt idx="2">
                  <c:v>60.6</c:v>
                </c:pt>
              </c:numCache>
            </c:numRef>
          </c:val>
        </c:ser>
        <c:dLbls/>
      </c:pie3DChart>
      <c:spPr>
        <a:noFill/>
        <a:ln w="25409">
          <a:noFill/>
        </a:ln>
      </c:spPr>
    </c:plotArea>
    <c:legend>
      <c:legendPos val="b"/>
      <c:layout/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otX val="30"/>
      <c:rotY val="18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2017</c:v>
                </c:pt>
              </c:strCache>
            </c:strRef>
          </c:tx>
          <c:dPt>
            <c:idx val="0"/>
            <c:explosion val="22"/>
            <c:spPr>
              <a:solidFill>
                <a:schemeClr val="accent1"/>
              </a:solidFill>
            </c:spPr>
          </c:dPt>
          <c:dPt>
            <c:idx val="1"/>
            <c:explosion val="11"/>
            <c:spPr>
              <a:solidFill>
                <a:srgbClr val="002060"/>
              </a:solidFill>
            </c:spPr>
          </c:dPt>
          <c:dPt>
            <c:idx val="2"/>
            <c:explosion val="14"/>
            <c:spPr>
              <a:solidFill>
                <a:srgbClr val="00FF00"/>
              </a:solidFill>
            </c:spPr>
          </c:dPt>
          <c:dPt>
            <c:idx val="3"/>
            <c:explosion val="9"/>
            <c:spPr>
              <a:solidFill>
                <a:srgbClr val="FF0000"/>
              </a:solidFill>
            </c:spPr>
          </c:dPt>
          <c:dPt>
            <c:idx val="4"/>
            <c:explosion val="19"/>
            <c:spPr>
              <a:solidFill>
                <a:srgbClr val="FFFF00"/>
              </a:solidFill>
            </c:spPr>
          </c:dPt>
          <c:dPt>
            <c:idx val="5"/>
            <c:explosion val="24"/>
            <c:spPr>
              <a:solidFill>
                <a:schemeClr val="accent5">
                  <a:lumMod val="40000"/>
                  <a:lumOff val="60000"/>
                </a:schemeClr>
              </a:solidFill>
            </c:spPr>
          </c:dPt>
          <c:dPt>
            <c:idx val="6"/>
            <c:explosion val="32"/>
            <c:spPr>
              <a:solidFill>
                <a:srgbClr val="00FFFF"/>
              </a:solidFill>
            </c:spPr>
          </c:dPt>
          <c:dPt>
            <c:idx val="7"/>
            <c:explosion val="38"/>
            <c:spPr>
              <a:solidFill>
                <a:schemeClr val="accent2">
                  <a:lumMod val="60000"/>
                  <a:lumOff val="40000"/>
                </a:schemeClr>
              </a:solidFill>
            </c:spPr>
          </c:dPt>
          <c:dLbls>
            <c:dLbl>
              <c:idx val="0"/>
              <c:layout>
                <c:manualLayout>
                  <c:x val="4.2653872857522243E-2"/>
                  <c:y val="7.9297269194513187E-2"/>
                </c:manualLayout>
              </c:layout>
              <c:showPercent val="1"/>
            </c:dLbl>
            <c:dLbl>
              <c:idx val="1"/>
              <c:layout>
                <c:manualLayout>
                  <c:x val="-3.4186538344632963E-2"/>
                  <c:y val="0.18066565651434721"/>
                </c:manualLayout>
              </c:layout>
              <c:showPercent val="1"/>
            </c:dLbl>
            <c:dLbl>
              <c:idx val="2"/>
              <c:layout>
                <c:manualLayout>
                  <c:x val="-8.3367685500100791E-2"/>
                  <c:y val="-9.6185758163167628E-2"/>
                </c:manualLayout>
              </c:layout>
              <c:showPercent val="1"/>
            </c:dLbl>
            <c:dLbl>
              <c:idx val="3"/>
              <c:layout>
                <c:manualLayout>
                  <c:x val="2.0086578978521642E-4"/>
                  <c:y val="-7.8592675077007929E-2"/>
                </c:manualLayout>
              </c:layout>
              <c:showPercent val="1"/>
            </c:dLbl>
            <c:dLbl>
              <c:idx val="6"/>
              <c:layout>
                <c:manualLayout>
                  <c:x val="6.8964475742848308E-2"/>
                  <c:y val="0.10816081506323913"/>
                </c:manualLayout>
              </c:layout>
              <c:showPercent val="1"/>
            </c:dLbl>
            <c:dLbl>
              <c:idx val="7"/>
              <c:layout>
                <c:manualLayout>
                  <c:x val="-2.2339936073614557E-2"/>
                  <c:y val="9.9097066149683527E-2"/>
                </c:manualLayout>
              </c:layout>
              <c:showPercent val="1"/>
            </c:dLbl>
            <c:dLbl>
              <c:idx val="8"/>
              <c:layout>
                <c:manualLayout>
                  <c:x val="-3.9174524151567594E-2"/>
                  <c:y val="0.24073289024272926"/>
                </c:manualLayout>
              </c:layout>
              <c:showPercent val="1"/>
            </c:dLbl>
            <c:numFmt formatCode="#\,#00%" sourceLinked="0"/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Percent val="1"/>
            <c:showLeaderLines val="1"/>
          </c:dLbls>
          <c:cat>
            <c:strRef>
              <c:f>Лист1!$A$2:$A$10</c:f>
              <c:strCache>
                <c:ptCount val="9"/>
                <c:pt idx="0">
                  <c:v>Общегос. вопросы</c:v>
                </c:pt>
                <c:pt idx="1">
                  <c:v>Нац. безопас-ть </c:v>
                </c:pt>
                <c:pt idx="2">
                  <c:v>Нац. Экономика</c:v>
                </c:pt>
                <c:pt idx="3">
                  <c:v>Образование</c:v>
                </c:pt>
                <c:pt idx="4">
                  <c:v>Культура </c:v>
                </c:pt>
                <c:pt idx="5">
                  <c:v>Соц.политика</c:v>
                </c:pt>
                <c:pt idx="6">
                  <c:v>физич.культура и спорт</c:v>
                </c:pt>
                <c:pt idx="7">
                  <c:v>МБТ поселениям</c:v>
                </c:pt>
                <c:pt idx="8">
                  <c:v>прочие</c:v>
                </c:pt>
              </c:strCache>
            </c:strRef>
          </c:cat>
          <c:val>
            <c:numRef>
              <c:f>Лист1!$B$2:$B$10</c:f>
              <c:numCache>
                <c:formatCode>#\ ##\,000</c:formatCode>
                <c:ptCount val="9"/>
                <c:pt idx="0">
                  <c:v>83.8</c:v>
                </c:pt>
                <c:pt idx="1">
                  <c:v>2.7</c:v>
                </c:pt>
                <c:pt idx="2">
                  <c:v>1.8</c:v>
                </c:pt>
                <c:pt idx="3">
                  <c:v>926.5</c:v>
                </c:pt>
                <c:pt idx="4">
                  <c:v>20.9</c:v>
                </c:pt>
                <c:pt idx="5">
                  <c:v>22.4</c:v>
                </c:pt>
                <c:pt idx="6">
                  <c:v>7.4</c:v>
                </c:pt>
                <c:pt idx="7">
                  <c:v>39.9</c:v>
                </c:pt>
                <c:pt idx="8">
                  <c:v>2.7</c:v>
                </c:pt>
              </c:numCache>
            </c:numRef>
          </c:val>
        </c:ser>
        <c:dLbls>
          <c:showPercent val="1"/>
        </c:dLbls>
      </c:pie3DChart>
      <c:spPr>
        <a:noFill/>
        <a:ln w="24657">
          <a:noFill/>
        </a:ln>
      </c:spPr>
    </c:plotArea>
    <c:legend>
      <c:legendPos val="r"/>
      <c:layout/>
      <c:txPr>
        <a:bodyPr/>
        <a:lstStyle/>
        <a:p>
          <a:pPr>
            <a:defRPr sz="1400" baseline="0"/>
          </a:pPr>
          <a:endParaRPr lang="ru-RU"/>
        </a:p>
      </c:txPr>
    </c:legend>
    <c:plotVisOnly val="1"/>
    <c:dispBlanksAs val="zero"/>
  </c:chart>
  <c:txPr>
    <a:bodyPr/>
    <a:lstStyle/>
    <a:p>
      <a:pPr>
        <a:defRPr sz="1749"/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depthPercent val="100"/>
      <c:rAngAx val="1"/>
    </c:view3D>
    <c:plotArea>
      <c:layout/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вопросы МЗ</c:v>
                </c:pt>
              </c:strCache>
            </c:strRef>
          </c:tx>
          <c:dLbls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РАСХОДЫ 2017 г</c:v>
                </c:pt>
                <c:pt idx="1">
                  <c:v>РАСХОДЫ 2018 год</c:v>
                </c:pt>
                <c:pt idx="2">
                  <c:v>РАСХОДЫ 2019 год</c:v>
                </c:pt>
              </c:strCache>
            </c:strRef>
          </c:cat>
          <c:val>
            <c:numRef>
              <c:f>Лист1!$B$2:$B$4</c:f>
              <c:numCache>
                <c:formatCode>\О\с\н\о\в\н\о\й</c:formatCode>
                <c:ptCount val="3"/>
                <c:pt idx="0">
                  <c:v>477.9</c:v>
                </c:pt>
                <c:pt idx="1">
                  <c:v>460.1</c:v>
                </c:pt>
                <c:pt idx="2">
                  <c:v>464.7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Расходы по делегир. полномоч.</c:v>
                </c:pt>
              </c:strCache>
            </c:strRef>
          </c:tx>
          <c:dLbls>
            <c:txPr>
              <a:bodyPr/>
              <a:lstStyle/>
              <a:p>
                <a:pPr>
                  <a:defRPr sz="1400" b="1" baseline="0"/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РАСХОДЫ 2017 г</c:v>
                </c:pt>
                <c:pt idx="1">
                  <c:v>РАСХОДЫ 2018 год</c:v>
                </c:pt>
                <c:pt idx="2">
                  <c:v>РАСХОДЫ 2019 год</c:v>
                </c:pt>
              </c:strCache>
            </c:strRef>
          </c:cat>
          <c:val>
            <c:numRef>
              <c:f>Лист1!$C$2:$C$4</c:f>
              <c:numCache>
                <c:formatCode>\О\с\н\о\в\н\о\й</c:formatCode>
                <c:ptCount val="3"/>
                <c:pt idx="0">
                  <c:v>630.20000000000005</c:v>
                </c:pt>
                <c:pt idx="1">
                  <c:v>627.20000000000005</c:v>
                </c:pt>
                <c:pt idx="2">
                  <c:v>595.70000000000005</c:v>
                </c:pt>
              </c:numCache>
            </c:numRef>
          </c:val>
        </c:ser>
        <c:dLbls>
          <c:showVal val="1"/>
        </c:dLbls>
        <c:gapWidth val="75"/>
        <c:shape val="cylinder"/>
        <c:axId val="91677056"/>
        <c:axId val="91678592"/>
        <c:axId val="0"/>
      </c:bar3DChart>
      <c:catAx>
        <c:axId val="91677056"/>
        <c:scaling>
          <c:orientation val="minMax"/>
        </c:scaling>
        <c:axPos val="b"/>
        <c:numFmt formatCode="\О\с\н\о\в\н\о\й" sourceLinked="1"/>
        <c:majorTickMark val="none"/>
        <c:tickLblPos val="nextTo"/>
        <c:txPr>
          <a:bodyPr/>
          <a:lstStyle/>
          <a:p>
            <a:pPr>
              <a:defRPr sz="1200" b="1" i="0" baseline="0"/>
            </a:pPr>
            <a:endParaRPr lang="ru-RU"/>
          </a:p>
        </c:txPr>
        <c:crossAx val="91678592"/>
        <c:crosses val="autoZero"/>
        <c:auto val="1"/>
        <c:lblAlgn val="ctr"/>
        <c:lblOffset val="100"/>
      </c:catAx>
      <c:valAx>
        <c:axId val="91678592"/>
        <c:scaling>
          <c:orientation val="minMax"/>
        </c:scaling>
        <c:axPos val="l"/>
        <c:numFmt formatCode="\О\с\н\о\в\н\о\й" sourceLinked="1"/>
        <c:majorTickMark val="none"/>
        <c:tickLblPos val="nextTo"/>
        <c:crossAx val="91677056"/>
        <c:crosses val="autoZero"/>
        <c:crossBetween val="between"/>
      </c:valAx>
      <c:spPr>
        <a:noFill/>
        <a:ln w="12436">
          <a:noFill/>
        </a:ln>
      </c:spPr>
    </c:plotArea>
    <c:legend>
      <c:legendPos val="b"/>
      <c:layout/>
      <c:txPr>
        <a:bodyPr/>
        <a:lstStyle/>
        <a:p>
          <a:pPr>
            <a:defRPr sz="1200" b="1"/>
          </a:pPr>
          <a:endParaRPr lang="ru-RU"/>
        </a:p>
      </c:txPr>
    </c:legend>
    <c:plotVisOnly val="1"/>
    <c:dispBlanksAs val="gap"/>
  </c:chart>
  <c:txPr>
    <a:bodyPr/>
    <a:lstStyle/>
    <a:p>
      <a:pPr>
        <a:defRPr sz="882"/>
      </a:pPr>
      <a:endParaRPr lang="ru-RU"/>
    </a:p>
  </c:txPr>
  <c:externalData r:id="rId1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0.28738</cdr:x>
      <cdr:y>0.35825</cdr:y>
    </cdr:from>
    <cdr:to>
      <cdr:x>0.43738</cdr:x>
      <cdr:y>0.58325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751856" y="1455936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0.15744</cdr:x>
      <cdr:y>0</cdr:y>
    </cdr:from>
    <cdr:to>
      <cdr:x>0.29563</cdr:x>
      <cdr:y>0.16335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959768" y="0"/>
          <a:ext cx="842392" cy="6638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0.19288</cdr:x>
      <cdr:y>0.03932</cdr:y>
    </cdr:from>
    <cdr:to>
      <cdr:x>0.29919</cdr:x>
      <cdr:y>0.16335</cdr:y>
    </cdr:to>
    <cdr:sp macro="" textlink="">
      <cdr:nvSpPr>
        <cdr:cNvPr id="4" name="Прямоугольник 3"/>
        <cdr:cNvSpPr/>
      </cdr:nvSpPr>
      <cdr:spPr>
        <a:xfrm xmlns:a="http://schemas.openxmlformats.org/drawingml/2006/main">
          <a:off x="1175792" y="159792"/>
          <a:ext cx="648072" cy="504056"/>
        </a:xfrm>
        <a:prstGeom xmlns:a="http://schemas.openxmlformats.org/drawingml/2006/main" prst="rect">
          <a:avLst/>
        </a:prstGeom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ru-RU" sz="1400" b="1" dirty="0" smtClean="0">
              <a:solidFill>
                <a:schemeClr val="tx1"/>
              </a:solidFill>
            </a:rPr>
            <a:t>300,1</a:t>
          </a:r>
          <a:endParaRPr lang="ru-RU" sz="1400" b="1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0.60631</cdr:x>
      <cdr:y>0</cdr:y>
    </cdr:from>
    <cdr:to>
      <cdr:x>0.71262</cdr:x>
      <cdr:y>0.10947</cdr:y>
    </cdr:to>
    <cdr:sp macro="" textlink="">
      <cdr:nvSpPr>
        <cdr:cNvPr id="5" name="Прямоугольник 4"/>
        <cdr:cNvSpPr/>
      </cdr:nvSpPr>
      <cdr:spPr>
        <a:xfrm xmlns:a="http://schemas.openxmlformats.org/drawingml/2006/main">
          <a:off x="3696072" y="0"/>
          <a:ext cx="648072" cy="444880"/>
        </a:xfrm>
        <a:prstGeom xmlns:a="http://schemas.openxmlformats.org/drawingml/2006/main" prst="rect">
          <a:avLst/>
        </a:prstGeom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ru-RU" sz="1400" b="1" dirty="0" smtClean="0">
              <a:solidFill>
                <a:schemeClr val="tx1"/>
              </a:solidFill>
            </a:rPr>
            <a:t>309,4</a:t>
          </a:r>
          <a:endParaRPr lang="ru-RU" sz="1400" b="1" dirty="0">
            <a:solidFill>
              <a:schemeClr val="tx1"/>
            </a:solidFill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0.28738</cdr:x>
      <cdr:y>0.35825</cdr:y>
    </cdr:from>
    <cdr:to>
      <cdr:x>0.43738</cdr:x>
      <cdr:y>0.58325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751856" y="1455936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0.15744</cdr:x>
      <cdr:y>0</cdr:y>
    </cdr:from>
    <cdr:to>
      <cdr:x>0.29563</cdr:x>
      <cdr:y>0.16335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959768" y="0"/>
          <a:ext cx="842392" cy="6638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0.19288</cdr:x>
      <cdr:y>0</cdr:y>
    </cdr:from>
    <cdr:to>
      <cdr:x>0.29919</cdr:x>
      <cdr:y>0.06953</cdr:y>
    </cdr:to>
    <cdr:sp macro="" textlink="">
      <cdr:nvSpPr>
        <cdr:cNvPr id="4" name="Прямоугольник 3"/>
        <cdr:cNvSpPr/>
      </cdr:nvSpPr>
      <cdr:spPr>
        <a:xfrm xmlns:a="http://schemas.openxmlformats.org/drawingml/2006/main">
          <a:off x="1175792" y="0"/>
          <a:ext cx="648066" cy="282575"/>
        </a:xfrm>
        <a:prstGeom xmlns:a="http://schemas.openxmlformats.org/drawingml/2006/main" prst="rect">
          <a:avLst/>
        </a:prstGeom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ru-RU" sz="1400" b="1" dirty="0" smtClean="0">
              <a:solidFill>
                <a:schemeClr val="tx1"/>
              </a:solidFill>
            </a:rPr>
            <a:t>134,7</a:t>
          </a:r>
          <a:endParaRPr lang="ru-RU" sz="1400" b="1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0.62994</cdr:x>
      <cdr:y>0</cdr:y>
    </cdr:from>
    <cdr:to>
      <cdr:x>0.73625</cdr:x>
      <cdr:y>0.10947</cdr:y>
    </cdr:to>
    <cdr:sp macro="" textlink="">
      <cdr:nvSpPr>
        <cdr:cNvPr id="5" name="Прямоугольник 4"/>
        <cdr:cNvSpPr/>
      </cdr:nvSpPr>
      <cdr:spPr>
        <a:xfrm xmlns:a="http://schemas.openxmlformats.org/drawingml/2006/main">
          <a:off x="3840088" y="-1397000"/>
          <a:ext cx="648066" cy="444886"/>
        </a:xfrm>
        <a:prstGeom xmlns:a="http://schemas.openxmlformats.org/drawingml/2006/main" prst="rect">
          <a:avLst/>
        </a:prstGeom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ru-RU" sz="1400" b="1" dirty="0" smtClean="0">
              <a:solidFill>
                <a:schemeClr val="tx1"/>
              </a:solidFill>
            </a:rPr>
            <a:t>124,2</a:t>
          </a:r>
          <a:endParaRPr lang="ru-RU" sz="1400" b="1" dirty="0">
            <a:solidFill>
              <a:schemeClr val="tx1"/>
            </a:solidFill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48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Click to edit Master text styles</a:t>
            </a:r>
          </a:p>
          <a:p>
            <a:pPr lvl="1"/>
            <a:r>
              <a:rPr lang="ru-RU" noProof="0" smtClean="0"/>
              <a:t>Second level</a:t>
            </a:r>
          </a:p>
          <a:p>
            <a:pPr lvl="2"/>
            <a:r>
              <a:rPr lang="ru-RU" noProof="0" smtClean="0"/>
              <a:t>Third level</a:t>
            </a:r>
          </a:p>
          <a:p>
            <a:pPr lvl="3"/>
            <a:r>
              <a:rPr lang="ru-RU" noProof="0" smtClean="0"/>
              <a:t>Fourth level</a:t>
            </a:r>
          </a:p>
          <a:p>
            <a:pPr lvl="4"/>
            <a:r>
              <a:rPr lang="ru-RU" noProof="0" smtClean="0"/>
              <a:t>Fifth level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5484430C-6E42-4965-845E-7646400E5F3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5166066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6867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ru-RU" altLang="ru-RU" b="1" dirty="0" smtClean="0">
                <a:solidFill>
                  <a:srgbClr val="0070C0"/>
                </a:solidFill>
              </a:rPr>
              <a:t>В течение 2017 -2019 годов налоговые доходы прогнозируются с увеличением на </a:t>
            </a:r>
            <a:r>
              <a:rPr lang="ru-RU" altLang="ru-RU" b="1" dirty="0" smtClean="0">
                <a:solidFill>
                  <a:srgbClr val="0070C0"/>
                </a:solidFill>
              </a:rPr>
              <a:t>15</a:t>
            </a:r>
            <a:r>
              <a:rPr lang="ru-RU" altLang="ru-RU" b="1" baseline="0" dirty="0" smtClean="0">
                <a:solidFill>
                  <a:srgbClr val="0070C0"/>
                </a:solidFill>
              </a:rPr>
              <a:t> </a:t>
            </a:r>
            <a:r>
              <a:rPr lang="ru-RU" altLang="ru-RU" b="1" baseline="0" dirty="0" smtClean="0">
                <a:solidFill>
                  <a:srgbClr val="0070C0"/>
                </a:solidFill>
              </a:rPr>
              <a:t>млн.</a:t>
            </a:r>
            <a:r>
              <a:rPr lang="ru-RU" altLang="ru-RU" b="1" dirty="0" smtClean="0">
                <a:solidFill>
                  <a:srgbClr val="0070C0"/>
                </a:solidFill>
              </a:rPr>
              <a:t> руб. к </a:t>
            </a:r>
            <a:r>
              <a:rPr lang="ru-RU" altLang="ru-RU" b="1" dirty="0" smtClean="0">
                <a:solidFill>
                  <a:srgbClr val="0070C0"/>
                </a:solidFill>
              </a:rPr>
              <a:t>факту </a:t>
            </a:r>
            <a:r>
              <a:rPr lang="ru-RU" altLang="ru-RU" b="1" dirty="0" smtClean="0">
                <a:solidFill>
                  <a:srgbClr val="0070C0"/>
                </a:solidFill>
              </a:rPr>
              <a:t>2016 года  , удельный вес основного «</a:t>
            </a:r>
            <a:r>
              <a:rPr lang="ru-RU" altLang="ru-RU" b="1" dirty="0" err="1" smtClean="0">
                <a:solidFill>
                  <a:srgbClr val="0070C0"/>
                </a:solidFill>
              </a:rPr>
              <a:t>бюджетообразующего</a:t>
            </a:r>
            <a:r>
              <a:rPr lang="ru-RU" altLang="ru-RU" b="1" dirty="0" smtClean="0">
                <a:solidFill>
                  <a:srgbClr val="0070C0"/>
                </a:solidFill>
              </a:rPr>
              <a:t>» налога к 2019 году в составе налоговых доходов  не изменится и составит 88,8 % от объема налоговых доходов. </a:t>
            </a:r>
          </a:p>
        </p:txBody>
      </p:sp>
      <p:sp>
        <p:nvSpPr>
          <p:cNvPr id="36868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1DAADE4-2663-49FD-8F1E-649B76327080}" type="slidenum">
              <a:rPr lang="ru-RU" altLang="ru-RU" sz="1200" smtClean="0"/>
              <a:pPr eaLnBrk="1" hangingPunct="1"/>
              <a:t>4</a:t>
            </a:fld>
            <a:endParaRPr lang="ru-RU" altLang="ru-RU" sz="120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6867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ru-RU" altLang="ru-RU" b="1" dirty="0" smtClean="0">
                <a:solidFill>
                  <a:srgbClr val="0070C0"/>
                </a:solidFill>
              </a:rPr>
              <a:t>Наибольший</a:t>
            </a:r>
            <a:r>
              <a:rPr lang="ru-RU" altLang="ru-RU" b="1" baseline="0" dirty="0" smtClean="0">
                <a:solidFill>
                  <a:srgbClr val="0070C0"/>
                </a:solidFill>
              </a:rPr>
              <a:t> </a:t>
            </a:r>
            <a:r>
              <a:rPr lang="ru-RU" altLang="ru-RU" b="1" dirty="0" smtClean="0">
                <a:solidFill>
                  <a:srgbClr val="0070C0"/>
                </a:solidFill>
              </a:rPr>
              <a:t>удельный вес в структуре неналоговых</a:t>
            </a:r>
            <a:r>
              <a:rPr lang="ru-RU" altLang="ru-RU" b="1" baseline="0" dirty="0" smtClean="0">
                <a:solidFill>
                  <a:srgbClr val="0070C0"/>
                </a:solidFill>
              </a:rPr>
              <a:t> доходов занимают доходы от оказания платных услуг и компенсации затрат государства </a:t>
            </a:r>
            <a:r>
              <a:rPr lang="ru-RU" altLang="ru-RU" b="1" baseline="0" dirty="0" smtClean="0">
                <a:solidFill>
                  <a:srgbClr val="0070C0"/>
                </a:solidFill>
              </a:rPr>
              <a:t>-48,8%, </a:t>
            </a:r>
            <a:r>
              <a:rPr lang="ru-RU" altLang="ru-RU" b="1" baseline="0" dirty="0" smtClean="0">
                <a:solidFill>
                  <a:srgbClr val="0070C0"/>
                </a:solidFill>
              </a:rPr>
              <a:t>56,5%, 58% и 57,4% соответственно.</a:t>
            </a:r>
            <a:endParaRPr lang="ru-RU" altLang="ru-RU" b="1" dirty="0" smtClean="0">
              <a:solidFill>
                <a:srgbClr val="0070C0"/>
              </a:solidFill>
            </a:endParaRPr>
          </a:p>
        </p:txBody>
      </p:sp>
      <p:sp>
        <p:nvSpPr>
          <p:cNvPr id="36868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1DAADE4-2663-49FD-8F1E-649B76327080}" type="slidenum">
              <a:rPr lang="ru-RU" altLang="ru-RU" sz="1200" smtClean="0"/>
              <a:pPr eaLnBrk="1" hangingPunct="1"/>
              <a:t>5</a:t>
            </a:fld>
            <a:endParaRPr lang="ru-RU" altLang="ru-RU" sz="120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800" b="1" dirty="0" smtClean="0"/>
              <a:t>В 2016 году в бюджет </a:t>
            </a:r>
            <a:r>
              <a:rPr lang="ru-RU" sz="1800" b="1" dirty="0" err="1" smtClean="0"/>
              <a:t>Шелеховского</a:t>
            </a:r>
            <a:r>
              <a:rPr lang="ru-RU" sz="1800" b="1" dirty="0" smtClean="0"/>
              <a:t> района подлежали перечислению целевые</a:t>
            </a:r>
            <a:r>
              <a:rPr lang="ru-RU" sz="1800" b="1" baseline="0" dirty="0" smtClean="0"/>
              <a:t> субсидии разового характера в сумме 102,9 млн. </a:t>
            </a:r>
            <a:r>
              <a:rPr lang="ru-RU" sz="1800" b="1" baseline="0" dirty="0" err="1" smtClean="0"/>
              <a:t>рубл</a:t>
            </a:r>
            <a:r>
              <a:rPr lang="ru-RU" sz="1800" b="1" baseline="0" dirty="0" smtClean="0"/>
              <a:t>.</a:t>
            </a:r>
            <a:r>
              <a:rPr lang="ru-RU" sz="1800" b="1" dirty="0" smtClean="0"/>
              <a:t> </a:t>
            </a:r>
            <a:endParaRPr lang="ru-RU" sz="1800" b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484430C-6E42-4965-845E-7646400E5F32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303330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600" b="1" dirty="0" smtClean="0">
                <a:solidFill>
                  <a:srgbClr val="002060"/>
                </a:solidFill>
              </a:rPr>
              <a:t>В 2018-2019 годах сохраняется преобладающий</a:t>
            </a:r>
            <a:r>
              <a:rPr lang="ru-RU" sz="1600" b="1" baseline="0" dirty="0" smtClean="0">
                <a:solidFill>
                  <a:srgbClr val="002060"/>
                </a:solidFill>
              </a:rPr>
              <a:t> удельный вес безвозмездных поступлений в структуре доходов бюджета на уровне 60% (2018 год – 59,7%, 2019 год -58,4%)</a:t>
            </a:r>
            <a:endParaRPr lang="ru-RU" sz="1600" b="1" dirty="0">
              <a:solidFill>
                <a:srgbClr val="00206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484430C-6E42-4965-845E-7646400E5F32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209699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600" b="1" dirty="0" smtClean="0">
                <a:solidFill>
                  <a:srgbClr val="002060"/>
                </a:solidFill>
              </a:rPr>
              <a:t>Расходы, предусмотренные</a:t>
            </a:r>
            <a:r>
              <a:rPr lang="ru-RU" sz="1600" b="1" baseline="0" dirty="0" smtClean="0">
                <a:solidFill>
                  <a:srgbClr val="002060"/>
                </a:solidFill>
              </a:rPr>
              <a:t> в бюджете на 2017-2019 годы на реализацию муниципальных программ составляют более 99 % в структуре расходов бюджета ежегодно </a:t>
            </a:r>
            <a:r>
              <a:rPr lang="ru-RU" sz="1600" b="1" baseline="0" smtClean="0">
                <a:solidFill>
                  <a:srgbClr val="002060"/>
                </a:solidFill>
              </a:rPr>
              <a:t>(2016-99,5%, </a:t>
            </a:r>
            <a:r>
              <a:rPr lang="ru-RU" sz="1600" b="1" baseline="0" dirty="0" smtClean="0">
                <a:solidFill>
                  <a:srgbClr val="002060"/>
                </a:solidFill>
              </a:rPr>
              <a:t>2017-99,5%, 2018- 99%, 2019-99,2%)</a:t>
            </a:r>
            <a:endParaRPr lang="ru-RU" sz="1600" b="1" dirty="0">
              <a:solidFill>
                <a:srgbClr val="00206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484430C-6E42-4965-845E-7646400E5F32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6375344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891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ru-RU" altLang="ru-RU" sz="1600" b="1" dirty="0" smtClean="0">
                <a:solidFill>
                  <a:srgbClr val="0000FF"/>
                </a:solidFill>
              </a:rPr>
              <a:t>В структуре расходов наибольший удельный вес занимают</a:t>
            </a:r>
            <a:r>
              <a:rPr lang="ru-RU" altLang="ru-RU" sz="1600" b="1" baseline="0" dirty="0" smtClean="0">
                <a:solidFill>
                  <a:srgbClr val="0000FF"/>
                </a:solidFill>
              </a:rPr>
              <a:t> расходы на социальную сферу: в 2017 году -977,2 млн. руб. или 88,2%, в 2018 году – 964,4 млн. руб. или 88,7%, в 2019 году – 936 млн. руб. или 88,3% от общего объема расходов бюджета.</a:t>
            </a:r>
          </a:p>
          <a:p>
            <a:r>
              <a:rPr lang="ru-RU" altLang="ru-RU" sz="1600" b="1" baseline="0" dirty="0" smtClean="0">
                <a:solidFill>
                  <a:srgbClr val="0000FF"/>
                </a:solidFill>
              </a:rPr>
              <a:t>В 2017 году значительно возрос уд. вес межбюджетных трансфертов бюджетам поселений с 1,9 % (22,3 млн. руб.) в 2016 году до 3,6% (39,9 млн. руб.).</a:t>
            </a:r>
            <a:endParaRPr lang="ru-RU" altLang="ru-RU" sz="1600" b="1" dirty="0" smtClean="0">
              <a:solidFill>
                <a:srgbClr val="0000FF"/>
              </a:solidFill>
            </a:endParaRPr>
          </a:p>
        </p:txBody>
      </p:sp>
      <p:sp>
        <p:nvSpPr>
          <p:cNvPr id="37892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5BBF25A9-B60B-4B72-9541-5C7539D54C33}" type="slidenum">
              <a:rPr lang="ru-RU" altLang="ru-RU" smtClean="0"/>
              <a:pPr eaLnBrk="1" hangingPunct="1">
                <a:spcBef>
                  <a:spcPct val="0"/>
                </a:spcBef>
              </a:pPr>
              <a:t>9</a:t>
            </a:fld>
            <a:endParaRPr lang="ru-RU" altLang="ru-RU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600" b="1" dirty="0" smtClean="0">
                <a:solidFill>
                  <a:srgbClr val="0000FF"/>
                </a:solidFill>
              </a:rPr>
              <a:t>Расходы,  связанные с решением вопросов местного значения района составляют</a:t>
            </a:r>
            <a:r>
              <a:rPr lang="ru-RU" sz="1600" b="1" baseline="0" dirty="0" smtClean="0">
                <a:solidFill>
                  <a:srgbClr val="0000FF"/>
                </a:solidFill>
              </a:rPr>
              <a:t> в общем объеме расходов бюджета района в 2017 году – 43,1 %, в 2018 году -42,3%, в 2019 году – 43,8 %.</a:t>
            </a:r>
            <a:endParaRPr lang="ru-RU" sz="1600" b="1" dirty="0">
              <a:solidFill>
                <a:srgbClr val="0000FF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484430C-6E42-4965-845E-7646400E5F32}" type="slidenum">
              <a:rPr lang="ru-RU" smtClean="0"/>
              <a:pPr>
                <a:defRPr/>
              </a:pPr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403669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800" b="1" baseline="0" dirty="0" smtClean="0"/>
              <a:t> Министерством труда РФ разработан график достижения целевых показателей, установленных Указами Президента РФ, согласно которому, прогнозные показатели уровня средней заработной платы на 2017 год следующие:</a:t>
            </a:r>
          </a:p>
          <a:p>
            <a:r>
              <a:rPr lang="ru-RU" sz="1800" b="1" baseline="0" dirty="0" smtClean="0"/>
              <a:t>педагоги дополнительного образования – 30 895,14 рублей (2016 год – 24 704 рублей);</a:t>
            </a:r>
          </a:p>
          <a:p>
            <a:r>
              <a:rPr lang="ru-RU" sz="1800" b="1" baseline="0" dirty="0" smtClean="0"/>
              <a:t>Работники культуры – 28 262,61 рублей (2016 год – 21 022,1 рублей) </a:t>
            </a:r>
            <a:endParaRPr lang="ru-RU" sz="1800" b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484430C-6E42-4965-845E-7646400E5F32}" type="slidenum">
              <a:rPr lang="ru-RU" smtClean="0"/>
              <a:pPr>
                <a:defRPr/>
              </a:pPr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263277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5" name="Rounded Rectangle 7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12"/>
          <p:cNvSpPr/>
          <p:nvPr/>
        </p:nvSpPr>
        <p:spPr>
          <a:xfrm>
            <a:off x="7712075" y="3136900"/>
            <a:ext cx="911225" cy="2074863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Rectangle 13"/>
          <p:cNvSpPr/>
          <p:nvPr/>
        </p:nvSpPr>
        <p:spPr>
          <a:xfrm>
            <a:off x="446088" y="3055938"/>
            <a:ext cx="6946900" cy="2244725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Rectangle 10"/>
          <p:cNvSpPr/>
          <p:nvPr/>
        </p:nvSpPr>
        <p:spPr>
          <a:xfrm>
            <a:off x="541338" y="4559300"/>
            <a:ext cx="6756400" cy="663575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Rectangle 9"/>
          <p:cNvSpPr/>
          <p:nvPr/>
        </p:nvSpPr>
        <p:spPr>
          <a:xfrm>
            <a:off x="539750" y="3140075"/>
            <a:ext cx="6759575" cy="207645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688" y="4625975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fld id="{7D3C5764-D0B2-4CC3-9664-78C858C8FD7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39632530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6E7705-E6CF-4224-8D39-77B325662E2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2380250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6861175" y="228600"/>
            <a:ext cx="1860550" cy="6122988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5" name="Rectangle 7"/>
          <p:cNvSpPr/>
          <p:nvPr/>
        </p:nvSpPr>
        <p:spPr>
          <a:xfrm>
            <a:off x="6954838" y="350838"/>
            <a:ext cx="1673225" cy="5876925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FF9296-6FB1-4ED3-836F-16C058FEF29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90951598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B682B1-8EE4-4E9B-9D14-085FEACCFA3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84994797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5" name="Rounded Rectangle 7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15"/>
          <p:cNvSpPr/>
          <p:nvPr/>
        </p:nvSpPr>
        <p:spPr>
          <a:xfrm>
            <a:off x="568325" y="3048000"/>
            <a:ext cx="8032750" cy="2244725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14"/>
          <p:cNvSpPr/>
          <p:nvPr/>
        </p:nvSpPr>
        <p:spPr>
          <a:xfrm>
            <a:off x="676275" y="4541838"/>
            <a:ext cx="7816850" cy="663575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Rectangle 13"/>
          <p:cNvSpPr/>
          <p:nvPr/>
        </p:nvSpPr>
        <p:spPr>
          <a:xfrm>
            <a:off x="676275" y="3124200"/>
            <a:ext cx="7816850" cy="2078038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C1D170-81AC-4944-B456-A618CBCDFD0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10067454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E93600-A5B3-4683-A6DB-5AD2F0E9BF1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18286706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5422F1-A004-430E-835E-5831F11C29C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04109764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33E7F8-FCAB-47EE-A9CE-8EC7C7000DB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99006294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3" name="Rounded Rectangle 10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F6DAAB-F4BA-4D32-BB55-1371A151EC0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54714325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6" name="Rounded Rectangle 11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9"/>
          <p:cNvSpPr/>
          <p:nvPr/>
        </p:nvSpPr>
        <p:spPr>
          <a:xfrm>
            <a:off x="676275" y="1643063"/>
            <a:ext cx="2484438" cy="3233737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/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EB814A-926F-4055-BEE6-BCD1AADA89F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00621530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6" name="Rounded Rectangle 8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11"/>
          <p:cNvSpPr/>
          <p:nvPr/>
        </p:nvSpPr>
        <p:spPr>
          <a:xfrm>
            <a:off x="762000" y="5029200"/>
            <a:ext cx="7600950" cy="1203325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Rectangle 12"/>
          <p:cNvSpPr/>
          <p:nvPr/>
        </p:nvSpPr>
        <p:spPr>
          <a:xfrm>
            <a:off x="914400" y="5638800"/>
            <a:ext cx="7327900" cy="452438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Rectangle 10"/>
          <p:cNvSpPr/>
          <p:nvPr/>
        </p:nvSpPr>
        <p:spPr>
          <a:xfrm>
            <a:off x="604838" y="5075238"/>
            <a:ext cx="7947025" cy="1096962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A8B167-C691-448E-9463-363C3011DDA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73912099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05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752600"/>
            <a:ext cx="8229600" cy="4373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0627851E-E45F-4DFA-B6EC-393F5D1408AF}" type="datetimeFigureOut">
              <a:rPr lang="ru-RU"/>
              <a:pPr>
                <a:defRPr/>
              </a:pPr>
              <a:t>28.02.2017</a:t>
            </a:fld>
            <a:endParaRPr lang="ru-RU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F8591BD6-D9CE-4F69-AA4A-2A25FA136530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10" name="Rectangle 9"/>
          <p:cNvSpPr/>
          <p:nvPr/>
        </p:nvSpPr>
        <p:spPr>
          <a:xfrm>
            <a:off x="373063" y="373063"/>
            <a:ext cx="8380412" cy="1117600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5450" y="407988"/>
            <a:ext cx="8261350" cy="10398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331" r:id="rId1"/>
    <p:sldLayoutId id="2147486332" r:id="rId2"/>
    <p:sldLayoutId id="2147486333" r:id="rId3"/>
    <p:sldLayoutId id="2147486334" r:id="rId4"/>
    <p:sldLayoutId id="2147486335" r:id="rId5"/>
    <p:sldLayoutId id="2147486336" r:id="rId6"/>
    <p:sldLayoutId id="2147486337" r:id="rId7"/>
    <p:sldLayoutId id="2147486338" r:id="rId8"/>
    <p:sldLayoutId id="2147486339" r:id="rId9"/>
    <p:sldLayoutId id="2147486340" r:id="rId10"/>
    <p:sldLayoutId id="214748634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500" kern="1200" cap="all">
          <a:solidFill>
            <a:srgbClr val="6B7D7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9pPr>
    </p:titleStyle>
    <p:bodyStyle>
      <a:lvl1pPr marL="3429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39763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rtl="0" eaLnBrk="0" fontAlgn="base" hangingPunct="0">
        <a:spcBef>
          <a:spcPct val="20000"/>
        </a:spcBef>
        <a:spcAft>
          <a:spcPct val="0"/>
        </a:spcAft>
        <a:buClr>
          <a:srgbClr val="B5AE53"/>
        </a:buClr>
        <a:buFont typeface="Arial" charset="0"/>
        <a:buChar char="•"/>
        <a:defRPr kern="1200">
          <a:solidFill>
            <a:schemeClr val="tx2"/>
          </a:solidFill>
          <a:latin typeface="+mn-lt"/>
          <a:ea typeface="+mn-ea"/>
          <a:cs typeface="+mn-cs"/>
        </a:defRPr>
      </a:lvl3pPr>
      <a:lvl4pPr marL="1279525" indent="-228600" algn="l" rtl="0" eaLnBrk="0" fontAlgn="base" hangingPunct="0">
        <a:spcBef>
          <a:spcPct val="20000"/>
        </a:spcBef>
        <a:spcAft>
          <a:spcPct val="0"/>
        </a:spcAft>
        <a:buClr>
          <a:srgbClr val="848058"/>
        </a:buClr>
        <a:buFont typeface="Arial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163" indent="-228600" algn="l" rtl="0" eaLnBrk="0" fontAlgn="base" hangingPunct="0">
        <a:spcBef>
          <a:spcPct val="20000"/>
        </a:spcBef>
        <a:spcAft>
          <a:spcPct val="0"/>
        </a:spcAft>
        <a:buClr>
          <a:srgbClr val="E8B54D"/>
        </a:buClr>
        <a:buFont typeface="Arial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260350"/>
            <a:ext cx="8420100" cy="6192838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i="1" dirty="0" smtClean="0">
                <a:solidFill>
                  <a:srgbClr val="333399"/>
                </a:solidFill>
              </a:rPr>
              <a:t/>
            </a:r>
            <a:br>
              <a:rPr lang="ru-RU" b="1" i="1" dirty="0" smtClean="0">
                <a:solidFill>
                  <a:srgbClr val="333399"/>
                </a:solidFill>
              </a:rPr>
            </a:br>
            <a:r>
              <a:rPr lang="ru-RU" sz="5300" b="1" i="1" dirty="0" smtClean="0">
                <a:solidFill>
                  <a:srgbClr val="333399"/>
                </a:solidFill>
              </a:rPr>
              <a:t> </a:t>
            </a:r>
            <a:r>
              <a:rPr lang="ru-RU" sz="6000" b="1" dirty="0" smtClean="0">
                <a:solidFill>
                  <a:schemeClr val="accent1">
                    <a:lumMod val="75000"/>
                  </a:schemeClr>
                </a:solidFill>
              </a:rPr>
              <a:t>Бюджет </a:t>
            </a:r>
            <a:r>
              <a:rPr lang="ru-RU" sz="6000" b="1" dirty="0" err="1" smtClean="0">
                <a:solidFill>
                  <a:schemeClr val="accent1">
                    <a:lumMod val="75000"/>
                  </a:schemeClr>
                </a:solidFill>
              </a:rPr>
              <a:t>Шелеховского</a:t>
            </a:r>
            <a:r>
              <a:rPr lang="ru-RU" sz="60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6000" b="1" dirty="0" smtClean="0">
                <a:solidFill>
                  <a:schemeClr val="accent1">
                    <a:lumMod val="75000"/>
                  </a:schemeClr>
                </a:solidFill>
              </a:rPr>
              <a:t>района НА  201</a:t>
            </a:r>
            <a:r>
              <a:rPr lang="en-US" sz="6000" b="1" dirty="0" smtClean="0">
                <a:solidFill>
                  <a:schemeClr val="accent1">
                    <a:lumMod val="75000"/>
                  </a:schemeClr>
                </a:solidFill>
              </a:rPr>
              <a:t>7</a:t>
            </a:r>
            <a:r>
              <a:rPr lang="ru-RU" sz="6000" b="1" dirty="0" smtClean="0">
                <a:solidFill>
                  <a:schemeClr val="accent1">
                    <a:lumMod val="75000"/>
                  </a:schemeClr>
                </a:solidFill>
                <a:latin typeface="Arial" charset="0"/>
              </a:rPr>
              <a:t> </a:t>
            </a:r>
            <a:r>
              <a:rPr lang="ru-RU" sz="6000" b="1" dirty="0" smtClean="0">
                <a:solidFill>
                  <a:schemeClr val="accent1">
                    <a:lumMod val="75000"/>
                  </a:schemeClr>
                </a:solidFill>
              </a:rPr>
              <a:t>год</a:t>
            </a:r>
            <a:r>
              <a:rPr lang="en-US" sz="60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6000" b="1" dirty="0" smtClean="0">
                <a:solidFill>
                  <a:schemeClr val="accent1">
                    <a:lumMod val="75000"/>
                  </a:schemeClr>
                </a:solidFill>
              </a:rPr>
              <a:t>и плановый период 2018 и 2019 годов</a:t>
            </a:r>
            <a:r>
              <a:rPr lang="ru-RU" sz="6000" b="1" i="1" dirty="0" smtClean="0">
                <a:solidFill>
                  <a:srgbClr val="333399"/>
                </a:solidFill>
              </a:rPr>
              <a:t> </a:t>
            </a:r>
            <a:r>
              <a:rPr lang="ru-RU" sz="5300" b="1" i="1" dirty="0" smtClean="0">
                <a:solidFill>
                  <a:srgbClr val="333399"/>
                </a:solidFill>
              </a:rPr>
              <a:t/>
            </a:r>
            <a:br>
              <a:rPr lang="ru-RU" sz="5300" b="1" i="1" dirty="0" smtClean="0">
                <a:solidFill>
                  <a:srgbClr val="333399"/>
                </a:solidFill>
              </a:rPr>
            </a:br>
            <a:r>
              <a:rPr lang="ru-RU" sz="6000" b="1" i="1" dirty="0" smtClean="0">
                <a:solidFill>
                  <a:srgbClr val="E2A7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</a:rPr>
              <a:t/>
            </a:r>
            <a:br>
              <a:rPr lang="ru-RU" sz="6000" b="1" i="1" dirty="0" smtClean="0">
                <a:solidFill>
                  <a:srgbClr val="E2A7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</a:rPr>
            </a:br>
            <a:endParaRPr lang="en-US" sz="6000" b="1" i="1" dirty="0" smtClean="0">
              <a:solidFill>
                <a:srgbClr val="E2A7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Monotype Corsiva" pitchFamily="66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5450" y="407988"/>
            <a:ext cx="8261350" cy="1039812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000" b="1" dirty="0" smtClean="0">
                <a:solidFill>
                  <a:srgbClr val="002060"/>
                </a:solidFill>
              </a:rPr>
              <a:t>Структура Расходов бюджета</a:t>
            </a:r>
            <a:br>
              <a:rPr lang="ru-RU" sz="2000" b="1" dirty="0" smtClean="0">
                <a:solidFill>
                  <a:srgbClr val="002060"/>
                </a:solidFill>
              </a:rPr>
            </a:br>
            <a:r>
              <a:rPr lang="ru-RU" sz="2000" b="1" dirty="0" err="1" smtClean="0">
                <a:solidFill>
                  <a:srgbClr val="002060"/>
                </a:solidFill>
              </a:rPr>
              <a:t>Шелеховского</a:t>
            </a:r>
            <a:r>
              <a:rPr lang="ru-RU" sz="2000" b="1" dirty="0" smtClean="0">
                <a:solidFill>
                  <a:srgbClr val="002060"/>
                </a:solidFill>
              </a:rPr>
              <a:t> района в 2017-2019 годах</a:t>
            </a:r>
            <a:endParaRPr lang="ru-RU" sz="2000" b="1" dirty="0">
              <a:solidFill>
                <a:srgbClr val="002060"/>
              </a:solidFill>
            </a:endParaRPr>
          </a:p>
        </p:txBody>
      </p:sp>
      <p:graphicFrame>
        <p:nvGraphicFramePr>
          <p:cNvPr id="3" name="Объект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xmlns="" val="3797952278"/>
              </p:ext>
            </p:extLst>
          </p:nvPr>
        </p:nvGraphicFramePr>
        <p:xfrm>
          <a:off x="179512" y="1772816"/>
          <a:ext cx="8208912" cy="41764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420997639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Номер слайда 5"/>
          <p:cNvSpPr txBox="1">
            <a:spLocks noGrp="1"/>
          </p:cNvSpPr>
          <p:nvPr/>
        </p:nvSpPr>
        <p:spPr bwMode="auto">
          <a:xfrm>
            <a:off x="7239000" y="63246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pPr algn="r">
              <a:defRPr/>
            </a:pPr>
            <a:fld id="{C768512A-382A-436A-9F40-23D090B8E6DC}" type="slidenum">
              <a:rPr lang="ru-RU" altLang="en-US" sz="1400">
                <a:latin typeface="+mj-lt"/>
              </a:rPr>
              <a:pPr algn="r">
                <a:defRPr/>
              </a:pPr>
              <a:t>11</a:t>
            </a:fld>
            <a:endParaRPr lang="ru-RU" altLang="en-US" sz="1400">
              <a:latin typeface="+mj-lt"/>
            </a:endParaRPr>
          </a:p>
        </p:txBody>
      </p:sp>
      <p:sp>
        <p:nvSpPr>
          <p:cNvPr id="80899" name="Rectangle 242"/>
          <p:cNvSpPr>
            <a:spLocks noGrp="1" noChangeArrowheads="1"/>
          </p:cNvSpPr>
          <p:nvPr>
            <p:ph type="title"/>
          </p:nvPr>
        </p:nvSpPr>
        <p:spPr>
          <a:xfrm>
            <a:off x="250825" y="188913"/>
            <a:ext cx="8305800" cy="822325"/>
          </a:xfrm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16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Расходы, предусмотренные на исполнение указа президента РФ № 597 («дорожные карты»)</a:t>
            </a:r>
            <a:endParaRPr lang="ru-RU" sz="1600" dirty="0" smtClean="0">
              <a:solidFill>
                <a:srgbClr val="006600"/>
              </a:solidFill>
            </a:endParaRPr>
          </a:p>
        </p:txBody>
      </p:sp>
      <p:sp>
        <p:nvSpPr>
          <p:cNvPr id="80900" name="Rectangle 243"/>
          <p:cNvSpPr>
            <a:spLocks noGrp="1" noChangeArrowheads="1"/>
          </p:cNvSpPr>
          <p:nvPr>
            <p:ph idx="1"/>
          </p:nvPr>
        </p:nvSpPr>
        <p:spPr>
          <a:xfrm>
            <a:off x="457200" y="1428750"/>
            <a:ext cx="8507413" cy="5095875"/>
          </a:xfrm>
        </p:spPr>
        <p:txBody>
          <a:bodyPr rtlCol="0">
            <a:normAutofit/>
          </a:bodyPr>
          <a:lstStyle/>
          <a:p>
            <a:pPr algn="ctr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2000" dirty="0" smtClean="0">
                <a:solidFill>
                  <a:srgbClr val="006600"/>
                </a:solidFill>
                <a:latin typeface="Times New Roman" pitchFamily="18" charset="0"/>
              </a:rPr>
              <a:t> </a:t>
            </a:r>
            <a:endParaRPr lang="ru-RU" sz="2200" dirty="0" smtClean="0">
              <a:solidFill>
                <a:srgbClr val="006600"/>
              </a:solidFill>
              <a:latin typeface="Times New Roman" pitchFamily="18" charset="0"/>
            </a:endParaRPr>
          </a:p>
        </p:txBody>
      </p:sp>
      <p:sp>
        <p:nvSpPr>
          <p:cNvPr id="30725" name="AutoShape 256"/>
          <p:cNvSpPr>
            <a:spLocks noChangeArrowheads="1"/>
          </p:cNvSpPr>
          <p:nvPr/>
        </p:nvSpPr>
        <p:spPr bwMode="auto">
          <a:xfrm>
            <a:off x="1676400" y="2209800"/>
            <a:ext cx="457200" cy="609600"/>
          </a:xfrm>
          <a:prstGeom prst="curvedRightArrow">
            <a:avLst>
              <a:gd name="adj1" fmla="val 26667"/>
              <a:gd name="adj2" fmla="val 53333"/>
              <a:gd name="adj3" fmla="val 33333"/>
            </a:avLst>
          </a:prstGeom>
          <a:solidFill>
            <a:srgbClr val="00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  <a:defRPr sz="2400">
                <a:solidFill>
                  <a:schemeClr val="tx2"/>
                </a:solidFill>
                <a:latin typeface="Century Gothic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•"/>
              <a:defRPr sz="2000">
                <a:solidFill>
                  <a:schemeClr val="tx2"/>
                </a:solidFill>
                <a:latin typeface="Century Gothic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B5AE53"/>
              </a:buClr>
              <a:buFont typeface="Arial" charset="0"/>
              <a:buChar char="•"/>
              <a:defRPr>
                <a:solidFill>
                  <a:schemeClr val="tx2"/>
                </a:solidFill>
                <a:latin typeface="Century Gothic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848058"/>
              </a:buClr>
              <a:buFont typeface="Arial" charset="0"/>
              <a:buChar char="•"/>
              <a:defRPr sz="1600">
                <a:solidFill>
                  <a:schemeClr val="tx2"/>
                </a:solidFill>
                <a:latin typeface="Century Gothic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E8B54D"/>
              </a:buClr>
              <a:buFont typeface="Arial" charset="0"/>
              <a:buChar char="•"/>
              <a:defRPr sz="1600">
                <a:solidFill>
                  <a:schemeClr val="tx2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charset="0"/>
              <a:buChar char="•"/>
              <a:defRPr sz="1600">
                <a:solidFill>
                  <a:schemeClr val="tx2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charset="0"/>
              <a:buChar char="•"/>
              <a:defRPr sz="1600">
                <a:solidFill>
                  <a:schemeClr val="tx2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charset="0"/>
              <a:buChar char="•"/>
              <a:defRPr sz="1600">
                <a:solidFill>
                  <a:schemeClr val="tx2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charset="0"/>
              <a:buChar char="•"/>
              <a:defRPr sz="1600">
                <a:solidFill>
                  <a:schemeClr val="tx2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ru-RU" altLang="ru-RU" sz="32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30726" name="AutoShape 257"/>
          <p:cNvSpPr>
            <a:spLocks noChangeArrowheads="1"/>
          </p:cNvSpPr>
          <p:nvPr/>
        </p:nvSpPr>
        <p:spPr bwMode="auto">
          <a:xfrm>
            <a:off x="7308850" y="2276475"/>
            <a:ext cx="457200" cy="533400"/>
          </a:xfrm>
          <a:prstGeom prst="curvedLeftArrow">
            <a:avLst>
              <a:gd name="adj1" fmla="val 23333"/>
              <a:gd name="adj2" fmla="val 46667"/>
              <a:gd name="adj3" fmla="val 33333"/>
            </a:avLst>
          </a:prstGeom>
          <a:solidFill>
            <a:srgbClr val="00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  <a:defRPr sz="2400">
                <a:solidFill>
                  <a:schemeClr val="tx2"/>
                </a:solidFill>
                <a:latin typeface="Century Gothic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•"/>
              <a:defRPr sz="2000">
                <a:solidFill>
                  <a:schemeClr val="tx2"/>
                </a:solidFill>
                <a:latin typeface="Century Gothic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B5AE53"/>
              </a:buClr>
              <a:buFont typeface="Arial" charset="0"/>
              <a:buChar char="•"/>
              <a:defRPr>
                <a:solidFill>
                  <a:schemeClr val="tx2"/>
                </a:solidFill>
                <a:latin typeface="Century Gothic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848058"/>
              </a:buClr>
              <a:buFont typeface="Arial" charset="0"/>
              <a:buChar char="•"/>
              <a:defRPr sz="1600">
                <a:solidFill>
                  <a:schemeClr val="tx2"/>
                </a:solidFill>
                <a:latin typeface="Century Gothic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E8B54D"/>
              </a:buClr>
              <a:buFont typeface="Arial" charset="0"/>
              <a:buChar char="•"/>
              <a:defRPr sz="1600">
                <a:solidFill>
                  <a:schemeClr val="tx2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charset="0"/>
              <a:buChar char="•"/>
              <a:defRPr sz="1600">
                <a:solidFill>
                  <a:schemeClr val="tx2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charset="0"/>
              <a:buChar char="•"/>
              <a:defRPr sz="1600">
                <a:solidFill>
                  <a:schemeClr val="tx2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charset="0"/>
              <a:buChar char="•"/>
              <a:defRPr sz="1600">
                <a:solidFill>
                  <a:schemeClr val="tx2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charset="0"/>
              <a:buChar char="•"/>
              <a:defRPr sz="1600">
                <a:solidFill>
                  <a:schemeClr val="tx2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ru-RU" altLang="ru-RU" sz="32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30727" name="Прямоугольник 14"/>
          <p:cNvSpPr>
            <a:spLocks noChangeArrowheads="1"/>
          </p:cNvSpPr>
          <p:nvPr/>
        </p:nvSpPr>
        <p:spPr bwMode="auto">
          <a:xfrm>
            <a:off x="500063" y="2928938"/>
            <a:ext cx="3857625" cy="20313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  <a:defRPr sz="2400">
                <a:solidFill>
                  <a:schemeClr val="tx2"/>
                </a:solidFill>
                <a:latin typeface="Century Gothic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•"/>
              <a:defRPr sz="2000">
                <a:solidFill>
                  <a:schemeClr val="tx2"/>
                </a:solidFill>
                <a:latin typeface="Century Gothic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B5AE53"/>
              </a:buClr>
              <a:buFont typeface="Arial" charset="0"/>
              <a:buChar char="•"/>
              <a:defRPr>
                <a:solidFill>
                  <a:schemeClr val="tx2"/>
                </a:solidFill>
                <a:latin typeface="Century Gothic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848058"/>
              </a:buClr>
              <a:buFont typeface="Arial" charset="0"/>
              <a:buChar char="•"/>
              <a:defRPr sz="1600">
                <a:solidFill>
                  <a:schemeClr val="tx2"/>
                </a:solidFill>
                <a:latin typeface="Century Gothic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E8B54D"/>
              </a:buClr>
              <a:buFont typeface="Arial" charset="0"/>
              <a:buChar char="•"/>
              <a:defRPr sz="1600">
                <a:solidFill>
                  <a:schemeClr val="tx2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charset="0"/>
              <a:buChar char="•"/>
              <a:defRPr sz="1600">
                <a:solidFill>
                  <a:schemeClr val="tx2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charset="0"/>
              <a:buChar char="•"/>
              <a:defRPr sz="1600">
                <a:solidFill>
                  <a:schemeClr val="tx2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charset="0"/>
              <a:buChar char="•"/>
              <a:defRPr sz="1600">
                <a:solidFill>
                  <a:schemeClr val="tx2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charset="0"/>
              <a:buChar char="•"/>
              <a:defRPr sz="1600">
                <a:solidFill>
                  <a:schemeClr val="tx2"/>
                </a:solidFill>
                <a:latin typeface="Century Gothic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ru-RU" altLang="ru-RU" sz="1800" b="1" dirty="0" smtClean="0">
                <a:solidFill>
                  <a:srgbClr val="008000"/>
                </a:solidFill>
                <a:latin typeface="Arial" charset="0"/>
              </a:rPr>
              <a:t>На обеспечение уровня средней заработной платы основного персонала учреждений дополнительного образования на 2017 год 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ru-RU" altLang="ru-RU" sz="1800" b="1" dirty="0">
                <a:solidFill>
                  <a:srgbClr val="008000"/>
                </a:solidFill>
                <a:latin typeface="Arial" charset="0"/>
              </a:rPr>
              <a:t>п</a:t>
            </a:r>
            <a:r>
              <a:rPr lang="ru-RU" altLang="ru-RU" sz="1800" b="1" dirty="0" smtClean="0">
                <a:solidFill>
                  <a:srgbClr val="008000"/>
                </a:solidFill>
                <a:latin typeface="Arial" charset="0"/>
              </a:rPr>
              <a:t>роектом предусмотрено 66,1 млн. рублей</a:t>
            </a:r>
            <a:endParaRPr lang="ru-RU" altLang="ru-RU" sz="1800" b="1" dirty="0">
              <a:solidFill>
                <a:srgbClr val="008000"/>
              </a:solidFill>
              <a:latin typeface="Arial" charset="0"/>
            </a:endParaRPr>
          </a:p>
        </p:txBody>
      </p:sp>
      <p:sp>
        <p:nvSpPr>
          <p:cNvPr id="30728" name="TextBox 20"/>
          <p:cNvSpPr txBox="1">
            <a:spLocks noChangeArrowheads="1"/>
          </p:cNvSpPr>
          <p:nvPr/>
        </p:nvSpPr>
        <p:spPr bwMode="auto">
          <a:xfrm>
            <a:off x="4929188" y="3000375"/>
            <a:ext cx="3714750" cy="20313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  <a:defRPr sz="2400">
                <a:solidFill>
                  <a:schemeClr val="tx2"/>
                </a:solidFill>
                <a:latin typeface="Century Gothic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•"/>
              <a:defRPr sz="2000">
                <a:solidFill>
                  <a:schemeClr val="tx2"/>
                </a:solidFill>
                <a:latin typeface="Century Gothic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B5AE53"/>
              </a:buClr>
              <a:buFont typeface="Arial" charset="0"/>
              <a:buChar char="•"/>
              <a:defRPr>
                <a:solidFill>
                  <a:schemeClr val="tx2"/>
                </a:solidFill>
                <a:latin typeface="Century Gothic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848058"/>
              </a:buClr>
              <a:buFont typeface="Arial" charset="0"/>
              <a:buChar char="•"/>
              <a:defRPr sz="1600">
                <a:solidFill>
                  <a:schemeClr val="tx2"/>
                </a:solidFill>
                <a:latin typeface="Century Gothic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E8B54D"/>
              </a:buClr>
              <a:buFont typeface="Arial" charset="0"/>
              <a:buChar char="•"/>
              <a:defRPr sz="1600">
                <a:solidFill>
                  <a:schemeClr val="tx2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charset="0"/>
              <a:buChar char="•"/>
              <a:defRPr sz="1600">
                <a:solidFill>
                  <a:schemeClr val="tx2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charset="0"/>
              <a:buChar char="•"/>
              <a:defRPr sz="1600">
                <a:solidFill>
                  <a:schemeClr val="tx2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charset="0"/>
              <a:buChar char="•"/>
              <a:defRPr sz="1600">
                <a:solidFill>
                  <a:schemeClr val="tx2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charset="0"/>
              <a:buChar char="•"/>
              <a:defRPr sz="1600">
                <a:solidFill>
                  <a:schemeClr val="tx2"/>
                </a:solidFill>
                <a:latin typeface="Century Gothic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ru-RU" altLang="ru-RU" sz="1800" b="1" dirty="0" smtClean="0">
                <a:solidFill>
                  <a:srgbClr val="008000"/>
                </a:solidFill>
                <a:latin typeface="Arial" charset="0"/>
              </a:rPr>
              <a:t>На обеспечение уровня средней заработной платы работников учреждений культуры на 2017 год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endParaRPr lang="ru-RU" altLang="ru-RU" sz="1800" b="1" dirty="0">
              <a:solidFill>
                <a:srgbClr val="008000"/>
              </a:solidFill>
              <a:latin typeface="Arial" charset="0"/>
            </a:endParaRPr>
          </a:p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ru-RU" altLang="ru-RU" sz="1800" b="1" dirty="0">
                <a:solidFill>
                  <a:srgbClr val="008000"/>
                </a:solidFill>
                <a:latin typeface="Arial" charset="0"/>
              </a:rPr>
              <a:t>п</a:t>
            </a:r>
            <a:r>
              <a:rPr lang="ru-RU" altLang="ru-RU" sz="1800" b="1" dirty="0" smtClean="0">
                <a:solidFill>
                  <a:srgbClr val="008000"/>
                </a:solidFill>
                <a:latin typeface="Arial" charset="0"/>
              </a:rPr>
              <a:t>роектом предусмотрено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ru-RU" altLang="ru-RU" sz="1800" b="1" dirty="0" smtClean="0">
                <a:solidFill>
                  <a:srgbClr val="008000"/>
                </a:solidFill>
                <a:latin typeface="Arial" charset="0"/>
              </a:rPr>
              <a:t>12,6 млн. руб.</a:t>
            </a:r>
            <a:endParaRPr lang="ru-RU" altLang="ru-RU" sz="1800" b="1" dirty="0">
              <a:solidFill>
                <a:srgbClr val="008000"/>
              </a:solidFill>
              <a:latin typeface="Arial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800" b="1" dirty="0"/>
              <a:t>Расходы, предусмотренные на реализацию первоочередных и приоритетных </a:t>
            </a:r>
            <a:r>
              <a:rPr lang="ru-RU" sz="1800" b="1" dirty="0" smtClean="0"/>
              <a:t>мероприятий в 2017-2019 годах</a:t>
            </a:r>
            <a:endParaRPr lang="ru-RU" sz="1800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901783143"/>
              </p:ext>
            </p:extLst>
          </p:nvPr>
        </p:nvGraphicFramePr>
        <p:xfrm>
          <a:off x="467544" y="1412776"/>
          <a:ext cx="8229600" cy="5217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91064"/>
                <a:gridCol w="1738536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Наименование</a:t>
                      </a:r>
                      <a:r>
                        <a:rPr lang="ru-RU" baseline="0" dirty="0" smtClean="0"/>
                        <a:t> мероприятия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Объем запланированных средств, </a:t>
                      </a:r>
                      <a:r>
                        <a:rPr lang="ru-RU" dirty="0" err="1" smtClean="0"/>
                        <a:t>млн.руб</a:t>
                      </a:r>
                      <a:r>
                        <a:rPr lang="ru-RU" dirty="0" smtClean="0"/>
                        <a:t>.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Обеспечение</a:t>
                      </a:r>
                      <a:r>
                        <a:rPr lang="ru-RU" b="1" baseline="0" dirty="0" smtClean="0">
                          <a:solidFill>
                            <a:srgbClr val="7030A0"/>
                          </a:solidFill>
                        </a:rPr>
                        <a:t> детей дошкольного возраста местами в образовательных учреждениях</a:t>
                      </a:r>
                      <a:endParaRPr lang="ru-RU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2017 -1,1</a:t>
                      </a:r>
                    </a:p>
                    <a:p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2018-5</a:t>
                      </a:r>
                      <a:r>
                        <a:rPr lang="ru-RU" b="1" baseline="0" dirty="0" smtClean="0">
                          <a:solidFill>
                            <a:srgbClr val="7030A0"/>
                          </a:solidFill>
                        </a:rPr>
                        <a:t>,2</a:t>
                      </a:r>
                    </a:p>
                    <a:p>
                      <a:r>
                        <a:rPr lang="ru-RU" b="1" baseline="0" dirty="0" smtClean="0">
                          <a:solidFill>
                            <a:srgbClr val="7030A0"/>
                          </a:solidFill>
                        </a:rPr>
                        <a:t>2019-4,8</a:t>
                      </a:r>
                      <a:endParaRPr lang="ru-RU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Проведение</a:t>
                      </a:r>
                      <a:r>
                        <a:rPr lang="ru-RU" b="1" baseline="0" dirty="0" smtClean="0">
                          <a:solidFill>
                            <a:srgbClr val="7030A0"/>
                          </a:solidFill>
                        </a:rPr>
                        <a:t> ремонтов в пищеблоках образовательных организаций</a:t>
                      </a:r>
                      <a:endParaRPr lang="ru-RU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2017-0,5</a:t>
                      </a:r>
                      <a:endParaRPr lang="ru-RU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Оснащение</a:t>
                      </a:r>
                      <a:r>
                        <a:rPr lang="ru-RU" b="1" baseline="0" dirty="0" smtClean="0">
                          <a:solidFill>
                            <a:srgbClr val="7030A0"/>
                          </a:solidFill>
                        </a:rPr>
                        <a:t> пищеблоков необходимым оборудованием</a:t>
                      </a:r>
                      <a:endParaRPr lang="ru-RU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2017-0,5</a:t>
                      </a:r>
                    </a:p>
                    <a:p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2018-0,3</a:t>
                      </a:r>
                    </a:p>
                    <a:p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2019-0,3</a:t>
                      </a:r>
                      <a:endParaRPr lang="ru-RU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Обеспечение</a:t>
                      </a:r>
                      <a:r>
                        <a:rPr lang="ru-RU" b="1" baseline="0" dirty="0" smtClean="0">
                          <a:solidFill>
                            <a:srgbClr val="7030A0"/>
                          </a:solidFill>
                        </a:rPr>
                        <a:t> безопасности школьных перевозок (в </a:t>
                      </a:r>
                      <a:r>
                        <a:rPr lang="ru-RU" b="1" baseline="0" dirty="0" err="1" smtClean="0">
                          <a:solidFill>
                            <a:srgbClr val="7030A0"/>
                          </a:solidFill>
                        </a:rPr>
                        <a:t>т.ч</a:t>
                      </a:r>
                      <a:r>
                        <a:rPr lang="ru-RU" b="1" baseline="0" dirty="0" smtClean="0">
                          <a:solidFill>
                            <a:srgbClr val="7030A0"/>
                          </a:solidFill>
                        </a:rPr>
                        <a:t>. приобретение школьных автобусов, строительство теплых гаражных боксов)</a:t>
                      </a:r>
                      <a:endParaRPr lang="ru-RU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2017-1,2</a:t>
                      </a:r>
                    </a:p>
                    <a:p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2018-1,6</a:t>
                      </a:r>
                    </a:p>
                    <a:p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2019-1,6</a:t>
                      </a:r>
                      <a:endParaRPr lang="ru-RU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96222199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800" b="1" dirty="0"/>
              <a:t>Расходы, предусмотренные на реализацию первоочередных и приоритетных </a:t>
            </a:r>
            <a:r>
              <a:rPr lang="ru-RU" sz="1800" b="1" dirty="0" smtClean="0"/>
              <a:t>мероприятий в 2017-2019 годах</a:t>
            </a:r>
            <a:endParaRPr lang="ru-RU" sz="1800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086885509"/>
              </p:ext>
            </p:extLst>
          </p:nvPr>
        </p:nvGraphicFramePr>
        <p:xfrm>
          <a:off x="467544" y="1412776"/>
          <a:ext cx="8229600" cy="5217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91064"/>
                <a:gridCol w="1738536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Наименование</a:t>
                      </a:r>
                      <a:r>
                        <a:rPr lang="ru-RU" baseline="0" dirty="0" smtClean="0"/>
                        <a:t> мероприятия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Объем запланированных средств, </a:t>
                      </a:r>
                      <a:r>
                        <a:rPr lang="ru-RU" dirty="0" err="1" smtClean="0"/>
                        <a:t>млн.руб</a:t>
                      </a:r>
                      <a:r>
                        <a:rPr lang="ru-RU" dirty="0" smtClean="0"/>
                        <a:t>.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Оборудование медицинских кабинетов</a:t>
                      </a:r>
                      <a:endParaRPr lang="ru-RU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2017 -1,4</a:t>
                      </a:r>
                    </a:p>
                    <a:p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2018-1,0</a:t>
                      </a:r>
                      <a:endParaRPr lang="ru-RU" b="1" baseline="0" dirty="0" smtClean="0">
                        <a:solidFill>
                          <a:srgbClr val="7030A0"/>
                        </a:solidFill>
                      </a:endParaRPr>
                    </a:p>
                    <a:p>
                      <a:r>
                        <a:rPr lang="ru-RU" b="1" baseline="0" dirty="0" smtClean="0">
                          <a:solidFill>
                            <a:srgbClr val="7030A0"/>
                          </a:solidFill>
                        </a:rPr>
                        <a:t>2019-0,9</a:t>
                      </a:r>
                      <a:endParaRPr lang="ru-RU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Проведение</a:t>
                      </a:r>
                      <a:r>
                        <a:rPr lang="ru-RU" b="1" baseline="0" dirty="0" smtClean="0">
                          <a:solidFill>
                            <a:srgbClr val="7030A0"/>
                          </a:solidFill>
                        </a:rPr>
                        <a:t> ремонтных работ в зданиях образовательных организаций</a:t>
                      </a:r>
                      <a:endParaRPr lang="ru-RU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2017-2,5</a:t>
                      </a:r>
                    </a:p>
                    <a:p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2018-</a:t>
                      </a:r>
                      <a:r>
                        <a:rPr lang="en-US" b="1" dirty="0" smtClean="0">
                          <a:solidFill>
                            <a:srgbClr val="7030A0"/>
                          </a:solidFill>
                        </a:rPr>
                        <a:t>3,0</a:t>
                      </a:r>
                      <a:endParaRPr lang="ru-RU" b="1" dirty="0" smtClean="0">
                        <a:solidFill>
                          <a:srgbClr val="7030A0"/>
                        </a:solidFill>
                      </a:endParaRPr>
                    </a:p>
                    <a:p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2019-2,5</a:t>
                      </a:r>
                      <a:endParaRPr lang="ru-RU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Устройство теневых навесов</a:t>
                      </a:r>
                      <a:endParaRPr lang="ru-RU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2017-</a:t>
                      </a:r>
                      <a:r>
                        <a:rPr lang="en-US" b="1" dirty="0" smtClean="0">
                          <a:solidFill>
                            <a:srgbClr val="7030A0"/>
                          </a:solidFill>
                        </a:rPr>
                        <a:t>1</a:t>
                      </a:r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,5</a:t>
                      </a:r>
                    </a:p>
                    <a:p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2019-</a:t>
                      </a:r>
                      <a:r>
                        <a:rPr lang="en-US" b="1" dirty="0" smtClean="0">
                          <a:solidFill>
                            <a:srgbClr val="7030A0"/>
                          </a:solidFill>
                        </a:rPr>
                        <a:t>1,1</a:t>
                      </a:r>
                      <a:endParaRPr lang="ru-RU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Обеспечение</a:t>
                      </a:r>
                      <a:r>
                        <a:rPr lang="ru-RU" b="1" baseline="0" dirty="0" smtClean="0">
                          <a:solidFill>
                            <a:srgbClr val="7030A0"/>
                          </a:solidFill>
                        </a:rPr>
                        <a:t> пожарной безопасности учреждений образования и культуры</a:t>
                      </a:r>
                      <a:endParaRPr lang="ru-RU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2017-3,2</a:t>
                      </a:r>
                    </a:p>
                    <a:p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2018-1,9</a:t>
                      </a:r>
                    </a:p>
                    <a:p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2019-</a:t>
                      </a:r>
                      <a:r>
                        <a:rPr lang="en-US" b="1" smtClean="0">
                          <a:solidFill>
                            <a:srgbClr val="7030A0"/>
                          </a:solidFill>
                        </a:rPr>
                        <a:t>2,0</a:t>
                      </a:r>
                      <a:endParaRPr lang="ru-RU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95782301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600" b="1" dirty="0"/>
              <a:t>Расходы, предусмотренные на реализацию первоочередных и приоритетных </a:t>
            </a:r>
            <a:r>
              <a:rPr lang="ru-RU" sz="1600" b="1" dirty="0" smtClean="0"/>
              <a:t>мероприятий в 2017-2019 годах</a:t>
            </a:r>
            <a:endParaRPr lang="ru-RU" sz="1600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555633305"/>
              </p:ext>
            </p:extLst>
          </p:nvPr>
        </p:nvGraphicFramePr>
        <p:xfrm>
          <a:off x="467544" y="1326976"/>
          <a:ext cx="8229600" cy="5486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91064"/>
                <a:gridCol w="1738536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Наименование</a:t>
                      </a:r>
                      <a:r>
                        <a:rPr lang="ru-RU" baseline="0" dirty="0" smtClean="0"/>
                        <a:t> мероприятия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Объем запланированных средств, </a:t>
                      </a:r>
                      <a:r>
                        <a:rPr lang="ru-RU" dirty="0" err="1" smtClean="0"/>
                        <a:t>млн.руб</a:t>
                      </a:r>
                      <a:r>
                        <a:rPr lang="ru-RU" dirty="0" smtClean="0"/>
                        <a:t>.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Обеспечение</a:t>
                      </a:r>
                      <a:r>
                        <a:rPr lang="ru-RU" b="1" baseline="0" dirty="0" smtClean="0">
                          <a:solidFill>
                            <a:srgbClr val="7030A0"/>
                          </a:solidFill>
                        </a:rPr>
                        <a:t> отдыха, оздоровления и занятости детей и молодежи</a:t>
                      </a:r>
                      <a:endParaRPr lang="ru-RU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2017 -2,7</a:t>
                      </a:r>
                    </a:p>
                    <a:p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2018-2,6</a:t>
                      </a:r>
                      <a:endParaRPr lang="ru-RU" b="1" baseline="0" dirty="0" smtClean="0">
                        <a:solidFill>
                          <a:srgbClr val="7030A0"/>
                        </a:solidFill>
                      </a:endParaRPr>
                    </a:p>
                    <a:p>
                      <a:r>
                        <a:rPr lang="ru-RU" b="1" baseline="0" dirty="0" smtClean="0">
                          <a:solidFill>
                            <a:srgbClr val="7030A0"/>
                          </a:solidFill>
                        </a:rPr>
                        <a:t>2019-2,6</a:t>
                      </a:r>
                      <a:endParaRPr lang="ru-RU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Обеспечение детей в возрасте от 6 мес. до 1,5 лет</a:t>
                      </a:r>
                      <a:r>
                        <a:rPr lang="ru-RU" b="1" baseline="0" dirty="0" smtClean="0">
                          <a:solidFill>
                            <a:srgbClr val="7030A0"/>
                          </a:solidFill>
                        </a:rPr>
                        <a:t> специальными молочными продуктами (семьи с доходом ниже прожит. минимума)</a:t>
                      </a:r>
                      <a:endParaRPr lang="ru-RU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2017-1,8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Установка наружного видеонаблюдения, освещения, ограждения</a:t>
                      </a:r>
                      <a:r>
                        <a:rPr lang="ru-RU" b="1" baseline="0" dirty="0" smtClean="0">
                          <a:solidFill>
                            <a:srgbClr val="7030A0"/>
                          </a:solidFill>
                        </a:rPr>
                        <a:t> в образовательных организациях</a:t>
                      </a:r>
                      <a:endParaRPr lang="ru-RU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2017-0,5</a:t>
                      </a:r>
                    </a:p>
                    <a:p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2018-0,7</a:t>
                      </a:r>
                    </a:p>
                    <a:p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2019-0,5</a:t>
                      </a:r>
                      <a:endParaRPr lang="ru-RU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Реализация мероприятий по </a:t>
                      </a:r>
                      <a:r>
                        <a:rPr lang="ru-RU" b="1" dirty="0" err="1" smtClean="0">
                          <a:solidFill>
                            <a:srgbClr val="7030A0"/>
                          </a:solidFill>
                        </a:rPr>
                        <a:t>сейсмоусилению</a:t>
                      </a:r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 существующих отдельных социальных объектов, зданий и сооружений</a:t>
                      </a:r>
                      <a:endParaRPr lang="ru-RU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2017-2,0</a:t>
                      </a:r>
                    </a:p>
                    <a:p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2018-2,0</a:t>
                      </a:r>
                    </a:p>
                    <a:p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2019-0,1</a:t>
                      </a:r>
                      <a:endParaRPr lang="ru-RU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  <a:tr h="279960"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23328295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407988"/>
            <a:ext cx="8075240" cy="860772"/>
          </a:xfrm>
        </p:spPr>
        <p:txBody>
          <a:bodyPr>
            <a:normAutofit fontScale="90000"/>
          </a:bodyPr>
          <a:lstStyle/>
          <a:p>
            <a:r>
              <a:rPr lang="ru-RU" sz="2400" b="1" dirty="0" smtClean="0">
                <a:solidFill>
                  <a:srgbClr val="0000FF"/>
                </a:solidFill>
              </a:rPr>
              <a:t>Основные параметры бюджета на 2017 год и плановый период 2018 и 2019 годов, тыс. руб.</a:t>
            </a:r>
            <a:endParaRPr lang="ru-RU" sz="2400" b="1" dirty="0">
              <a:solidFill>
                <a:srgbClr val="0000FF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579545587"/>
              </p:ext>
            </p:extLst>
          </p:nvPr>
        </p:nvGraphicFramePr>
        <p:xfrm>
          <a:off x="457200" y="1844823"/>
          <a:ext cx="8229600" cy="3850640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547856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0000FF"/>
                          </a:solidFill>
                        </a:rPr>
                        <a:t>Основные параметры</a:t>
                      </a:r>
                      <a:endParaRPr lang="ru-RU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0000FF"/>
                          </a:solidFill>
                        </a:rPr>
                        <a:t>2017 год</a:t>
                      </a:r>
                      <a:endParaRPr lang="ru-RU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0000FF"/>
                          </a:solidFill>
                        </a:rPr>
                        <a:t>2018 год</a:t>
                      </a:r>
                      <a:endParaRPr lang="ru-RU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0000FF"/>
                          </a:solidFill>
                        </a:rPr>
                        <a:t>2019 год</a:t>
                      </a:r>
                      <a:endParaRPr lang="ru-RU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00FF"/>
                          </a:solidFill>
                        </a:rPr>
                        <a:t>Доходы</a:t>
                      </a:r>
                      <a:endParaRPr lang="ru-RU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00FF"/>
                          </a:solidFill>
                        </a:rPr>
                        <a:t>1 099 422,6</a:t>
                      </a:r>
                      <a:endParaRPr lang="ru-RU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00FF"/>
                          </a:solidFill>
                        </a:rPr>
                        <a:t>1 082 839,0</a:t>
                      </a:r>
                      <a:endParaRPr lang="ru-RU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00FF"/>
                          </a:solidFill>
                        </a:rPr>
                        <a:t>1 058 237,7</a:t>
                      </a:r>
                      <a:endParaRPr lang="ru-RU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00FF"/>
                          </a:solidFill>
                        </a:rPr>
                        <a:t>Расходы,</a:t>
                      </a:r>
                    </a:p>
                    <a:p>
                      <a:r>
                        <a:rPr lang="ru-RU" b="1" dirty="0" smtClean="0">
                          <a:solidFill>
                            <a:srgbClr val="0000FF"/>
                          </a:solidFill>
                        </a:rPr>
                        <a:t>в том</a:t>
                      </a:r>
                      <a:r>
                        <a:rPr lang="ru-RU" b="1" baseline="0" dirty="0" smtClean="0">
                          <a:solidFill>
                            <a:srgbClr val="0000FF"/>
                          </a:solidFill>
                        </a:rPr>
                        <a:t> числе:</a:t>
                      </a:r>
                      <a:endParaRPr lang="ru-RU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00FF"/>
                          </a:solidFill>
                        </a:rPr>
                        <a:t>1 108 059,8</a:t>
                      </a:r>
                      <a:endParaRPr lang="ru-RU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00FF"/>
                          </a:solidFill>
                        </a:rPr>
                        <a:t>1 098</a:t>
                      </a:r>
                      <a:r>
                        <a:rPr lang="ru-RU" b="1" baseline="0" dirty="0" smtClean="0">
                          <a:solidFill>
                            <a:srgbClr val="0000FF"/>
                          </a:solidFill>
                        </a:rPr>
                        <a:t> 623,7</a:t>
                      </a:r>
                      <a:endParaRPr lang="ru-RU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00FF"/>
                          </a:solidFill>
                        </a:rPr>
                        <a:t>1 083</a:t>
                      </a:r>
                      <a:r>
                        <a:rPr lang="ru-RU" b="1" baseline="0" dirty="0" smtClean="0">
                          <a:solidFill>
                            <a:srgbClr val="0000FF"/>
                          </a:solidFill>
                        </a:rPr>
                        <a:t> 821,5</a:t>
                      </a:r>
                      <a:endParaRPr lang="ru-RU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00FF"/>
                          </a:solidFill>
                        </a:rPr>
                        <a:t>Условно утвержденные</a:t>
                      </a:r>
                      <a:endParaRPr lang="ru-RU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00FF"/>
                          </a:solidFill>
                        </a:rPr>
                        <a:t>11 297,8</a:t>
                      </a:r>
                      <a:endParaRPr lang="ru-RU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00FF"/>
                          </a:solidFill>
                        </a:rPr>
                        <a:t>23 435,7</a:t>
                      </a:r>
                      <a:endParaRPr lang="ru-RU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00FF"/>
                          </a:solidFill>
                        </a:rPr>
                        <a:t>Дефицит</a:t>
                      </a:r>
                      <a:endParaRPr lang="ru-RU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00FF"/>
                          </a:solidFill>
                        </a:rPr>
                        <a:t>8 </a:t>
                      </a:r>
                      <a:r>
                        <a:rPr lang="en-US" b="1" dirty="0" smtClean="0">
                          <a:solidFill>
                            <a:srgbClr val="0000FF"/>
                          </a:solidFill>
                        </a:rPr>
                        <a:t>6</a:t>
                      </a:r>
                      <a:r>
                        <a:rPr lang="ru-RU" b="1" dirty="0" smtClean="0">
                          <a:solidFill>
                            <a:srgbClr val="0000FF"/>
                          </a:solidFill>
                        </a:rPr>
                        <a:t>37,2</a:t>
                      </a:r>
                      <a:endParaRPr lang="ru-RU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00FF"/>
                          </a:solidFill>
                        </a:rPr>
                        <a:t>15 784,7</a:t>
                      </a:r>
                      <a:endParaRPr lang="ru-RU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00FF"/>
                          </a:solidFill>
                        </a:rPr>
                        <a:t>25 583,8</a:t>
                      </a:r>
                      <a:endParaRPr lang="ru-RU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00FF"/>
                          </a:solidFill>
                        </a:rPr>
                        <a:t>Процент дефицита к доходам без учета БП</a:t>
                      </a:r>
                      <a:endParaRPr lang="ru-RU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00FF"/>
                          </a:solidFill>
                        </a:rPr>
                        <a:t>2%</a:t>
                      </a:r>
                      <a:endParaRPr lang="ru-RU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00FF"/>
                          </a:solidFill>
                        </a:rPr>
                        <a:t>3,6%</a:t>
                      </a:r>
                      <a:endParaRPr lang="ru-RU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00FF"/>
                          </a:solidFill>
                        </a:rPr>
                        <a:t>5,8%</a:t>
                      </a:r>
                      <a:endParaRPr lang="ru-RU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567847641"/>
      </p:ext>
    </p:extLst>
  </p:cSld>
  <p:clrMapOvr>
    <a:masterClrMapping/>
  </p:clrMapOvr>
  <p:transition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3"/>
          <p:cNvSpPr>
            <a:spLocks noGrp="1"/>
          </p:cNvSpPr>
          <p:nvPr>
            <p:ph type="body" idx="4294967295"/>
          </p:nvPr>
        </p:nvSpPr>
        <p:spPr>
          <a:xfrm>
            <a:off x="1652588" y="1524000"/>
            <a:ext cx="7491412" cy="4714875"/>
          </a:xfrm>
        </p:spPr>
        <p:txBody>
          <a:bodyPr rtlCol="0">
            <a:normAutofit/>
          </a:bodyPr>
          <a:lstStyle/>
          <a:p>
            <a:pPr algn="ctr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ru-RU" dirty="0" smtClean="0"/>
          </a:p>
          <a:p>
            <a:pPr algn="ctr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ru-RU" sz="2000" i="1" dirty="0" smtClean="0">
              <a:solidFill>
                <a:srgbClr val="FF99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ctr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6600" i="1" dirty="0" smtClean="0">
                <a:solidFill>
                  <a:srgbClr val="DE84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</a:rPr>
              <a:t>Спасибо за внимание !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Бюджет </a:t>
            </a:r>
            <a:r>
              <a:rPr lang="ru-RU" sz="2400" dirty="0" err="1" smtClean="0"/>
              <a:t>шелеховского</a:t>
            </a:r>
            <a:r>
              <a:rPr lang="ru-RU" sz="2400" dirty="0" smtClean="0"/>
              <a:t> района , тыс. руб.</a:t>
            </a:r>
            <a:endParaRPr lang="ru-RU" sz="24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752600"/>
          <a:ext cx="8266730" cy="49625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28982"/>
                <a:gridCol w="1214446"/>
                <a:gridCol w="1214446"/>
                <a:gridCol w="1203642"/>
                <a:gridCol w="1305214"/>
              </a:tblGrid>
              <a:tr h="94875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2016 год факт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2017 год </a:t>
                      </a:r>
                    </a:p>
                    <a:p>
                      <a:r>
                        <a:rPr lang="ru-RU" dirty="0" smtClean="0"/>
                        <a:t>план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2018 год</a:t>
                      </a:r>
                    </a:p>
                    <a:p>
                      <a:r>
                        <a:rPr lang="ru-RU" dirty="0" smtClean="0"/>
                        <a:t>план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2019 год</a:t>
                      </a:r>
                    </a:p>
                    <a:p>
                      <a:r>
                        <a:rPr lang="ru-RU" dirty="0" smtClean="0"/>
                        <a:t>план</a:t>
                      </a:r>
                      <a:endParaRPr lang="ru-RU" dirty="0"/>
                    </a:p>
                  </a:txBody>
                  <a:tcPr/>
                </a:tc>
              </a:tr>
              <a:tr h="668966">
                <a:tc>
                  <a:txBody>
                    <a:bodyPr/>
                    <a:lstStyle/>
                    <a:p>
                      <a:r>
                        <a:rPr lang="ru-RU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ysClr val="windowText" lastClr="000000"/>
                          </a:solidFill>
                        </a:rPr>
                        <a:t>Доходы всего</a:t>
                      </a:r>
                      <a:r>
                        <a:rPr lang="ru-RU" dirty="0" smtClean="0"/>
                        <a:t>, том числе: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1 271 487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1 099 423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1 082 839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1 058 238</a:t>
                      </a:r>
                      <a:endParaRPr lang="ru-RU" dirty="0"/>
                    </a:p>
                  </a:txBody>
                  <a:tcPr/>
                </a:tc>
              </a:tr>
              <a:tr h="668966">
                <a:tc>
                  <a:txBody>
                    <a:bodyPr/>
                    <a:lstStyle/>
                    <a:p>
                      <a:r>
                        <a:rPr lang="ru-RU" dirty="0" smtClean="0"/>
                        <a:t>-Налоговые и неналоговые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434 738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432 997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433 657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440 659</a:t>
                      </a:r>
                      <a:endParaRPr lang="ru-RU" dirty="0"/>
                    </a:p>
                  </a:txBody>
                  <a:tcPr/>
                </a:tc>
              </a:tr>
              <a:tr h="668966">
                <a:tc>
                  <a:txBody>
                    <a:bodyPr/>
                    <a:lstStyle/>
                    <a:p>
                      <a:r>
                        <a:rPr lang="ru-RU" dirty="0" smtClean="0"/>
                        <a:t>-Безвозмездные поступления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836 749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666 426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649 182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617 579</a:t>
                      </a:r>
                      <a:endParaRPr lang="ru-RU" dirty="0"/>
                    </a:p>
                  </a:txBody>
                  <a:tcPr/>
                </a:tc>
              </a:tr>
              <a:tr h="668966">
                <a:tc>
                  <a:txBody>
                    <a:bodyPr/>
                    <a:lstStyle/>
                    <a:p>
                      <a:r>
                        <a:rPr lang="ru-RU" dirty="0" smtClean="0">
                          <a:ln>
                            <a:solidFill>
                              <a:sysClr val="windowText" lastClr="000000"/>
                            </a:solidFill>
                          </a:ln>
                        </a:rPr>
                        <a:t>Расходы всего:</a:t>
                      </a:r>
                      <a:endParaRPr lang="ru-RU" dirty="0">
                        <a:ln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1 262 845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1 108 060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1 087 326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1 060 386</a:t>
                      </a:r>
                      <a:endParaRPr lang="ru-RU" dirty="0"/>
                    </a:p>
                  </a:txBody>
                  <a:tcPr/>
                </a:tc>
              </a:tr>
              <a:tr h="668966">
                <a:tc>
                  <a:txBody>
                    <a:bodyPr/>
                    <a:lstStyle/>
                    <a:p>
                      <a:r>
                        <a:rPr lang="ru-RU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ysClr val="windowText" lastClr="000000"/>
                          </a:solidFill>
                        </a:rPr>
                        <a:t>Дефицит/ </a:t>
                      </a:r>
                      <a:r>
                        <a:rPr lang="ru-RU" dirty="0" err="1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ysClr val="windowText" lastClr="000000"/>
                          </a:solidFill>
                        </a:rPr>
                        <a:t>Профицит</a:t>
                      </a:r>
                      <a:r>
                        <a:rPr lang="ru-RU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ysClr val="windowText" lastClr="000000"/>
                          </a:solidFill>
                        </a:rPr>
                        <a:t> :</a:t>
                      </a:r>
                      <a:endParaRPr lang="ru-RU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+8 642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- 8 637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- 4 487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- 2 148</a:t>
                      </a:r>
                      <a:endParaRPr lang="ru-RU" dirty="0"/>
                    </a:p>
                  </a:txBody>
                  <a:tcPr/>
                </a:tc>
              </a:tr>
              <a:tr h="668966">
                <a:tc>
                  <a:txBody>
                    <a:bodyPr/>
                    <a:lstStyle/>
                    <a:p>
                      <a:r>
                        <a:rPr lang="ru-RU" dirty="0" smtClean="0">
                          <a:ln>
                            <a:solidFill>
                              <a:sysClr val="windowText" lastClr="000000"/>
                            </a:solidFill>
                          </a:ln>
                        </a:rPr>
                        <a:t>Муниципальный долг:</a:t>
                      </a:r>
                      <a:endParaRPr lang="ru-RU" dirty="0">
                        <a:ln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20 418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9</a:t>
                      </a:r>
                      <a:r>
                        <a:rPr lang="ru-RU" baseline="0" dirty="0" smtClean="0"/>
                        <a:t> 469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r>
                        <a:rPr lang="ru-RU" baseline="0" dirty="0" smtClean="0"/>
                        <a:t> 384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______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Структура доходов, в </a:t>
            </a:r>
            <a:r>
              <a:rPr lang="ru-RU" dirty="0" smtClean="0"/>
              <a:t>млн. </a:t>
            </a:r>
            <a:r>
              <a:rPr lang="ru-RU" dirty="0" smtClean="0"/>
              <a:t>руб.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504411580"/>
              </p:ext>
            </p:extLst>
          </p:nvPr>
        </p:nvGraphicFramePr>
        <p:xfrm>
          <a:off x="214282" y="1285860"/>
          <a:ext cx="8715436" cy="53578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ChangeArrowheads="1"/>
          </p:cNvSpPr>
          <p:nvPr/>
        </p:nvSpPr>
        <p:spPr bwMode="auto">
          <a:xfrm flipV="1">
            <a:off x="0" y="765175"/>
            <a:ext cx="9144000" cy="315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  <a:defRPr sz="2400">
                <a:solidFill>
                  <a:schemeClr val="tx2"/>
                </a:solidFill>
                <a:latin typeface="Century Gothic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•"/>
              <a:defRPr sz="2000">
                <a:solidFill>
                  <a:schemeClr val="tx2"/>
                </a:solidFill>
                <a:latin typeface="Century Gothic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B5AE53"/>
              </a:buClr>
              <a:buFont typeface="Arial" charset="0"/>
              <a:buChar char="•"/>
              <a:defRPr>
                <a:solidFill>
                  <a:schemeClr val="tx2"/>
                </a:solidFill>
                <a:latin typeface="Century Gothic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848058"/>
              </a:buClr>
              <a:buFont typeface="Arial" charset="0"/>
              <a:buChar char="•"/>
              <a:defRPr sz="1600">
                <a:solidFill>
                  <a:schemeClr val="tx2"/>
                </a:solidFill>
                <a:latin typeface="Century Gothic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E8B54D"/>
              </a:buClr>
              <a:buFont typeface="Arial" charset="0"/>
              <a:buChar char="•"/>
              <a:defRPr sz="1600">
                <a:solidFill>
                  <a:schemeClr val="tx2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charset="0"/>
              <a:buChar char="•"/>
              <a:defRPr sz="1600">
                <a:solidFill>
                  <a:schemeClr val="tx2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charset="0"/>
              <a:buChar char="•"/>
              <a:defRPr sz="1600">
                <a:solidFill>
                  <a:schemeClr val="tx2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charset="0"/>
              <a:buChar char="•"/>
              <a:defRPr sz="1600">
                <a:solidFill>
                  <a:schemeClr val="tx2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charset="0"/>
              <a:buChar char="•"/>
              <a:defRPr sz="1600">
                <a:solidFill>
                  <a:schemeClr val="tx2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ru-RU" altLang="ru-RU" sz="32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title"/>
          </p:nvPr>
        </p:nvSpPr>
        <p:spPr>
          <a:xfrm>
            <a:off x="539750" y="0"/>
            <a:ext cx="8102600" cy="1081088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  <a:cs typeface="Arial" charset="0"/>
              </a:rPr>
              <a:t>Динамика  налоговых доходов </a:t>
            </a:r>
            <a:r>
              <a:rPr lang="ru-RU" sz="24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  <a:cs typeface="Arial" charset="0"/>
              </a:rPr>
              <a:t>Шелеховского</a:t>
            </a:r>
            <a:r>
              <a:rPr lang="ru-RU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  <a:cs typeface="Arial" charset="0"/>
              </a:rPr>
              <a:t> района  в 2016 - 2019 гг.        млн. рублей)</a:t>
            </a:r>
          </a:p>
        </p:txBody>
      </p:sp>
      <p:sp>
        <p:nvSpPr>
          <p:cNvPr id="22532" name="AutoShape 15"/>
          <p:cNvSpPr>
            <a:spLocks noChangeArrowheads="1"/>
          </p:cNvSpPr>
          <p:nvPr/>
        </p:nvSpPr>
        <p:spPr bwMode="auto">
          <a:xfrm rot="-5400000">
            <a:off x="6516688" y="4581525"/>
            <a:ext cx="1079500" cy="358775"/>
          </a:xfrm>
          <a:prstGeom prst="roundRect">
            <a:avLst>
              <a:gd name="adj" fmla="val 16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  <a:defRPr sz="2400">
                <a:solidFill>
                  <a:schemeClr val="tx2"/>
                </a:solidFill>
                <a:latin typeface="Century Gothic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•"/>
              <a:defRPr sz="2000">
                <a:solidFill>
                  <a:schemeClr val="tx2"/>
                </a:solidFill>
                <a:latin typeface="Century Gothic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B5AE53"/>
              </a:buClr>
              <a:buFont typeface="Arial" charset="0"/>
              <a:buChar char="•"/>
              <a:defRPr>
                <a:solidFill>
                  <a:schemeClr val="tx2"/>
                </a:solidFill>
                <a:latin typeface="Century Gothic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848058"/>
              </a:buClr>
              <a:buFont typeface="Arial" charset="0"/>
              <a:buChar char="•"/>
              <a:defRPr sz="1600">
                <a:solidFill>
                  <a:schemeClr val="tx2"/>
                </a:solidFill>
                <a:latin typeface="Century Gothic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E8B54D"/>
              </a:buClr>
              <a:buFont typeface="Arial" charset="0"/>
              <a:buChar char="•"/>
              <a:defRPr sz="1600">
                <a:solidFill>
                  <a:schemeClr val="tx2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charset="0"/>
              <a:buChar char="•"/>
              <a:defRPr sz="1600">
                <a:solidFill>
                  <a:schemeClr val="tx2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charset="0"/>
              <a:buChar char="•"/>
              <a:defRPr sz="1600">
                <a:solidFill>
                  <a:schemeClr val="tx2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charset="0"/>
              <a:buChar char="•"/>
              <a:defRPr sz="1600">
                <a:solidFill>
                  <a:schemeClr val="tx2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charset="0"/>
              <a:buChar char="•"/>
              <a:defRPr sz="1600">
                <a:solidFill>
                  <a:schemeClr val="tx2"/>
                </a:solidFill>
                <a:latin typeface="Century Gothic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endParaRPr lang="ru-RU" altLang="ru-RU" sz="1300" b="1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2533" name="AutoShape 15"/>
          <p:cNvSpPr>
            <a:spLocks noChangeArrowheads="1"/>
          </p:cNvSpPr>
          <p:nvPr/>
        </p:nvSpPr>
        <p:spPr bwMode="auto">
          <a:xfrm rot="-5400000">
            <a:off x="7056438" y="4184650"/>
            <a:ext cx="1295400" cy="358775"/>
          </a:xfrm>
          <a:prstGeom prst="roundRect">
            <a:avLst>
              <a:gd name="adj" fmla="val 16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  <a:defRPr sz="2400">
                <a:solidFill>
                  <a:schemeClr val="tx2"/>
                </a:solidFill>
                <a:latin typeface="Century Gothic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•"/>
              <a:defRPr sz="2000">
                <a:solidFill>
                  <a:schemeClr val="tx2"/>
                </a:solidFill>
                <a:latin typeface="Century Gothic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B5AE53"/>
              </a:buClr>
              <a:buFont typeface="Arial" charset="0"/>
              <a:buChar char="•"/>
              <a:defRPr>
                <a:solidFill>
                  <a:schemeClr val="tx2"/>
                </a:solidFill>
                <a:latin typeface="Century Gothic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848058"/>
              </a:buClr>
              <a:buFont typeface="Arial" charset="0"/>
              <a:buChar char="•"/>
              <a:defRPr sz="1600">
                <a:solidFill>
                  <a:schemeClr val="tx2"/>
                </a:solidFill>
                <a:latin typeface="Century Gothic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E8B54D"/>
              </a:buClr>
              <a:buFont typeface="Arial" charset="0"/>
              <a:buChar char="•"/>
              <a:defRPr sz="1600">
                <a:solidFill>
                  <a:schemeClr val="tx2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charset="0"/>
              <a:buChar char="•"/>
              <a:defRPr sz="1600">
                <a:solidFill>
                  <a:schemeClr val="tx2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charset="0"/>
              <a:buChar char="•"/>
              <a:defRPr sz="1600">
                <a:solidFill>
                  <a:schemeClr val="tx2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charset="0"/>
              <a:buChar char="•"/>
              <a:defRPr sz="1600">
                <a:solidFill>
                  <a:schemeClr val="tx2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charset="0"/>
              <a:buChar char="•"/>
              <a:defRPr sz="1600">
                <a:solidFill>
                  <a:schemeClr val="tx2"/>
                </a:solidFill>
                <a:latin typeface="Century Gothic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ru-RU" altLang="ru-RU" sz="1600" b="1">
                <a:solidFill>
                  <a:srgbClr val="00FF00"/>
                </a:solidFill>
                <a:latin typeface="Arial" charset="0"/>
              </a:rPr>
              <a:t> </a:t>
            </a:r>
            <a:r>
              <a:rPr lang="ru-RU" altLang="ru-RU" sz="1300" b="1">
                <a:solidFill>
                  <a:schemeClr val="tx1"/>
                </a:solidFill>
                <a:latin typeface="Arial" charset="0"/>
              </a:rPr>
              <a:t> </a:t>
            </a:r>
          </a:p>
        </p:txBody>
      </p:sp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xmlns="" val="1345013199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3928255" y="1450975"/>
            <a:ext cx="715753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</a:rPr>
              <a:t>305,5</a:t>
            </a:r>
            <a:endParaRPr lang="ru-RU" sz="1400" b="1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660232" y="1196752"/>
            <a:ext cx="647999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</a:rPr>
              <a:t>315,1</a:t>
            </a:r>
            <a:endParaRPr lang="ru-RU" sz="1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ChangeArrowheads="1"/>
          </p:cNvSpPr>
          <p:nvPr/>
        </p:nvSpPr>
        <p:spPr bwMode="auto">
          <a:xfrm flipV="1">
            <a:off x="8164" y="923131"/>
            <a:ext cx="9144000" cy="315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  <a:defRPr sz="2400">
                <a:solidFill>
                  <a:schemeClr val="tx2"/>
                </a:solidFill>
                <a:latin typeface="Century Gothic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•"/>
              <a:defRPr sz="2000">
                <a:solidFill>
                  <a:schemeClr val="tx2"/>
                </a:solidFill>
                <a:latin typeface="Century Gothic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B5AE53"/>
              </a:buClr>
              <a:buFont typeface="Arial" charset="0"/>
              <a:buChar char="•"/>
              <a:defRPr>
                <a:solidFill>
                  <a:schemeClr val="tx2"/>
                </a:solidFill>
                <a:latin typeface="Century Gothic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848058"/>
              </a:buClr>
              <a:buFont typeface="Arial" charset="0"/>
              <a:buChar char="•"/>
              <a:defRPr sz="1600">
                <a:solidFill>
                  <a:schemeClr val="tx2"/>
                </a:solidFill>
                <a:latin typeface="Century Gothic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E8B54D"/>
              </a:buClr>
              <a:buFont typeface="Arial" charset="0"/>
              <a:buChar char="•"/>
              <a:defRPr sz="1600">
                <a:solidFill>
                  <a:schemeClr val="tx2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charset="0"/>
              <a:buChar char="•"/>
              <a:defRPr sz="1600">
                <a:solidFill>
                  <a:schemeClr val="tx2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charset="0"/>
              <a:buChar char="•"/>
              <a:defRPr sz="1600">
                <a:solidFill>
                  <a:schemeClr val="tx2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charset="0"/>
              <a:buChar char="•"/>
              <a:defRPr sz="1600">
                <a:solidFill>
                  <a:schemeClr val="tx2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charset="0"/>
              <a:buChar char="•"/>
              <a:defRPr sz="1600">
                <a:solidFill>
                  <a:schemeClr val="tx2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ru-RU" altLang="ru-RU" sz="32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title"/>
          </p:nvPr>
        </p:nvSpPr>
        <p:spPr>
          <a:xfrm>
            <a:off x="539750" y="0"/>
            <a:ext cx="8102600" cy="1081088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  <a:cs typeface="Arial" charset="0"/>
              </a:rPr>
              <a:t>Динамика  неналоговых доходов </a:t>
            </a:r>
            <a:r>
              <a:rPr lang="ru-RU" sz="24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  <a:cs typeface="Arial" charset="0"/>
              </a:rPr>
              <a:t>Шелеховского</a:t>
            </a:r>
            <a:r>
              <a:rPr lang="ru-RU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  <a:cs typeface="Arial" charset="0"/>
              </a:rPr>
              <a:t> района  в 2016 - 2019 гг.        млн. рублей)</a:t>
            </a:r>
          </a:p>
        </p:txBody>
      </p:sp>
      <p:sp>
        <p:nvSpPr>
          <p:cNvPr id="22532" name="AutoShape 15"/>
          <p:cNvSpPr>
            <a:spLocks noChangeArrowheads="1"/>
          </p:cNvSpPr>
          <p:nvPr/>
        </p:nvSpPr>
        <p:spPr bwMode="auto">
          <a:xfrm rot="-5400000">
            <a:off x="6516688" y="4581525"/>
            <a:ext cx="1079500" cy="358775"/>
          </a:xfrm>
          <a:prstGeom prst="roundRect">
            <a:avLst>
              <a:gd name="adj" fmla="val 16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  <a:defRPr sz="2400">
                <a:solidFill>
                  <a:schemeClr val="tx2"/>
                </a:solidFill>
                <a:latin typeface="Century Gothic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•"/>
              <a:defRPr sz="2000">
                <a:solidFill>
                  <a:schemeClr val="tx2"/>
                </a:solidFill>
                <a:latin typeface="Century Gothic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B5AE53"/>
              </a:buClr>
              <a:buFont typeface="Arial" charset="0"/>
              <a:buChar char="•"/>
              <a:defRPr>
                <a:solidFill>
                  <a:schemeClr val="tx2"/>
                </a:solidFill>
                <a:latin typeface="Century Gothic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848058"/>
              </a:buClr>
              <a:buFont typeface="Arial" charset="0"/>
              <a:buChar char="•"/>
              <a:defRPr sz="1600">
                <a:solidFill>
                  <a:schemeClr val="tx2"/>
                </a:solidFill>
                <a:latin typeface="Century Gothic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E8B54D"/>
              </a:buClr>
              <a:buFont typeface="Arial" charset="0"/>
              <a:buChar char="•"/>
              <a:defRPr sz="1600">
                <a:solidFill>
                  <a:schemeClr val="tx2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charset="0"/>
              <a:buChar char="•"/>
              <a:defRPr sz="1600">
                <a:solidFill>
                  <a:schemeClr val="tx2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charset="0"/>
              <a:buChar char="•"/>
              <a:defRPr sz="1600">
                <a:solidFill>
                  <a:schemeClr val="tx2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charset="0"/>
              <a:buChar char="•"/>
              <a:defRPr sz="1600">
                <a:solidFill>
                  <a:schemeClr val="tx2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charset="0"/>
              <a:buChar char="•"/>
              <a:defRPr sz="1600">
                <a:solidFill>
                  <a:schemeClr val="tx2"/>
                </a:solidFill>
                <a:latin typeface="Century Gothic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endParaRPr lang="ru-RU" altLang="ru-RU" sz="1300" b="1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2533" name="AutoShape 15"/>
          <p:cNvSpPr>
            <a:spLocks noChangeArrowheads="1"/>
          </p:cNvSpPr>
          <p:nvPr/>
        </p:nvSpPr>
        <p:spPr bwMode="auto">
          <a:xfrm rot="-5400000">
            <a:off x="7056438" y="4184650"/>
            <a:ext cx="1295400" cy="358775"/>
          </a:xfrm>
          <a:prstGeom prst="roundRect">
            <a:avLst>
              <a:gd name="adj" fmla="val 16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  <a:defRPr sz="2400">
                <a:solidFill>
                  <a:schemeClr val="tx2"/>
                </a:solidFill>
                <a:latin typeface="Century Gothic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•"/>
              <a:defRPr sz="2000">
                <a:solidFill>
                  <a:schemeClr val="tx2"/>
                </a:solidFill>
                <a:latin typeface="Century Gothic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B5AE53"/>
              </a:buClr>
              <a:buFont typeface="Arial" charset="0"/>
              <a:buChar char="•"/>
              <a:defRPr>
                <a:solidFill>
                  <a:schemeClr val="tx2"/>
                </a:solidFill>
                <a:latin typeface="Century Gothic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848058"/>
              </a:buClr>
              <a:buFont typeface="Arial" charset="0"/>
              <a:buChar char="•"/>
              <a:defRPr sz="1600">
                <a:solidFill>
                  <a:schemeClr val="tx2"/>
                </a:solidFill>
                <a:latin typeface="Century Gothic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E8B54D"/>
              </a:buClr>
              <a:buFont typeface="Arial" charset="0"/>
              <a:buChar char="•"/>
              <a:defRPr sz="1600">
                <a:solidFill>
                  <a:schemeClr val="tx2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charset="0"/>
              <a:buChar char="•"/>
              <a:defRPr sz="1600">
                <a:solidFill>
                  <a:schemeClr val="tx2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charset="0"/>
              <a:buChar char="•"/>
              <a:defRPr sz="1600">
                <a:solidFill>
                  <a:schemeClr val="tx2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charset="0"/>
              <a:buChar char="•"/>
              <a:defRPr sz="1600">
                <a:solidFill>
                  <a:schemeClr val="tx2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charset="0"/>
              <a:buChar char="•"/>
              <a:defRPr sz="1600">
                <a:solidFill>
                  <a:schemeClr val="tx2"/>
                </a:solidFill>
                <a:latin typeface="Century Gothic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ru-RU" altLang="ru-RU" sz="1600" b="1">
                <a:solidFill>
                  <a:srgbClr val="00FF00"/>
                </a:solidFill>
                <a:latin typeface="Arial" charset="0"/>
              </a:rPr>
              <a:t> </a:t>
            </a:r>
            <a:r>
              <a:rPr lang="ru-RU" altLang="ru-RU" sz="1300" b="1">
                <a:solidFill>
                  <a:schemeClr val="tx1"/>
                </a:solidFill>
                <a:latin typeface="Arial" charset="0"/>
              </a:rPr>
              <a:t> </a:t>
            </a:r>
          </a:p>
        </p:txBody>
      </p:sp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xmlns="" val="1214247392"/>
              </p:ext>
            </p:extLst>
          </p:nvPr>
        </p:nvGraphicFramePr>
        <p:xfrm>
          <a:off x="1596008" y="1385254"/>
          <a:ext cx="6096000" cy="47800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3928255" y="1450975"/>
            <a:ext cx="715753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</a:rPr>
              <a:t>127,5</a:t>
            </a:r>
            <a:endParaRPr lang="ru-RU" sz="1400" b="1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732438" y="1385255"/>
            <a:ext cx="647999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</a:rPr>
              <a:t>125,6</a:t>
            </a:r>
            <a:endParaRPr lang="ru-RU" sz="1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5115732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28652841"/>
              </p:ext>
            </p:extLst>
          </p:nvPr>
        </p:nvGraphicFramePr>
        <p:xfrm>
          <a:off x="971600" y="764704"/>
          <a:ext cx="7128792" cy="51070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6144"/>
                <a:gridCol w="792088"/>
                <a:gridCol w="720080"/>
                <a:gridCol w="864096"/>
                <a:gridCol w="792088"/>
                <a:gridCol w="864096"/>
                <a:gridCol w="864096"/>
                <a:gridCol w="936104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Наименование</a:t>
                      </a:r>
                      <a:endParaRPr lang="ru-RU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2016 год, млн. руб.</a:t>
                      </a:r>
                      <a:endParaRPr lang="ru-RU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2017 год, млн. руб.</a:t>
                      </a:r>
                      <a:endParaRPr lang="ru-RU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Изм.2017 к 2016,</a:t>
                      </a:r>
                    </a:p>
                    <a:p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 млн.</a:t>
                      </a:r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1600" b="1" dirty="0" err="1" smtClean="0">
                          <a:solidFill>
                            <a:schemeClr val="tx1"/>
                          </a:solidFill>
                        </a:rPr>
                        <a:t>руб</a:t>
                      </a:r>
                      <a:endParaRPr lang="ru-RU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2018 год, млн. руб.</a:t>
                      </a:r>
                      <a:endParaRPr lang="ru-RU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Изм. 2018 к 2017, млн. руб.</a:t>
                      </a:r>
                      <a:endParaRPr lang="ru-RU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2019 год, млн.</a:t>
                      </a:r>
                      <a:r>
                        <a:rPr lang="ru-RU" sz="1600" b="1" baseline="0" dirty="0" smtClean="0">
                          <a:solidFill>
                            <a:schemeClr val="tx1"/>
                          </a:solidFill>
                        </a:rPr>
                        <a:t> руб.</a:t>
                      </a:r>
                      <a:endParaRPr lang="ru-RU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Изм. 2019</a:t>
                      </a:r>
                      <a:r>
                        <a:rPr lang="ru-RU" sz="1600" b="1" baseline="0" dirty="0" smtClean="0">
                          <a:solidFill>
                            <a:schemeClr val="tx1"/>
                          </a:solidFill>
                        </a:rPr>
                        <a:t> к 2018, млн. руб.</a:t>
                      </a:r>
                      <a:endParaRPr lang="ru-RU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89736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Дотации</a:t>
                      </a:r>
                      <a:endParaRPr lang="ru-RU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1,5</a:t>
                      </a:r>
                      <a:endParaRPr lang="ru-RU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0,0</a:t>
                      </a:r>
                      <a:endParaRPr lang="ru-RU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rgbClr val="C00000"/>
                          </a:solidFill>
                        </a:rPr>
                        <a:t>-1,5</a:t>
                      </a:r>
                      <a:endParaRPr lang="ru-RU" sz="16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0,0</a:t>
                      </a:r>
                      <a:endParaRPr lang="ru-RU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rgbClr val="C00000"/>
                          </a:solidFill>
                        </a:rPr>
                        <a:t>0,0</a:t>
                      </a:r>
                      <a:endParaRPr lang="ru-RU" sz="16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0,0</a:t>
                      </a:r>
                      <a:endParaRPr lang="ru-RU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rgbClr val="C00000"/>
                          </a:solidFill>
                        </a:rPr>
                        <a:t>0,0</a:t>
                      </a:r>
                      <a:endParaRPr lang="ru-RU" sz="16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Субсидии</a:t>
                      </a:r>
                      <a:endParaRPr lang="ru-RU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180,5</a:t>
                      </a:r>
                      <a:endParaRPr lang="ru-RU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33,7</a:t>
                      </a:r>
                      <a:endParaRPr lang="ru-RU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rgbClr val="C00000"/>
                          </a:solidFill>
                        </a:rPr>
                        <a:t>-108,2</a:t>
                      </a:r>
                      <a:endParaRPr lang="ru-RU" sz="16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19,5</a:t>
                      </a:r>
                      <a:endParaRPr lang="ru-RU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rgbClr val="C00000"/>
                          </a:solidFill>
                        </a:rPr>
                        <a:t>-14,2</a:t>
                      </a:r>
                      <a:endParaRPr lang="ru-RU" sz="16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19,4</a:t>
                      </a:r>
                      <a:endParaRPr lang="ru-RU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rgbClr val="C00000"/>
                          </a:solidFill>
                        </a:rPr>
                        <a:t>-0,1</a:t>
                      </a:r>
                      <a:endParaRPr lang="ru-RU" sz="16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Субвенции</a:t>
                      </a:r>
                      <a:endParaRPr lang="ru-RU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650,9</a:t>
                      </a:r>
                      <a:endParaRPr lang="ru-RU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628,2</a:t>
                      </a:r>
                      <a:endParaRPr lang="ru-RU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rgbClr val="C00000"/>
                          </a:solidFill>
                        </a:rPr>
                        <a:t>+1,4</a:t>
                      </a:r>
                      <a:endParaRPr lang="ru-RU" sz="16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627,2</a:t>
                      </a:r>
                      <a:endParaRPr lang="ru-RU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rgbClr val="C00000"/>
                          </a:solidFill>
                        </a:rPr>
                        <a:t>-1,0</a:t>
                      </a:r>
                      <a:endParaRPr lang="ru-RU" sz="16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595,7</a:t>
                      </a:r>
                      <a:endParaRPr lang="ru-RU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rgbClr val="C00000"/>
                          </a:solidFill>
                        </a:rPr>
                        <a:t>-31,5</a:t>
                      </a:r>
                      <a:endParaRPr lang="ru-RU" sz="16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Иные</a:t>
                      </a:r>
                      <a:r>
                        <a:rPr lang="ru-RU" sz="1600" b="1" baseline="0" dirty="0" smtClean="0">
                          <a:solidFill>
                            <a:schemeClr val="tx1"/>
                          </a:solidFill>
                        </a:rPr>
                        <a:t> МБТ,</a:t>
                      </a:r>
                    </a:p>
                    <a:p>
                      <a:r>
                        <a:rPr lang="ru-RU" sz="1600" b="1" baseline="0" dirty="0" smtClean="0">
                          <a:solidFill>
                            <a:schemeClr val="tx1"/>
                          </a:solidFill>
                        </a:rPr>
                        <a:t>из них:</a:t>
                      </a:r>
                      <a:endParaRPr lang="ru-RU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2,3</a:t>
                      </a:r>
                      <a:endParaRPr lang="ru-RU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2,0</a:t>
                      </a:r>
                      <a:endParaRPr lang="ru-RU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rgbClr val="C00000"/>
                          </a:solidFill>
                        </a:rPr>
                        <a:t>-0,5</a:t>
                      </a:r>
                      <a:endParaRPr lang="ru-RU" sz="16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0,0</a:t>
                      </a:r>
                      <a:endParaRPr lang="ru-RU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rgbClr val="C00000"/>
                          </a:solidFill>
                        </a:rPr>
                        <a:t>-2,0</a:t>
                      </a:r>
                      <a:endParaRPr lang="ru-RU" sz="16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0,0</a:t>
                      </a:r>
                      <a:endParaRPr lang="ru-RU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rgbClr val="C00000"/>
                          </a:solidFill>
                        </a:rPr>
                        <a:t>0,0</a:t>
                      </a:r>
                      <a:endParaRPr lang="ru-RU" sz="16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На </a:t>
                      </a:r>
                      <a:r>
                        <a:rPr lang="ru-RU" sz="1600" b="1" dirty="0" err="1" smtClean="0">
                          <a:solidFill>
                            <a:schemeClr val="tx1"/>
                          </a:solidFill>
                        </a:rPr>
                        <a:t>осущ</a:t>
                      </a:r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. части полномочий</a:t>
                      </a:r>
                      <a:endParaRPr lang="ru-RU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2,3</a:t>
                      </a:r>
                      <a:endParaRPr lang="ru-RU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2,0</a:t>
                      </a:r>
                      <a:endParaRPr lang="ru-RU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rgbClr val="C00000"/>
                          </a:solidFill>
                        </a:rPr>
                        <a:t>-0,5</a:t>
                      </a:r>
                      <a:endParaRPr lang="ru-RU" sz="16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0,0</a:t>
                      </a:r>
                      <a:endParaRPr lang="ru-RU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rgbClr val="C00000"/>
                          </a:solidFill>
                        </a:rPr>
                        <a:t>-2,0</a:t>
                      </a:r>
                      <a:endParaRPr lang="ru-RU" sz="16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0,0</a:t>
                      </a:r>
                      <a:endParaRPr lang="ru-RU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rgbClr val="C00000"/>
                          </a:solidFill>
                        </a:rPr>
                        <a:t>0,0</a:t>
                      </a:r>
                      <a:endParaRPr lang="ru-RU" sz="16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440000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Иные БП</a:t>
                      </a:r>
                      <a:endParaRPr lang="ru-RU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1,5</a:t>
                      </a:r>
                      <a:endParaRPr lang="ru-RU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2,5</a:t>
                      </a:r>
                      <a:endParaRPr lang="ru-RU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rgbClr val="C00000"/>
                          </a:solidFill>
                        </a:rPr>
                        <a:t>+0,7</a:t>
                      </a:r>
                      <a:endParaRPr lang="ru-RU" sz="16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2,5</a:t>
                      </a:r>
                      <a:endParaRPr lang="ru-RU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rgbClr val="C00000"/>
                          </a:solidFill>
                        </a:rPr>
                        <a:t>0,0</a:t>
                      </a:r>
                      <a:endParaRPr lang="ru-RU" sz="16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2,5</a:t>
                      </a:r>
                      <a:endParaRPr lang="ru-RU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rgbClr val="C00000"/>
                          </a:solidFill>
                        </a:rPr>
                        <a:t>0,0</a:t>
                      </a:r>
                      <a:endParaRPr lang="ru-RU" sz="16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ВСЕГО БП</a:t>
                      </a:r>
                      <a:endParaRPr lang="ru-RU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836,7</a:t>
                      </a:r>
                      <a:endParaRPr lang="ru-RU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666,4</a:t>
                      </a:r>
                      <a:endParaRPr lang="ru-RU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rgbClr val="C00000"/>
                          </a:solidFill>
                        </a:rPr>
                        <a:t>-108,1</a:t>
                      </a:r>
                      <a:endParaRPr lang="ru-RU" sz="16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649,2</a:t>
                      </a:r>
                      <a:endParaRPr lang="ru-RU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rgbClr val="C00000"/>
                          </a:solidFill>
                        </a:rPr>
                        <a:t>-17,2</a:t>
                      </a:r>
                      <a:endParaRPr lang="ru-RU" sz="16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617,6</a:t>
                      </a:r>
                      <a:endParaRPr lang="ru-RU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rgbClr val="C00000"/>
                          </a:solidFill>
                        </a:rPr>
                        <a:t>-31,6</a:t>
                      </a:r>
                      <a:endParaRPr lang="ru-RU" sz="16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808708028"/>
              </p:ext>
            </p:extLst>
          </p:nvPr>
        </p:nvGraphicFramePr>
        <p:xfrm>
          <a:off x="539552" y="260648"/>
          <a:ext cx="8205787" cy="5753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330501935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Объект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357891330"/>
              </p:ext>
            </p:extLst>
          </p:nvPr>
        </p:nvGraphicFramePr>
        <p:xfrm>
          <a:off x="467544" y="116632"/>
          <a:ext cx="8568952" cy="64063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44616"/>
                <a:gridCol w="792088"/>
                <a:gridCol w="648072"/>
                <a:gridCol w="792088"/>
                <a:gridCol w="792088"/>
              </a:tblGrid>
              <a:tr h="370943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Наименование </a:t>
                      </a:r>
                      <a:endParaRPr lang="ru-RU" sz="1200" dirty="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2016</a:t>
                      </a:r>
                      <a:endParaRPr lang="ru-RU" sz="1200" dirty="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2017</a:t>
                      </a:r>
                      <a:endParaRPr lang="ru-RU" sz="1200" dirty="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2018</a:t>
                      </a:r>
                      <a:endParaRPr lang="ru-RU" sz="1200" dirty="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2019</a:t>
                      </a:r>
                      <a:endParaRPr lang="ru-RU" sz="1200" dirty="0"/>
                    </a:p>
                  </a:txBody>
                  <a:tcPr marT="45733" marB="45733"/>
                </a:tc>
              </a:tr>
              <a:tr h="518248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0000FF"/>
                          </a:solidFill>
                        </a:rPr>
                        <a:t>1 «Совершенствование сферы образования на территории </a:t>
                      </a:r>
                      <a:r>
                        <a:rPr lang="ru-RU" sz="1400" b="1" dirty="0" err="1" smtClean="0">
                          <a:solidFill>
                            <a:srgbClr val="0000FF"/>
                          </a:solidFill>
                        </a:rPr>
                        <a:t>Шелеховского</a:t>
                      </a:r>
                      <a:r>
                        <a:rPr lang="ru-RU" sz="1400" b="1" dirty="0" smtClean="0">
                          <a:solidFill>
                            <a:srgbClr val="0000FF"/>
                          </a:solidFill>
                        </a:rPr>
                        <a:t> района на 2015 -2020 годы»</a:t>
                      </a:r>
                      <a:endParaRPr lang="ru-RU" sz="1400" b="1" dirty="0">
                        <a:solidFill>
                          <a:srgbClr val="0000FF"/>
                        </a:solidFill>
                      </a:endParaRPr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00FF"/>
                          </a:solidFill>
                        </a:rPr>
                        <a:t>1 010,4</a:t>
                      </a:r>
                      <a:endParaRPr lang="ru-RU" sz="1400" b="1" dirty="0">
                        <a:solidFill>
                          <a:srgbClr val="0000FF"/>
                        </a:solidFill>
                      </a:endParaRPr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00FF"/>
                          </a:solidFill>
                        </a:rPr>
                        <a:t>847,2</a:t>
                      </a:r>
                      <a:endParaRPr lang="ru-RU" sz="1400" b="1" dirty="0">
                        <a:solidFill>
                          <a:srgbClr val="0000FF"/>
                        </a:solidFill>
                      </a:endParaRPr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00FF"/>
                          </a:solidFill>
                        </a:rPr>
                        <a:t>840,9</a:t>
                      </a:r>
                      <a:endParaRPr lang="ru-RU" sz="1400" b="1" dirty="0">
                        <a:solidFill>
                          <a:srgbClr val="0000FF"/>
                        </a:solidFill>
                      </a:endParaRPr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00FF"/>
                          </a:solidFill>
                        </a:rPr>
                        <a:t>812,4</a:t>
                      </a:r>
                      <a:endParaRPr lang="ru-RU" sz="1400" b="1" dirty="0">
                        <a:solidFill>
                          <a:srgbClr val="0000FF"/>
                        </a:solidFill>
                      </a:endParaRPr>
                    </a:p>
                  </a:txBody>
                  <a:tcPr marT="45733" marB="45733"/>
                </a:tc>
              </a:tr>
              <a:tr h="457328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0000FF"/>
                          </a:solidFill>
                        </a:rPr>
                        <a:t>2.</a:t>
                      </a:r>
                      <a:r>
                        <a:rPr lang="ru-RU" sz="1400" b="1" baseline="0" dirty="0" smtClean="0">
                          <a:solidFill>
                            <a:srgbClr val="0000FF"/>
                          </a:solidFill>
                        </a:rPr>
                        <a:t> «</a:t>
                      </a:r>
                      <a:r>
                        <a:rPr lang="ru-RU" sz="1400" b="1" dirty="0" smtClean="0">
                          <a:solidFill>
                            <a:srgbClr val="0000FF"/>
                          </a:solidFill>
                        </a:rPr>
                        <a:t>Создание условий для развития молодежной среды на территории </a:t>
                      </a:r>
                      <a:r>
                        <a:rPr lang="ru-RU" sz="1400" b="1" dirty="0" err="1" smtClean="0">
                          <a:solidFill>
                            <a:srgbClr val="0000FF"/>
                          </a:solidFill>
                        </a:rPr>
                        <a:t>Шелеховского</a:t>
                      </a:r>
                      <a:r>
                        <a:rPr lang="ru-RU" sz="1400" b="1" dirty="0" smtClean="0">
                          <a:solidFill>
                            <a:srgbClr val="0000FF"/>
                          </a:solidFill>
                        </a:rPr>
                        <a:t> района на 2015 -2020 годы»</a:t>
                      </a:r>
                      <a:endParaRPr lang="ru-RU" sz="1400" b="1" dirty="0">
                        <a:solidFill>
                          <a:srgbClr val="0000FF"/>
                        </a:solidFill>
                      </a:endParaRPr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00FF"/>
                          </a:solidFill>
                        </a:rPr>
                        <a:t>5,8</a:t>
                      </a:r>
                      <a:endParaRPr lang="ru-RU" sz="1400" b="1" dirty="0">
                        <a:solidFill>
                          <a:srgbClr val="0000FF"/>
                        </a:solidFill>
                      </a:endParaRPr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00FF"/>
                          </a:solidFill>
                        </a:rPr>
                        <a:t>3,1</a:t>
                      </a:r>
                      <a:endParaRPr lang="ru-RU" sz="1400" b="1" dirty="0">
                        <a:solidFill>
                          <a:srgbClr val="0000FF"/>
                        </a:solidFill>
                      </a:endParaRPr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00FF"/>
                          </a:solidFill>
                        </a:rPr>
                        <a:t>2,9</a:t>
                      </a:r>
                      <a:endParaRPr lang="ru-RU" sz="1400" b="1" dirty="0">
                        <a:solidFill>
                          <a:srgbClr val="0000FF"/>
                        </a:solidFill>
                      </a:endParaRPr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00FF"/>
                          </a:solidFill>
                        </a:rPr>
                        <a:t>3,0</a:t>
                      </a:r>
                      <a:endParaRPr lang="ru-RU" sz="1400" b="1" dirty="0">
                        <a:solidFill>
                          <a:srgbClr val="0000FF"/>
                        </a:solidFill>
                      </a:endParaRPr>
                    </a:p>
                  </a:txBody>
                  <a:tcPr marT="45733" marB="45733"/>
                </a:tc>
              </a:tr>
              <a:tr h="457328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0000FF"/>
                          </a:solidFill>
                        </a:rPr>
                        <a:t>3. «Развитие сферы культуры </a:t>
                      </a:r>
                      <a:r>
                        <a:rPr lang="ru-RU" sz="1400" b="1" dirty="0" err="1" smtClean="0">
                          <a:solidFill>
                            <a:srgbClr val="0000FF"/>
                          </a:solidFill>
                        </a:rPr>
                        <a:t>Шелеховского</a:t>
                      </a:r>
                      <a:r>
                        <a:rPr lang="ru-RU" sz="1400" b="1" dirty="0" smtClean="0">
                          <a:solidFill>
                            <a:srgbClr val="0000FF"/>
                          </a:solidFill>
                        </a:rPr>
                        <a:t> района» на 2015 -2020 годы</a:t>
                      </a:r>
                      <a:endParaRPr lang="ru-RU" sz="1400" b="1" dirty="0">
                        <a:solidFill>
                          <a:srgbClr val="0000FF"/>
                        </a:solidFill>
                      </a:endParaRPr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00FF"/>
                          </a:solidFill>
                        </a:rPr>
                        <a:t>67,6</a:t>
                      </a:r>
                      <a:endParaRPr lang="ru-RU" sz="1400" b="1" dirty="0">
                        <a:solidFill>
                          <a:srgbClr val="0000FF"/>
                        </a:solidFill>
                      </a:endParaRPr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00FF"/>
                          </a:solidFill>
                        </a:rPr>
                        <a:t>61,7</a:t>
                      </a:r>
                      <a:endParaRPr lang="ru-RU" sz="1400" b="1" dirty="0">
                        <a:solidFill>
                          <a:srgbClr val="0000FF"/>
                        </a:solidFill>
                      </a:endParaRPr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00FF"/>
                          </a:solidFill>
                        </a:rPr>
                        <a:t>59,3</a:t>
                      </a:r>
                      <a:endParaRPr lang="ru-RU" sz="1400" b="1" dirty="0">
                        <a:solidFill>
                          <a:srgbClr val="0000FF"/>
                        </a:solidFill>
                      </a:endParaRPr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00FF"/>
                          </a:solidFill>
                        </a:rPr>
                        <a:t>60,6</a:t>
                      </a:r>
                      <a:endParaRPr lang="ru-RU" sz="1400" b="1" dirty="0">
                        <a:solidFill>
                          <a:srgbClr val="0000FF"/>
                        </a:solidFill>
                      </a:endParaRPr>
                    </a:p>
                  </a:txBody>
                  <a:tcPr marT="45733" marB="45733"/>
                </a:tc>
              </a:tr>
              <a:tr h="501217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0000FF"/>
                          </a:solidFill>
                        </a:rPr>
                        <a:t>4. «Дополнительные меры поддержки для отдельных категорий граждан </a:t>
                      </a:r>
                      <a:r>
                        <a:rPr lang="ru-RU" sz="1400" b="1" dirty="0" err="1" smtClean="0">
                          <a:solidFill>
                            <a:srgbClr val="0000FF"/>
                          </a:solidFill>
                        </a:rPr>
                        <a:t>Шелеховского</a:t>
                      </a:r>
                      <a:r>
                        <a:rPr lang="ru-RU" sz="1400" b="1" dirty="0" smtClean="0">
                          <a:solidFill>
                            <a:srgbClr val="0000FF"/>
                          </a:solidFill>
                        </a:rPr>
                        <a:t> района на 2015 -2017 годы»</a:t>
                      </a:r>
                      <a:endParaRPr lang="ru-RU" sz="1400" b="1" dirty="0">
                        <a:solidFill>
                          <a:srgbClr val="0000FF"/>
                        </a:solidFill>
                      </a:endParaRPr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00FF"/>
                          </a:solidFill>
                        </a:rPr>
                        <a:t>1,8</a:t>
                      </a:r>
                      <a:endParaRPr lang="ru-RU" sz="1400" b="1" dirty="0">
                        <a:solidFill>
                          <a:srgbClr val="0000FF"/>
                        </a:solidFill>
                      </a:endParaRPr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00FF"/>
                          </a:solidFill>
                        </a:rPr>
                        <a:t>1,9</a:t>
                      </a:r>
                      <a:endParaRPr lang="ru-RU" sz="1400" b="1" dirty="0">
                        <a:solidFill>
                          <a:srgbClr val="0000FF"/>
                        </a:solidFill>
                      </a:endParaRPr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00FF"/>
                          </a:solidFill>
                        </a:rPr>
                        <a:t>0,0</a:t>
                      </a:r>
                      <a:endParaRPr lang="ru-RU" sz="1400" b="1" dirty="0">
                        <a:solidFill>
                          <a:srgbClr val="0000FF"/>
                        </a:solidFill>
                      </a:endParaRPr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00FF"/>
                          </a:solidFill>
                        </a:rPr>
                        <a:t>0,0</a:t>
                      </a:r>
                      <a:endParaRPr lang="ru-RU" sz="1400" b="1" dirty="0">
                        <a:solidFill>
                          <a:srgbClr val="0000FF"/>
                        </a:solidFill>
                      </a:endParaRPr>
                    </a:p>
                  </a:txBody>
                  <a:tcPr marT="45733" marB="45733"/>
                </a:tc>
              </a:tr>
              <a:tr h="457328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0000FF"/>
                          </a:solidFill>
                        </a:rPr>
                        <a:t>5. «Формирование здорового образа жизни у населения </a:t>
                      </a:r>
                      <a:r>
                        <a:rPr lang="ru-RU" sz="1400" b="1" dirty="0" err="1" smtClean="0">
                          <a:solidFill>
                            <a:srgbClr val="0000FF"/>
                          </a:solidFill>
                        </a:rPr>
                        <a:t>Шелеховского</a:t>
                      </a:r>
                      <a:r>
                        <a:rPr lang="ru-RU" sz="1400" b="1" dirty="0" smtClean="0">
                          <a:solidFill>
                            <a:srgbClr val="0000FF"/>
                          </a:solidFill>
                        </a:rPr>
                        <a:t> района»  на 2015 -2017 годы</a:t>
                      </a:r>
                      <a:endParaRPr lang="ru-RU" sz="1400" b="1" dirty="0">
                        <a:solidFill>
                          <a:srgbClr val="0000FF"/>
                        </a:solidFill>
                      </a:endParaRPr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00FF"/>
                          </a:solidFill>
                        </a:rPr>
                        <a:t>0,4</a:t>
                      </a:r>
                      <a:endParaRPr lang="ru-RU" sz="1400" b="1" dirty="0">
                        <a:solidFill>
                          <a:srgbClr val="0000FF"/>
                        </a:solidFill>
                      </a:endParaRPr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00FF"/>
                          </a:solidFill>
                        </a:rPr>
                        <a:t>0,6</a:t>
                      </a:r>
                      <a:endParaRPr lang="ru-RU" sz="1400" b="1" dirty="0">
                        <a:solidFill>
                          <a:srgbClr val="0000FF"/>
                        </a:solidFill>
                      </a:endParaRPr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00FF"/>
                          </a:solidFill>
                        </a:rPr>
                        <a:t>0,0</a:t>
                      </a:r>
                      <a:endParaRPr lang="ru-RU" sz="1400" b="1" dirty="0">
                        <a:solidFill>
                          <a:srgbClr val="0000FF"/>
                        </a:solidFill>
                      </a:endParaRPr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00FF"/>
                          </a:solidFill>
                        </a:rPr>
                        <a:t>0,0</a:t>
                      </a:r>
                      <a:endParaRPr lang="ru-RU" sz="1400" b="1" dirty="0">
                        <a:solidFill>
                          <a:srgbClr val="0000FF"/>
                        </a:solidFill>
                      </a:endParaRPr>
                    </a:p>
                  </a:txBody>
                  <a:tcPr marT="45733" marB="45733"/>
                </a:tc>
              </a:tr>
              <a:tr h="457328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0000FF"/>
                          </a:solidFill>
                        </a:rPr>
                        <a:t>6. «Развитие физической культуры и системы</a:t>
                      </a:r>
                      <a:r>
                        <a:rPr lang="ru-RU" sz="1400" b="1" baseline="0" dirty="0" smtClean="0">
                          <a:solidFill>
                            <a:srgbClr val="0000FF"/>
                          </a:solidFill>
                        </a:rPr>
                        <a:t> спортивной подготовки в </a:t>
                      </a:r>
                      <a:r>
                        <a:rPr lang="ru-RU" sz="1400" b="1" baseline="0" dirty="0" err="1" smtClean="0">
                          <a:solidFill>
                            <a:srgbClr val="0000FF"/>
                          </a:solidFill>
                        </a:rPr>
                        <a:t>Шелеховском</a:t>
                      </a:r>
                      <a:r>
                        <a:rPr lang="ru-RU" sz="1400" b="1" baseline="0" dirty="0" smtClean="0">
                          <a:solidFill>
                            <a:srgbClr val="0000FF"/>
                          </a:solidFill>
                        </a:rPr>
                        <a:t> районе» на 2017-2020 годы</a:t>
                      </a:r>
                      <a:endParaRPr lang="ru-RU" sz="1400" b="1" dirty="0">
                        <a:solidFill>
                          <a:srgbClr val="0000FF"/>
                        </a:solidFill>
                      </a:endParaRPr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00FF"/>
                          </a:solidFill>
                        </a:rPr>
                        <a:t>0,0</a:t>
                      </a:r>
                      <a:endParaRPr lang="ru-RU" sz="1400" b="1" dirty="0">
                        <a:solidFill>
                          <a:srgbClr val="0000FF"/>
                        </a:solidFill>
                      </a:endParaRPr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00FF"/>
                          </a:solidFill>
                        </a:rPr>
                        <a:t>15,7</a:t>
                      </a:r>
                      <a:endParaRPr lang="ru-RU" sz="1400" b="1" dirty="0">
                        <a:solidFill>
                          <a:srgbClr val="0000FF"/>
                        </a:solidFill>
                      </a:endParaRPr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00FF"/>
                          </a:solidFill>
                        </a:rPr>
                        <a:t>15,3</a:t>
                      </a:r>
                      <a:endParaRPr lang="ru-RU" sz="1400" b="1" dirty="0">
                        <a:solidFill>
                          <a:srgbClr val="0000FF"/>
                        </a:solidFill>
                      </a:endParaRPr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00FF"/>
                          </a:solidFill>
                        </a:rPr>
                        <a:t>16,1</a:t>
                      </a:r>
                      <a:endParaRPr lang="ru-RU" sz="1400" b="1" dirty="0">
                        <a:solidFill>
                          <a:srgbClr val="0000FF"/>
                        </a:solidFill>
                      </a:endParaRPr>
                    </a:p>
                  </a:txBody>
                  <a:tcPr marT="45733" marB="45733"/>
                </a:tc>
              </a:tr>
              <a:tr h="457328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0000FF"/>
                          </a:solidFill>
                        </a:rPr>
                        <a:t>7.  «Обеспечение комплексных мер безопасности на территории </a:t>
                      </a:r>
                      <a:r>
                        <a:rPr lang="ru-RU" sz="1400" b="1" dirty="0" err="1" smtClean="0">
                          <a:solidFill>
                            <a:srgbClr val="0000FF"/>
                          </a:solidFill>
                        </a:rPr>
                        <a:t>Шелеховского</a:t>
                      </a:r>
                      <a:r>
                        <a:rPr lang="ru-RU" sz="1400" b="1" dirty="0" smtClean="0">
                          <a:solidFill>
                            <a:srgbClr val="0000FF"/>
                          </a:solidFill>
                        </a:rPr>
                        <a:t> района на 2015 -2020 годы»</a:t>
                      </a:r>
                      <a:endParaRPr lang="ru-RU" sz="1400" b="1" dirty="0">
                        <a:solidFill>
                          <a:srgbClr val="0000FF"/>
                        </a:solidFill>
                      </a:endParaRPr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00FF"/>
                          </a:solidFill>
                        </a:rPr>
                        <a:t>5,5</a:t>
                      </a:r>
                      <a:endParaRPr lang="ru-RU" sz="1400" b="1" dirty="0">
                        <a:solidFill>
                          <a:srgbClr val="0000FF"/>
                        </a:solidFill>
                      </a:endParaRPr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00FF"/>
                          </a:solidFill>
                        </a:rPr>
                        <a:t>3,9</a:t>
                      </a:r>
                      <a:endParaRPr lang="ru-RU" sz="1400" b="1" dirty="0">
                        <a:solidFill>
                          <a:srgbClr val="0000FF"/>
                        </a:solidFill>
                      </a:endParaRPr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00FF"/>
                          </a:solidFill>
                        </a:rPr>
                        <a:t>3,9</a:t>
                      </a:r>
                      <a:endParaRPr lang="ru-RU" sz="1400" b="1" dirty="0">
                        <a:solidFill>
                          <a:srgbClr val="0000FF"/>
                        </a:solidFill>
                      </a:endParaRPr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00FF"/>
                          </a:solidFill>
                        </a:rPr>
                        <a:t>3,8</a:t>
                      </a:r>
                      <a:endParaRPr lang="ru-RU" sz="1400" b="1" dirty="0">
                        <a:solidFill>
                          <a:srgbClr val="0000FF"/>
                        </a:solidFill>
                      </a:endParaRPr>
                    </a:p>
                  </a:txBody>
                  <a:tcPr marT="45733" marB="45733"/>
                </a:tc>
              </a:tr>
              <a:tr h="457328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0000FF"/>
                          </a:solidFill>
                        </a:rPr>
                        <a:t>8. «Развитие конкурентоспособной экономики </a:t>
                      </a:r>
                      <a:r>
                        <a:rPr lang="ru-RU" sz="1400" b="1" dirty="0" err="1" smtClean="0">
                          <a:solidFill>
                            <a:srgbClr val="0000FF"/>
                          </a:solidFill>
                        </a:rPr>
                        <a:t>Шелеховского</a:t>
                      </a:r>
                      <a:r>
                        <a:rPr lang="ru-RU" sz="1400" b="1" dirty="0" smtClean="0">
                          <a:solidFill>
                            <a:srgbClr val="0000FF"/>
                          </a:solidFill>
                        </a:rPr>
                        <a:t> района на 2015 -2020 годы»</a:t>
                      </a:r>
                      <a:endParaRPr lang="ru-RU" sz="1400" b="1" dirty="0">
                        <a:solidFill>
                          <a:srgbClr val="0000FF"/>
                        </a:solidFill>
                      </a:endParaRPr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00FF"/>
                          </a:solidFill>
                        </a:rPr>
                        <a:t>4,2</a:t>
                      </a:r>
                      <a:endParaRPr lang="ru-RU" sz="1400" b="1" dirty="0">
                        <a:solidFill>
                          <a:srgbClr val="0000FF"/>
                        </a:solidFill>
                      </a:endParaRPr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00FF"/>
                          </a:solidFill>
                        </a:rPr>
                        <a:t>0,3</a:t>
                      </a:r>
                      <a:endParaRPr lang="ru-RU" sz="1400" b="1" dirty="0">
                        <a:solidFill>
                          <a:srgbClr val="0000FF"/>
                        </a:solidFill>
                      </a:endParaRPr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00FF"/>
                          </a:solidFill>
                        </a:rPr>
                        <a:t>0,3</a:t>
                      </a:r>
                      <a:endParaRPr lang="ru-RU" sz="1400" b="1" dirty="0">
                        <a:solidFill>
                          <a:srgbClr val="0000FF"/>
                        </a:solidFill>
                      </a:endParaRPr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00FF"/>
                          </a:solidFill>
                        </a:rPr>
                        <a:t>0,3</a:t>
                      </a:r>
                      <a:endParaRPr lang="ru-RU" sz="1400" b="1" dirty="0">
                        <a:solidFill>
                          <a:srgbClr val="0000FF"/>
                        </a:solidFill>
                      </a:endParaRPr>
                    </a:p>
                  </a:txBody>
                  <a:tcPr marT="45733" marB="45733"/>
                </a:tc>
              </a:tr>
              <a:tr h="1005999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0000FF"/>
                          </a:solidFill>
                        </a:rPr>
                        <a:t>9. « Совершенствование механизмов управления развитием </a:t>
                      </a:r>
                      <a:r>
                        <a:rPr lang="ru-RU" sz="1400" b="1" dirty="0" err="1" smtClean="0">
                          <a:solidFill>
                            <a:srgbClr val="0000FF"/>
                          </a:solidFill>
                        </a:rPr>
                        <a:t>Шелеховского</a:t>
                      </a:r>
                      <a:r>
                        <a:rPr lang="ru-RU" sz="1400" b="1" dirty="0" smtClean="0">
                          <a:solidFill>
                            <a:srgbClr val="0000FF"/>
                          </a:solidFill>
                        </a:rPr>
                        <a:t> района на 2015 -2020 годы»</a:t>
                      </a:r>
                    </a:p>
                    <a:p>
                      <a:endParaRPr lang="ru-RU" sz="1400" b="1" dirty="0" smtClean="0">
                        <a:solidFill>
                          <a:srgbClr val="0000FF"/>
                        </a:solidFill>
                      </a:endParaRPr>
                    </a:p>
                    <a:p>
                      <a:r>
                        <a:rPr lang="ru-RU" sz="1400" b="1" dirty="0" smtClean="0">
                          <a:solidFill>
                            <a:srgbClr val="0000FF"/>
                          </a:solidFill>
                        </a:rPr>
                        <a:t>10. «Совершенствование механизмов управлением муниципальным имуществом»</a:t>
                      </a:r>
                      <a:endParaRPr lang="ru-RU" sz="1400" b="1" dirty="0">
                        <a:solidFill>
                          <a:srgbClr val="0000FF"/>
                        </a:solidFill>
                      </a:endParaRPr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00FF"/>
                          </a:solidFill>
                        </a:rPr>
                        <a:t>148,5</a:t>
                      </a:r>
                    </a:p>
                    <a:p>
                      <a:pPr algn="ctr"/>
                      <a:endParaRPr lang="ru-RU" sz="1400" b="1" dirty="0" smtClean="0">
                        <a:solidFill>
                          <a:srgbClr val="0000FF"/>
                        </a:solidFill>
                      </a:endParaRPr>
                    </a:p>
                    <a:p>
                      <a:pPr algn="ctr"/>
                      <a:endParaRPr lang="ru-RU" sz="1400" b="1" dirty="0" smtClean="0">
                        <a:solidFill>
                          <a:srgbClr val="0000FF"/>
                        </a:solidFill>
                      </a:endParaRPr>
                    </a:p>
                    <a:p>
                      <a:pPr algn="ctr"/>
                      <a:r>
                        <a:rPr lang="ru-RU" sz="1400" b="1" dirty="0" smtClean="0">
                          <a:solidFill>
                            <a:srgbClr val="0000FF"/>
                          </a:solidFill>
                        </a:rPr>
                        <a:t>11,9</a:t>
                      </a:r>
                      <a:endParaRPr lang="ru-RU" sz="1400" b="1" dirty="0">
                        <a:solidFill>
                          <a:srgbClr val="0000FF"/>
                        </a:solidFill>
                      </a:endParaRPr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00FF"/>
                          </a:solidFill>
                        </a:rPr>
                        <a:t>154,9</a:t>
                      </a:r>
                    </a:p>
                    <a:p>
                      <a:pPr algn="ctr"/>
                      <a:endParaRPr lang="ru-RU" sz="1400" b="1" dirty="0" smtClean="0">
                        <a:solidFill>
                          <a:srgbClr val="0000FF"/>
                        </a:solidFill>
                      </a:endParaRPr>
                    </a:p>
                    <a:p>
                      <a:pPr algn="ctr"/>
                      <a:endParaRPr lang="ru-RU" sz="1400" b="1" dirty="0" smtClean="0">
                        <a:solidFill>
                          <a:srgbClr val="0000FF"/>
                        </a:solidFill>
                      </a:endParaRPr>
                    </a:p>
                    <a:p>
                      <a:pPr algn="ctr"/>
                      <a:r>
                        <a:rPr lang="ru-RU" sz="1400" b="1" dirty="0" smtClean="0">
                          <a:solidFill>
                            <a:srgbClr val="0000FF"/>
                          </a:solidFill>
                        </a:rPr>
                        <a:t>12,7</a:t>
                      </a:r>
                      <a:endParaRPr lang="ru-RU" sz="1400" b="1" dirty="0">
                        <a:solidFill>
                          <a:srgbClr val="0000FF"/>
                        </a:solidFill>
                      </a:endParaRPr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00FF"/>
                          </a:solidFill>
                        </a:rPr>
                        <a:t>142,9</a:t>
                      </a:r>
                    </a:p>
                    <a:p>
                      <a:pPr algn="ctr"/>
                      <a:endParaRPr lang="ru-RU" sz="1400" b="1" dirty="0" smtClean="0">
                        <a:solidFill>
                          <a:srgbClr val="0000FF"/>
                        </a:solidFill>
                      </a:endParaRPr>
                    </a:p>
                    <a:p>
                      <a:pPr algn="ctr"/>
                      <a:endParaRPr lang="ru-RU" sz="1400" b="1" dirty="0" smtClean="0">
                        <a:solidFill>
                          <a:srgbClr val="0000FF"/>
                        </a:solidFill>
                      </a:endParaRPr>
                    </a:p>
                    <a:p>
                      <a:pPr algn="ctr"/>
                      <a:r>
                        <a:rPr lang="ru-RU" sz="1400" b="1" dirty="0" smtClean="0">
                          <a:solidFill>
                            <a:srgbClr val="0000FF"/>
                          </a:solidFill>
                        </a:rPr>
                        <a:t>11,0</a:t>
                      </a:r>
                      <a:endParaRPr lang="ru-RU" sz="1400" b="1" dirty="0">
                        <a:solidFill>
                          <a:srgbClr val="0000FF"/>
                        </a:solidFill>
                      </a:endParaRPr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00FF"/>
                          </a:solidFill>
                        </a:rPr>
                        <a:t>144,4</a:t>
                      </a:r>
                    </a:p>
                    <a:p>
                      <a:pPr algn="ctr"/>
                      <a:endParaRPr lang="ru-RU" sz="1400" b="1" dirty="0" smtClean="0">
                        <a:solidFill>
                          <a:srgbClr val="0000FF"/>
                        </a:solidFill>
                      </a:endParaRPr>
                    </a:p>
                    <a:p>
                      <a:pPr algn="ctr"/>
                      <a:endParaRPr lang="ru-RU" sz="1400" b="1" dirty="0" smtClean="0">
                        <a:solidFill>
                          <a:srgbClr val="0000FF"/>
                        </a:solidFill>
                      </a:endParaRPr>
                    </a:p>
                    <a:p>
                      <a:pPr algn="ctr"/>
                      <a:r>
                        <a:rPr lang="ru-RU" sz="1400" b="1" dirty="0" smtClean="0">
                          <a:solidFill>
                            <a:srgbClr val="0000FF"/>
                          </a:solidFill>
                        </a:rPr>
                        <a:t>11,2</a:t>
                      </a:r>
                      <a:endParaRPr lang="ru-RU" sz="1400" b="1" dirty="0">
                        <a:solidFill>
                          <a:srgbClr val="0000FF"/>
                        </a:solidFill>
                      </a:endParaRPr>
                    </a:p>
                  </a:txBody>
                  <a:tcPr marT="45733" marB="45733"/>
                </a:tc>
              </a:tr>
              <a:tr h="457277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0000FF"/>
                          </a:solidFill>
                        </a:rPr>
                        <a:t>ИТОГО расходов по муниципальным программам</a:t>
                      </a:r>
                      <a:endParaRPr lang="ru-RU" sz="1400" b="1" dirty="0">
                        <a:solidFill>
                          <a:srgbClr val="0000FF"/>
                        </a:solidFill>
                      </a:endParaRPr>
                    </a:p>
                  </a:txBody>
                  <a:tcPr marT="45732" marB="4573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00FF"/>
                          </a:solidFill>
                        </a:rPr>
                        <a:t>1 256,1</a:t>
                      </a:r>
                      <a:endParaRPr lang="ru-RU" sz="1400" b="1" dirty="0">
                        <a:solidFill>
                          <a:srgbClr val="0000FF"/>
                        </a:solidFill>
                      </a:endParaRPr>
                    </a:p>
                  </a:txBody>
                  <a:tcPr marT="45732" marB="4573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00FF"/>
                          </a:solidFill>
                        </a:rPr>
                        <a:t>1 102</a:t>
                      </a:r>
                      <a:endParaRPr lang="ru-RU" sz="1400" b="1" dirty="0">
                        <a:solidFill>
                          <a:srgbClr val="0000FF"/>
                        </a:solidFill>
                      </a:endParaRPr>
                    </a:p>
                  </a:txBody>
                  <a:tcPr marT="45732" marB="4573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00FF"/>
                          </a:solidFill>
                        </a:rPr>
                        <a:t>1 076,6</a:t>
                      </a:r>
                    </a:p>
                    <a:p>
                      <a:pPr algn="ctr"/>
                      <a:endParaRPr lang="ru-RU" sz="1400" b="1" dirty="0">
                        <a:solidFill>
                          <a:srgbClr val="0000FF"/>
                        </a:solidFill>
                      </a:endParaRPr>
                    </a:p>
                  </a:txBody>
                  <a:tcPr marT="45732" marB="4573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00FF"/>
                          </a:solidFill>
                        </a:rPr>
                        <a:t>1051,8</a:t>
                      </a:r>
                      <a:endParaRPr lang="ru-RU" sz="1400" b="1" dirty="0">
                        <a:solidFill>
                          <a:srgbClr val="0000FF"/>
                        </a:solidFill>
                      </a:endParaRPr>
                    </a:p>
                  </a:txBody>
                  <a:tcPr marT="45732" marB="45732"/>
                </a:tc>
              </a:tr>
            </a:tbl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Структура расходной части бюджета в 2017 году 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  <a:t>%.</a:t>
            </a:r>
            <a:endParaRPr lang="ru-RU" sz="2000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2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564147634"/>
              </p:ext>
            </p:extLst>
          </p:nvPr>
        </p:nvGraphicFramePr>
        <p:xfrm>
          <a:off x="683568" y="1700808"/>
          <a:ext cx="7813675" cy="4271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тека">
  <a:themeElements>
    <a:clrScheme name="Аптека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Аптека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птека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12648</TotalTime>
  <Words>1243</Words>
  <Application>Microsoft Office PowerPoint</Application>
  <PresentationFormat>Экран (4:3)</PresentationFormat>
  <Paragraphs>313</Paragraphs>
  <Slides>16</Slides>
  <Notes>8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Аптека</vt:lpstr>
      <vt:lpstr>  Бюджет Шелеховского района НА  2017 год и плановый период 2018 и 2019 годов   </vt:lpstr>
      <vt:lpstr>Бюджет шелеховского района , тыс. руб.</vt:lpstr>
      <vt:lpstr>Структура доходов, в млн. руб.</vt:lpstr>
      <vt:lpstr>Динамика  налоговых доходов Шелеховского района  в 2016 - 2019 гг.        млн. рублей)</vt:lpstr>
      <vt:lpstr>Динамика  неналоговых доходов Шелеховского района  в 2016 - 2019 гг.        млн. рублей)</vt:lpstr>
      <vt:lpstr>Слайд 6</vt:lpstr>
      <vt:lpstr>Слайд 7</vt:lpstr>
      <vt:lpstr>Слайд 8</vt:lpstr>
      <vt:lpstr> Структура расходной части бюджета в 2017 году %.</vt:lpstr>
      <vt:lpstr>Структура Расходов бюджета Шелеховского района в 2017-2019 годах</vt:lpstr>
      <vt:lpstr>Расходы, предусмотренные на исполнение указа президента РФ № 597 («дорожные карты»)</vt:lpstr>
      <vt:lpstr>Расходы, предусмотренные на реализацию первоочередных и приоритетных мероприятий в 2017-2019 годах</vt:lpstr>
      <vt:lpstr>Расходы, предусмотренные на реализацию первоочередных и приоритетных мероприятий в 2017-2019 годах</vt:lpstr>
      <vt:lpstr>Расходы, предусмотренные на реализацию первоочередных и приоритетных мероприятий в 2017-2019 годах</vt:lpstr>
      <vt:lpstr>Основные параметры бюджета на 2017 год и плановый период 2018 и 2019 годов, тыс. руб.</vt:lpstr>
      <vt:lpstr>Слайд 16</vt:lpstr>
    </vt:vector>
  </TitlesOfParts>
  <Company>RIA Novosti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Схема  взаимодействия участников процесса перевода государственных учреждений, предоставляющих социальные услуги,  в форму автономных учреждений</dc:title>
  <dc:creator>student</dc:creator>
  <cp:lastModifiedBy>Пономарева Ольга Юрьевна</cp:lastModifiedBy>
  <cp:revision>982</cp:revision>
  <cp:lastPrinted>2015-12-10T09:51:44Z</cp:lastPrinted>
  <dcterms:created xsi:type="dcterms:W3CDTF">2006-07-06T13:04:56Z</dcterms:created>
  <dcterms:modified xsi:type="dcterms:W3CDTF">2017-02-28T01:49:07Z</dcterms:modified>
</cp:coreProperties>
</file>