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72" r:id="rId4"/>
    <p:sldId id="259" r:id="rId5"/>
    <p:sldId id="279" r:id="rId6"/>
    <p:sldId id="280" r:id="rId7"/>
    <p:sldId id="260" r:id="rId8"/>
    <p:sldId id="282" r:id="rId9"/>
    <p:sldId id="261" r:id="rId10"/>
    <p:sldId id="270" r:id="rId11"/>
    <p:sldId id="267" r:id="rId12"/>
    <p:sldId id="268" r:id="rId13"/>
    <p:sldId id="269" r:id="rId14"/>
    <p:sldId id="262" r:id="rId15"/>
    <p:sldId id="263" r:id="rId16"/>
    <p:sldId id="264" r:id="rId17"/>
    <p:sldId id="266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45" autoAdjust="0"/>
  </p:normalViewPr>
  <p:slideViewPr>
    <p:cSldViewPr>
      <p:cViewPr varScale="1">
        <p:scale>
          <a:sx n="109" d="100"/>
          <a:sy n="109" d="100"/>
        </p:scale>
        <p:origin x="-167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Количество исполненных</a:t>
            </a:r>
          </a:p>
          <a:p>
            <a:pPr>
              <a:defRPr sz="1600"/>
            </a:pPr>
            <a:r>
              <a:rPr lang="ru-RU" sz="1600" dirty="0" smtClean="0"/>
              <a:t> </a:t>
            </a:r>
            <a:r>
              <a:rPr lang="ru-RU" sz="1600" dirty="0" smtClean="0"/>
              <a:t>социально-правовых запросов</a:t>
            </a:r>
            <a:endParaRPr lang="ru-RU" sz="1600" dirty="0"/>
          </a:p>
        </c:rich>
      </c:tx>
      <c:layout>
        <c:manualLayout>
          <c:xMode val="edge"/>
          <c:yMode val="edge"/>
          <c:x val="0.24440980347971117"/>
          <c:y val="2.2222066687197291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7030A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7030A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7030A0"/>
                </a:solidFill>
              </a:ln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1301</c:v>
                </c:pt>
                <c:pt idx="1">
                  <c:v>1939</c:v>
                </c:pt>
                <c:pt idx="2">
                  <c:v>2047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31908992"/>
        <c:axId val="31910528"/>
        <c:axId val="0"/>
      </c:bar3DChart>
      <c:catAx>
        <c:axId val="3190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910528"/>
        <c:crosses val="autoZero"/>
        <c:auto val="1"/>
        <c:lblAlgn val="ctr"/>
        <c:lblOffset val="100"/>
        <c:noMultiLvlLbl val="0"/>
      </c:catAx>
      <c:valAx>
        <c:axId val="31910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908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исполненных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тематических запросов</a:t>
            </a:r>
          </a:p>
        </c:rich>
      </c:tx>
      <c:layout>
        <c:manualLayout>
          <c:xMode val="edge"/>
          <c:yMode val="edge"/>
          <c:x val="0.17915776935626315"/>
          <c:y val="1.975294816639758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тематических запросов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9.696901827140636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313052131664074E-2"/>
                  <c:y val="-8.77908807395448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545352740710954E-2"/>
                  <c:y val="6.5843160554658635E-3"/>
                </c:manualLayout>
              </c:layout>
              <c:spPr/>
              <c:txPr>
                <a:bodyPr/>
                <a:lstStyle/>
                <a:p>
                  <a:pPr algn="just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542</c:v>
                </c:pt>
                <c:pt idx="1">
                  <c:v>956</c:v>
                </c:pt>
                <c:pt idx="2">
                  <c:v>924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2385280"/>
        <c:axId val="202386816"/>
        <c:axId val="0"/>
      </c:bar3DChart>
      <c:catAx>
        <c:axId val="202385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2386816"/>
        <c:crosses val="autoZero"/>
        <c:auto val="1"/>
        <c:lblAlgn val="ctr"/>
        <c:lblOffset val="100"/>
        <c:noMultiLvlLbl val="0"/>
      </c:catAx>
      <c:valAx>
        <c:axId val="202386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2385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 </a:t>
            </a:r>
            <a:r>
              <a:rPr lang="ru-RU" dirty="0" smtClean="0"/>
              <a:t>архивных документов, </a:t>
            </a:r>
          </a:p>
          <a:p>
            <a:pPr>
              <a:defRPr/>
            </a:pPr>
            <a:r>
              <a:rPr lang="ru-RU" dirty="0" smtClean="0"/>
              <a:t>используемых </a:t>
            </a:r>
            <a:r>
              <a:rPr lang="ru-RU" baseline="0" dirty="0" smtClean="0"/>
              <a:t> во время подготовки запросов,  в работе исследователей </a:t>
            </a:r>
          </a:p>
          <a:p>
            <a:pPr>
              <a:defRPr/>
            </a:pPr>
            <a:r>
              <a:rPr lang="ru-RU" baseline="0" dirty="0" smtClean="0"/>
              <a:t>и  выставках</a:t>
            </a:r>
            <a:endParaRPr lang="ru-RU" dirty="0"/>
          </a:p>
        </c:rich>
      </c:tx>
      <c:layout>
        <c:manualLayout>
          <c:xMode val="edge"/>
          <c:yMode val="edge"/>
          <c:x val="0.15093164065979656"/>
          <c:y val="2.051267694202826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использованных документов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7777653349757831E-2"/>
                  <c:y val="-1.367511796135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161503045234392E-3"/>
                  <c:y val="-1.367511796135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323006090468785E-3"/>
                  <c:y val="-1.5954304288244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3256</c:v>
                </c:pt>
                <c:pt idx="1">
                  <c:v>6884</c:v>
                </c:pt>
                <c:pt idx="2">
                  <c:v>7977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914240"/>
        <c:axId val="61609088"/>
        <c:axId val="0"/>
      </c:bar3DChart>
      <c:catAx>
        <c:axId val="31914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61609088"/>
        <c:crosses val="autoZero"/>
        <c:auto val="1"/>
        <c:lblAlgn val="ctr"/>
        <c:lblOffset val="100"/>
        <c:noMultiLvlLbl val="0"/>
      </c:catAx>
      <c:valAx>
        <c:axId val="616090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1914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99D1B-B550-4DEB-891D-FD0336B2EDA1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008B4-8B82-4A38-8FF1-A9EDD379C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774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008B4-8B82-4A38-8FF1-A9EDD379CC3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44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7BF6774-238E-4F36-BCDB-4AEB382E8719}" type="datetimeFigureOut">
              <a:rPr lang="ru-RU" smtClean="0"/>
              <a:t>17.10.2016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16BB981-2197-47A3-9FE3-4C6DFF09F50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999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ge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017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548680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</a:rPr>
              <a:t>Использование архивных документов в целях популяризации и сохранения истории развития </a:t>
            </a:r>
            <a:r>
              <a:rPr lang="ru-RU" sz="3200" b="1" dirty="0" err="1" smtClean="0">
                <a:solidFill>
                  <a:schemeClr val="bg1"/>
                </a:solidFill>
                <a:latin typeface="Bookman Old Style" pitchFamily="18" charset="0"/>
              </a:rPr>
              <a:t>Шелеховского</a:t>
            </a: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</a:rPr>
              <a:t> района</a:t>
            </a:r>
            <a:endParaRPr lang="ru-RU" sz="32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05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80864"/>
            <a:ext cx="6785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Выставка посвященная 50-летию </a:t>
            </a:r>
            <a:r>
              <a:rPr lang="ru-RU" b="1" dirty="0">
                <a:latin typeface="Bookman Old Style" pitchFamily="18" charset="0"/>
              </a:rPr>
              <a:t>архивного отдела</a:t>
            </a:r>
          </a:p>
        </p:txBody>
      </p:sp>
      <p:pic>
        <p:nvPicPr>
          <p:cNvPr id="6147" name="Picture 3" descr="C:\Users\lubochko\Desktop\ДОКЛАД\выставки\архив фото\S5003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1" y="1122788"/>
            <a:ext cx="2559561" cy="19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lubochko\Desktop\ДОКЛАД\выставки\архив фото\S50032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2788"/>
            <a:ext cx="2412005" cy="19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ubochko\Desktop\ДОКЛАД\S50051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9"/>
            <a:ext cx="460851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ubochko\Desktop\ДОКЛАД\выставки\архив фото\S5003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2788"/>
            <a:ext cx="3497407" cy="55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11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88640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man Old Style" pitchFamily="18" charset="0"/>
              </a:rPr>
              <a:t>«Русь Святая! </a:t>
            </a:r>
            <a:endParaRPr lang="ru-RU" b="1" dirty="0" smtClean="0">
              <a:latin typeface="Bookman Old Style" pitchFamily="18" charset="0"/>
            </a:endParaRPr>
          </a:p>
          <a:p>
            <a:pPr algn="ctr"/>
            <a:r>
              <a:rPr lang="ru-RU" b="1" dirty="0" smtClean="0">
                <a:latin typeface="Bookman Old Style" pitchFamily="18" charset="0"/>
              </a:rPr>
              <a:t>Храни </a:t>
            </a:r>
            <a:r>
              <a:rPr lang="ru-RU" b="1" dirty="0">
                <a:latin typeface="Bookman Old Style" pitchFamily="18" charset="0"/>
              </a:rPr>
              <a:t>веру православную!»</a:t>
            </a:r>
          </a:p>
        </p:txBody>
      </p:sp>
      <p:pic>
        <p:nvPicPr>
          <p:cNvPr id="3076" name="Picture 4" descr="C:\Users\lubochko\Desktop\ДОКЛАД\выставки\S5003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48006"/>
            <a:ext cx="30963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ubochko\Desktop\ДОКЛАД\выставки\S5003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0" y="326894"/>
            <a:ext cx="2664296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ubochko\Desktop\ДОКЛАД\выставки\S5003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13" y="326894"/>
            <a:ext cx="2533546" cy="546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258" y="5961243"/>
            <a:ext cx="88062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На выставке </a:t>
            </a:r>
            <a:r>
              <a:rPr lang="ru-RU" sz="1600" b="1" dirty="0" smtClean="0"/>
              <a:t>представлены фотографии</a:t>
            </a:r>
            <a:r>
              <a:rPr lang="ru-RU" sz="1600" b="1" dirty="0"/>
              <a:t>, иконы Святых,  исторические и библейские материалы о церковных приходах, расположенных на территории </a:t>
            </a:r>
            <a:r>
              <a:rPr lang="ru-RU" sz="1600" b="1" dirty="0" err="1"/>
              <a:t>Введенщины</a:t>
            </a:r>
            <a:r>
              <a:rPr lang="ru-RU" sz="1600" b="1" dirty="0"/>
              <a:t>, </a:t>
            </a:r>
            <a:r>
              <a:rPr lang="ru-RU" sz="1600" b="1" dirty="0" err="1"/>
              <a:t>Олхи</a:t>
            </a:r>
            <a:r>
              <a:rPr lang="ru-RU" sz="1600" b="1" dirty="0"/>
              <a:t>, Шаманки и </a:t>
            </a:r>
            <a:r>
              <a:rPr lang="ru-RU" sz="1600" b="1" dirty="0" err="1"/>
              <a:t>г.Шелехова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94643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«Художники, </a:t>
            </a:r>
            <a:r>
              <a:rPr lang="ru-RU" sz="1600" b="1" dirty="0" smtClean="0">
                <a:solidFill>
                  <a:prstClr val="white"/>
                </a:solidFill>
                <a:latin typeface="Bookman Old Style" pitchFamily="18" charset="0"/>
              </a:rPr>
              <a:t>поэты, музыканты 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– тебе мой </a:t>
            </a:r>
            <a:r>
              <a:rPr lang="ru-RU" sz="1600" b="1" dirty="0" err="1">
                <a:solidFill>
                  <a:prstClr val="white"/>
                </a:solidFill>
                <a:latin typeface="Bookman Old Style" pitchFamily="18" charset="0"/>
              </a:rPr>
              <a:t>Шелехов</a:t>
            </a:r>
            <a:r>
              <a:rPr lang="ru-RU" sz="1600" b="1" dirty="0">
                <a:solidFill>
                  <a:prstClr val="white"/>
                </a:solidFill>
                <a:latin typeface="Bookman Old Style" pitchFamily="18" charset="0"/>
              </a:rPr>
              <a:t>, слагают гимн!»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87558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Bookman Old Style" pitchFamily="18" charset="0"/>
              </a:rPr>
              <a:t>«Несу я свет своей земле!... Писателям, поэтам, журналистам посвящается…» </a:t>
            </a:r>
          </a:p>
        </p:txBody>
      </p:sp>
      <p:pic>
        <p:nvPicPr>
          <p:cNvPr id="4099" name="Picture 3" descr="C:\Users\lubochko\Desktop\ДОКЛАД\выставки\IMG_4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7104"/>
            <a:ext cx="2784960" cy="22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lubochko\Desktop\ДОКЛАД\выставки\IMG_4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3204356" cy="240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2" y="6021288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На </a:t>
            </a:r>
            <a:r>
              <a:rPr lang="ru-RU" sz="1400" b="1" dirty="0" smtClean="0"/>
              <a:t>открытиях выставок свои стихи </a:t>
            </a:r>
            <a:r>
              <a:rPr lang="ru-RU" sz="1400" b="1" dirty="0"/>
              <a:t>читали и поэты, и гости,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всем была представлена возможность порисовать акварелью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и </a:t>
            </a:r>
            <a:r>
              <a:rPr lang="ru-RU" sz="1400" b="1" dirty="0"/>
              <a:t>создать картины из </a:t>
            </a:r>
            <a:r>
              <a:rPr lang="ru-RU" sz="1400" b="1" dirty="0" smtClean="0"/>
              <a:t>песка</a:t>
            </a:r>
            <a:endParaRPr lang="ru-RU" sz="1400" b="1" dirty="0"/>
          </a:p>
        </p:txBody>
      </p:sp>
      <p:pic>
        <p:nvPicPr>
          <p:cNvPr id="4103" name="Picture 7" descr="C:\Users\lubochko\Desktop\ДОКЛАД\выставки\IMG_4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93" y="4045797"/>
            <a:ext cx="3220481" cy="19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lubochko\Desktop\ДОКЛАД\выставки\DSCN09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1" y="918555"/>
            <a:ext cx="2448272" cy="304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ubochko\Desktop\ДОКЛАД\выставки\DSCN09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5" y="3551960"/>
            <a:ext cx="2174880" cy="320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ubochko\Desktop\ДОКЛАД\выставки\DSCN09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47629"/>
            <a:ext cx="3153525" cy="23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63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1372" y="116632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 </a:t>
            </a:r>
            <a:r>
              <a:rPr lang="ru-RU" b="1" dirty="0">
                <a:latin typeface="Bookman Old Style" pitchFamily="18" charset="0"/>
              </a:rPr>
              <a:t>«О спорт - ты мир! Быстрее, выше, сильнее!»</a:t>
            </a:r>
          </a:p>
        </p:txBody>
      </p:sp>
      <p:pic>
        <p:nvPicPr>
          <p:cNvPr id="5122" name="Picture 2" descr="C:\Users\lubochko\Desktop\ДОКЛАД\выставки\спорт выставка 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88032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ubochko\Desktop\ДОКЛАД\выставки\спорт выставка 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96" y="3491626"/>
            <a:ext cx="288032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ubochko\Desktop\ДОКЛАД\выставки\спорт выставка 0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8720"/>
            <a:ext cx="2898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ubochko\Desktop\ДОКЛАД\выставки\спорт выставка 2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59228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742" y="6165304"/>
            <a:ext cx="8656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Выставка посвящена </a:t>
            </a:r>
            <a:r>
              <a:rPr lang="ru-RU" sz="1600" b="1" dirty="0"/>
              <a:t>развитию спортивной жизни на территории </a:t>
            </a:r>
            <a:r>
              <a:rPr lang="ru-RU" sz="1600" b="1" dirty="0" err="1"/>
              <a:t>Шелеховского</a:t>
            </a:r>
            <a:r>
              <a:rPr lang="ru-RU" sz="1600" b="1" dirty="0"/>
              <a:t> района, спортсменам, прославившим район своими </a:t>
            </a:r>
            <a:r>
              <a:rPr lang="ru-RU" sz="1600" b="1" dirty="0" smtClean="0"/>
              <a:t>достижениями.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34437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7912" y="27856"/>
            <a:ext cx="5723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 Использование архивных документах </a:t>
            </a:r>
          </a:p>
          <a:p>
            <a:pPr algn="ctr"/>
            <a:r>
              <a:rPr lang="ru-RU" sz="2000" b="1" dirty="0" smtClean="0">
                <a:latin typeface="Bookman Old Style" pitchFamily="18" charset="0"/>
              </a:rPr>
              <a:t>в средствах массовой информации</a:t>
            </a:r>
            <a:endParaRPr lang="ru-RU" sz="2000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7363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38" y="2027281"/>
            <a:ext cx="2666632" cy="454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2053590"/>
            <a:ext cx="2880321" cy="457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2072990"/>
            <a:ext cx="21378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122" y="735742"/>
            <a:ext cx="8899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Ежегодно архивным отделом готовятся и предоставляются статьи для публикации в газете «</a:t>
            </a:r>
            <a:r>
              <a:rPr lang="ru-RU" b="1" dirty="0" err="1" smtClean="0">
                <a:latin typeface="Bookman Old Style" pitchFamily="18" charset="0"/>
              </a:rPr>
              <a:t>Шелеховский</a:t>
            </a:r>
            <a:r>
              <a:rPr lang="ru-RU" b="1" dirty="0" smtClean="0">
                <a:latin typeface="Bookman Old Style" pitchFamily="18" charset="0"/>
              </a:rPr>
              <a:t> вестник», ежеквартально </a:t>
            </a:r>
            <a:r>
              <a:rPr lang="ru-RU" b="1" dirty="0">
                <a:latin typeface="Bookman Old Style" pitchFamily="18" charset="0"/>
              </a:rPr>
              <a:t>в газете </a:t>
            </a:r>
            <a:r>
              <a:rPr lang="ru-RU" b="1" dirty="0" smtClean="0">
                <a:latin typeface="Bookman Old Style" pitchFamily="18" charset="0"/>
              </a:rPr>
              <a:t>публикуются обзоры о работе </a:t>
            </a:r>
            <a:r>
              <a:rPr lang="ru-RU" b="1" dirty="0">
                <a:latin typeface="Bookman Old Style" pitchFamily="18" charset="0"/>
              </a:rPr>
              <a:t>архивного </a:t>
            </a:r>
            <a:r>
              <a:rPr lang="ru-RU" b="1" dirty="0" smtClean="0">
                <a:latin typeface="Bookman Old Style" pitchFamily="18" charset="0"/>
              </a:rPr>
              <a:t>отдела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37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295" y="188640"/>
            <a:ext cx="6487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Проведение информационных </a:t>
            </a:r>
            <a:r>
              <a:rPr lang="ru-RU" sz="2000" b="1" dirty="0" smtClean="0">
                <a:latin typeface="Bookman Old Style" pitchFamily="18" charset="0"/>
              </a:rPr>
              <a:t>мероприятий</a:t>
            </a:r>
          </a:p>
        </p:txBody>
      </p:sp>
      <p:pic>
        <p:nvPicPr>
          <p:cNvPr id="2051" name="Picture 3" descr="C:\Users\lubochko\Desktop\ДОКЛАД\Встречи\DSCN5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73" y="980728"/>
            <a:ext cx="5400600" cy="39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988962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 smtClean="0">
              <a:solidFill>
                <a:prstClr val="white"/>
              </a:solidFill>
              <a:latin typeface="Bookman Old Style" pitchFamily="18" charset="0"/>
            </a:endParaRPr>
          </a:p>
          <a:p>
            <a:pPr lvl="0" algn="ctr"/>
            <a:endParaRPr lang="ru-RU" sz="2000" b="1" dirty="0">
              <a:solidFill>
                <a:prstClr val="white"/>
              </a:solidFill>
              <a:latin typeface="Bookman Old Style" pitchFamily="18" charset="0"/>
            </a:endParaRPr>
          </a:p>
          <a:p>
            <a:pPr lvl="0" algn="ctr"/>
            <a:endParaRPr lang="ru-RU" sz="2000" b="1" dirty="0" smtClean="0">
              <a:solidFill>
                <a:prstClr val="white"/>
              </a:solidFill>
              <a:latin typeface="Bookman Old Style" pitchFamily="18" charset="0"/>
            </a:endParaRPr>
          </a:p>
          <a:p>
            <a:pPr lvl="0" algn="ctr"/>
            <a:endParaRPr lang="ru-RU" sz="2000" b="1" dirty="0">
              <a:solidFill>
                <a:prstClr val="white"/>
              </a:solidFill>
              <a:latin typeface="Bookman Old Style" pitchFamily="18" charset="0"/>
            </a:endParaRPr>
          </a:p>
          <a:p>
            <a:pPr lvl="0" algn="ctr"/>
            <a:endParaRPr lang="ru-RU" sz="2000" b="1" dirty="0" smtClean="0">
              <a:solidFill>
                <a:prstClr val="white"/>
              </a:solidFill>
              <a:latin typeface="Bookman Old Style" pitchFamily="18" charset="0"/>
            </a:endParaRPr>
          </a:p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Bookman Old Style" pitchFamily="18" charset="0"/>
              </a:rPr>
              <a:t>Встречи </a:t>
            </a:r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</a:rPr>
              <a:t>с общественностью, проведение экскурсий,</a:t>
            </a:r>
          </a:p>
          <a:p>
            <a:pPr lvl="0" algn="ctr"/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</a:rPr>
              <a:t>презентаций, дней открытых дверей, лекций, </a:t>
            </a:r>
          </a:p>
          <a:p>
            <a:pPr lvl="0" algn="ctr"/>
            <a:r>
              <a:rPr lang="ru-RU" sz="2000" b="1" dirty="0">
                <a:solidFill>
                  <a:prstClr val="white"/>
                </a:solidFill>
                <a:latin typeface="Bookman Old Style" pitchFamily="18" charset="0"/>
              </a:rPr>
              <a:t>конференций, семинаров и др.</a:t>
            </a:r>
            <a:endParaRPr lang="ru-RU" sz="2000" b="1" dirty="0">
              <a:solidFill>
                <a:prstClr val="white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11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1"/>
            <a:ext cx="453650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sz="1600" b="1" dirty="0" smtClean="0">
                <a:latin typeface="Bookman Old Style" pitchFamily="18" charset="0"/>
              </a:rPr>
              <a:t>Ежемесячно </a:t>
            </a:r>
            <a:r>
              <a:rPr lang="ru-RU" sz="1600" b="1" dirty="0">
                <a:latin typeface="Bookman Old Style" pitchFamily="18" charset="0"/>
              </a:rPr>
              <a:t>на базе архивного отдела проводятся заседания </a:t>
            </a:r>
            <a:endParaRPr lang="ru-RU" sz="1600" b="1" dirty="0" smtClean="0">
              <a:latin typeface="Bookman Old Style" pitchFamily="18" charset="0"/>
            </a:endParaRPr>
          </a:p>
          <a:p>
            <a:pPr algn="just"/>
            <a:r>
              <a:rPr lang="ru-RU" sz="1600" b="1" dirty="0" smtClean="0">
                <a:latin typeface="Bookman Old Style" pitchFamily="18" charset="0"/>
              </a:rPr>
              <a:t>краеведческого </a:t>
            </a:r>
            <a:r>
              <a:rPr lang="ru-RU" sz="1600" b="1" dirty="0">
                <a:latin typeface="Bookman Old Style" pitchFamily="18" charset="0"/>
              </a:rPr>
              <a:t>клуба «Истоки», состоящего из ветеранов педагогического труда </a:t>
            </a:r>
            <a:r>
              <a:rPr lang="ru-RU" sz="1600" b="1" dirty="0" smtClean="0">
                <a:latin typeface="Bookman Old Style" pitchFamily="18" charset="0"/>
              </a:rPr>
              <a:t>при </a:t>
            </a:r>
            <a:r>
              <a:rPr lang="ru-RU" sz="1600" b="1" dirty="0">
                <a:latin typeface="Bookman Old Style" pitchFamily="18" charset="0"/>
              </a:rPr>
              <a:t>Высшей народной школе  </a:t>
            </a:r>
            <a:r>
              <a:rPr lang="ru-RU" sz="1600" b="1" dirty="0" err="1">
                <a:latin typeface="Bookman Old Style" pitchFamily="18" charset="0"/>
              </a:rPr>
              <a:t>Шелеховской</a:t>
            </a:r>
            <a:r>
              <a:rPr lang="ru-RU" sz="1600" b="1" dirty="0">
                <a:latin typeface="Bookman Old Style" pitchFamily="18" charset="0"/>
              </a:rPr>
              <a:t> </a:t>
            </a:r>
            <a:endParaRPr lang="ru-RU" sz="1600" b="1" dirty="0" smtClean="0">
              <a:latin typeface="Bookman Old Style" pitchFamily="18" charset="0"/>
            </a:endParaRPr>
          </a:p>
          <a:p>
            <a:pPr algn="just"/>
            <a:r>
              <a:rPr lang="ru-RU" sz="1600" b="1" dirty="0" smtClean="0">
                <a:latin typeface="Bookman Old Style" pitchFamily="18" charset="0"/>
              </a:rPr>
              <a:t>районной </a:t>
            </a:r>
            <a:r>
              <a:rPr lang="ru-RU" sz="1600" b="1" dirty="0">
                <a:latin typeface="Bookman Old Style" pitchFamily="18" charset="0"/>
              </a:rPr>
              <a:t>общественной организации ветеранов (пенсионеров) войны, труда, </a:t>
            </a:r>
            <a:r>
              <a:rPr lang="ru-RU" sz="1600" b="1" dirty="0" smtClean="0">
                <a:latin typeface="Bookman Old Style" pitchFamily="18" charset="0"/>
              </a:rPr>
              <a:t>Вооружённых </a:t>
            </a:r>
            <a:r>
              <a:rPr lang="ru-RU" sz="1600" b="1" dirty="0">
                <a:latin typeface="Bookman Old Style" pitchFamily="18" charset="0"/>
              </a:rPr>
              <a:t>Сил и правоохранительных </a:t>
            </a:r>
            <a:r>
              <a:rPr lang="ru-RU" sz="1600" b="1" dirty="0" smtClean="0">
                <a:latin typeface="Bookman Old Style" pitchFamily="18" charset="0"/>
              </a:rPr>
              <a:t>органов. </a:t>
            </a:r>
            <a:r>
              <a:rPr lang="ru-RU" sz="1600" b="1" dirty="0">
                <a:latin typeface="Bookman Old Style" pitchFamily="18" charset="0"/>
              </a:rPr>
              <a:t>Главной целью является изучение и </a:t>
            </a:r>
            <a:r>
              <a:rPr lang="ru-RU" sz="1600" b="1" dirty="0" smtClean="0">
                <a:latin typeface="Bookman Old Style" pitchFamily="18" charset="0"/>
              </a:rPr>
              <a:t>восстановление </a:t>
            </a:r>
            <a:r>
              <a:rPr lang="ru-RU" sz="1600" b="1" dirty="0">
                <a:latin typeface="Bookman Old Style" pitchFamily="18" charset="0"/>
              </a:rPr>
              <a:t>истории детских дошкольных образовательных учреждений, а </a:t>
            </a:r>
            <a:r>
              <a:rPr lang="ru-RU" sz="1600" b="1" dirty="0" smtClean="0">
                <a:latin typeface="Bookman Old Style" pitchFamily="18" charset="0"/>
              </a:rPr>
              <a:t>в </a:t>
            </a:r>
            <a:r>
              <a:rPr lang="ru-RU" sz="1600" b="1" dirty="0">
                <a:latin typeface="Bookman Old Style" pitchFamily="18" charset="0"/>
              </a:rPr>
              <a:t>дальнейшем и школ, учреждений  культуры, организаций и предприятий  </a:t>
            </a:r>
            <a:r>
              <a:rPr lang="ru-RU" sz="1600" b="1" dirty="0" err="1">
                <a:latin typeface="Bookman Old Style" pitchFamily="18" charset="0"/>
              </a:rPr>
              <a:t>Шелеховского</a:t>
            </a:r>
            <a:r>
              <a:rPr lang="ru-RU" sz="1600" b="1" dirty="0">
                <a:latin typeface="Bookman Old Style" pitchFamily="18" charset="0"/>
              </a:rPr>
              <a:t> района. </a:t>
            </a:r>
            <a:endParaRPr lang="ru-RU" sz="1600" b="1" dirty="0" smtClean="0">
              <a:latin typeface="Bookman Old Style" pitchFamily="18" charset="0"/>
            </a:endParaRPr>
          </a:p>
          <a:p>
            <a:pPr algn="just"/>
            <a:r>
              <a:rPr lang="ru-RU" sz="1600" b="1" dirty="0" smtClean="0">
                <a:latin typeface="Bookman Old Style" pitchFamily="18" charset="0"/>
              </a:rPr>
              <a:t>     В </a:t>
            </a:r>
            <a:r>
              <a:rPr lang="ru-RU" sz="1600" b="1" dirty="0">
                <a:latin typeface="Bookman Old Style" pitchFamily="18" charset="0"/>
              </a:rPr>
              <a:t>результате этого общения </a:t>
            </a:r>
            <a:r>
              <a:rPr lang="ru-RU" sz="1600" b="1" dirty="0" smtClean="0">
                <a:latin typeface="Bookman Old Style" pitchFamily="18" charset="0"/>
              </a:rPr>
              <a:t>оформляются летописи </a:t>
            </a:r>
            <a:r>
              <a:rPr lang="ru-RU" sz="1600" b="1" dirty="0">
                <a:latin typeface="Bookman Old Style" pitchFamily="18" charset="0"/>
              </a:rPr>
              <a:t>по каждому детскому саду с фотографиями заведующих,  воспитателей и детей по каждому детскому саду. Итогом работы клуба  планируется формирование архивной коллекции «Детские дошкольные </a:t>
            </a:r>
            <a:r>
              <a:rPr lang="ru-RU" sz="1600" b="1" dirty="0" smtClean="0">
                <a:latin typeface="Bookman Old Style" pitchFamily="18" charset="0"/>
              </a:rPr>
              <a:t>учреждения </a:t>
            </a:r>
            <a:r>
              <a:rPr lang="ru-RU" sz="1600" b="1" dirty="0" err="1">
                <a:latin typeface="Bookman Old Style" pitchFamily="18" charset="0"/>
              </a:rPr>
              <a:t>Шелеховского</a:t>
            </a:r>
            <a:r>
              <a:rPr lang="ru-RU" sz="1600" b="1" dirty="0">
                <a:latin typeface="Bookman Old Style" pitchFamily="18" charset="0"/>
              </a:rPr>
              <a:t> района».</a:t>
            </a:r>
          </a:p>
        </p:txBody>
      </p:sp>
      <p:pic>
        <p:nvPicPr>
          <p:cNvPr id="4098" name="Picture 2" descr="C:\Users\lubochko\Desktop\ДОКЛАД\Встречи\S5005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03930"/>
            <a:ext cx="4176464" cy="29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ubochko\Desktop\ДОКЛАД\Встречи\S5000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401155"/>
            <a:ext cx="4176464" cy="29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812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9944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На базе архивного отдела проводятся семинары для источников комплектования архивного отдела, структурных подразделений администрации </a:t>
            </a:r>
            <a:r>
              <a:rPr lang="ru-RU" b="1" dirty="0" err="1" smtClean="0">
                <a:latin typeface="Bookman Old Style" pitchFamily="18" charset="0"/>
              </a:rPr>
              <a:t>Шелеховского</a:t>
            </a:r>
            <a:r>
              <a:rPr lang="ru-RU" b="1" dirty="0" smtClean="0">
                <a:latin typeface="Bookman Old Style" pitchFamily="18" charset="0"/>
              </a:rPr>
              <a:t> муниципального района и семинары, </a:t>
            </a:r>
            <a:r>
              <a:rPr lang="ru-RU" b="1" dirty="0">
                <a:latin typeface="Bookman Old Style" pitchFamily="18" charset="0"/>
              </a:rPr>
              <a:t>организованные совместно с Архивным агентством Иркутской </a:t>
            </a:r>
            <a:r>
              <a:rPr lang="ru-RU" b="1" dirty="0" smtClean="0">
                <a:latin typeface="Bookman Old Style" pitchFamily="18" charset="0"/>
              </a:rPr>
              <a:t>области по вопросам </a:t>
            </a:r>
            <a:r>
              <a:rPr lang="ru-RU" b="1" dirty="0">
                <a:latin typeface="Bookman Old Style" pitchFamily="18" charset="0"/>
              </a:rPr>
              <a:t>делопроизводства и архивного </a:t>
            </a:r>
            <a:r>
              <a:rPr lang="ru-RU" b="1" dirty="0" smtClean="0">
                <a:latin typeface="Bookman Old Style" pitchFamily="18" charset="0"/>
              </a:rPr>
              <a:t>дела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5122" name="Picture 2" descr="C:\Users\lubochko\Desktop\ДОКЛАД\Встречи\SDC12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94394"/>
            <a:ext cx="65527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3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699" y="116632"/>
            <a:ext cx="83529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Традиционным для архивного отдела является проведения дня архивов, и открытых дверей, в эти дни </a:t>
            </a:r>
            <a:r>
              <a:rPr lang="ru-RU" b="1" dirty="0"/>
              <a:t>все гости и посетители архива </a:t>
            </a:r>
            <a:r>
              <a:rPr lang="ru-RU" b="1" dirty="0" smtClean="0"/>
              <a:t>могут </a:t>
            </a:r>
            <a:r>
              <a:rPr lang="ru-RU" b="1" dirty="0"/>
              <a:t>ознакомиться с условиями хранения документов, посмотреть самый «древний» документ </a:t>
            </a:r>
            <a:r>
              <a:rPr lang="ru-RU" b="1" dirty="0" smtClean="0"/>
              <a:t>- решения </a:t>
            </a:r>
            <a:r>
              <a:rPr lang="ru-RU" b="1" dirty="0" err="1"/>
              <a:t>Окино-Баклашинского</a:t>
            </a:r>
            <a:r>
              <a:rPr lang="ru-RU" b="1" dirty="0"/>
              <a:t> сельского Совета депутатов трудящихся за 1939-1947 годы, заглянуть в газету «Рассвет коммунизма» за 1965 </a:t>
            </a:r>
            <a:r>
              <a:rPr lang="ru-RU" b="1" dirty="0" smtClean="0"/>
              <a:t>год и, конечно, </a:t>
            </a:r>
            <a:r>
              <a:rPr lang="ru-RU" b="1" dirty="0"/>
              <a:t>ознакомиться с экспонатами выставки архивных документов.</a:t>
            </a:r>
          </a:p>
        </p:txBody>
      </p:sp>
      <p:pic>
        <p:nvPicPr>
          <p:cNvPr id="7170" name="Picture 2" descr="D:\s diska D\ФОТО\ФОТО\АРХИВНЫЙ ОТДЕЛ\Архив 2012\Презентация выставки 08 06 Васильев\IMG_3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1"/>
            <a:ext cx="4211960" cy="42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ubochko\Desktop\ДОКЛАД\IMG_3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3" y="2348881"/>
            <a:ext cx="4352230" cy="42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3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bochko\Desktop\ДОКЛАД\экскурсии\DSC001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2963"/>
            <a:ext cx="7632848" cy="59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1663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Проводятся экскурсии и для учащихся школ, гимназии, лицея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9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3998259" cy="492941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</a:rPr>
              <a:t>1. Федеральный закон от              22 октября 2004г. №125-ФЗ                                                          «Об архивном деле в Российской Федерации»; 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 «Правила организации хранения, комплектования, учета и использования документов архивного фонда Российской Федерации и других архивных документов в государственных и муниципальных архивах, музеях и библиотеках, организациях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российских академиях наук, утвержденные Приказом министерства культуры и массовой коммуникации Российской Федерации от 18.01.2007 №19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</a:rPr>
              <a:t>Основные нормативно-правовые акты:</a:t>
            </a:r>
            <a:endParaRPr lang="ru-RU" sz="3200" dirty="0" smtClean="0">
              <a:latin typeface="Times New Roman" pitchFamily="18" charset="0"/>
            </a:endParaRPr>
          </a:p>
        </p:txBody>
      </p:sp>
      <p:pic>
        <p:nvPicPr>
          <p:cNvPr id="5" name="Picture 7" descr="SANY03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1044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201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bochko\Desktop\ДОКЛАД\экскурсии\CIMG0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249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94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bochko\Desktop\ДОКЛАД\экскурсии\DSC0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6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2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bochko\Desktop\ДОКЛАД\экскурсии\DSC0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bochko\Desktop\ДОКЛАД\экскурсии\CIMG0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3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bochko\Desktop\ДОКЛАД\экскурсии\DSC001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24725"/>
            <a:ext cx="5316891" cy="66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120676"/>
            <a:ext cx="763284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100" b="1" dirty="0" smtClean="0">
                <a:solidFill>
                  <a:prstClr val="white"/>
                </a:solidFill>
              </a:rPr>
              <a:t>     « Историческая </a:t>
            </a:r>
            <a:r>
              <a:rPr lang="ru-RU" sz="3100" b="1" dirty="0">
                <a:solidFill>
                  <a:prstClr val="white"/>
                </a:solidFill>
              </a:rPr>
              <a:t>миссия </a:t>
            </a:r>
            <a:endParaRPr lang="ru-RU" sz="3100" b="1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3100" b="1" dirty="0" smtClean="0">
                <a:solidFill>
                  <a:prstClr val="white"/>
                </a:solidFill>
              </a:rPr>
              <a:t>архивных </a:t>
            </a:r>
            <a:r>
              <a:rPr lang="ru-RU" sz="3100" b="1" dirty="0">
                <a:solidFill>
                  <a:prstClr val="white"/>
                </a:solidFill>
              </a:rPr>
              <a:t>работников </a:t>
            </a:r>
            <a:r>
              <a:rPr lang="ru-RU" sz="3100" b="1" dirty="0" smtClean="0">
                <a:solidFill>
                  <a:prstClr val="white"/>
                </a:solidFill>
              </a:rPr>
              <a:t>–</a:t>
            </a:r>
          </a:p>
          <a:p>
            <a:pPr lvl="0" algn="ctr"/>
            <a:r>
              <a:rPr lang="ru-RU" sz="3100" b="1" dirty="0" smtClean="0">
                <a:solidFill>
                  <a:prstClr val="white"/>
                </a:solidFill>
              </a:rPr>
              <a:t> </a:t>
            </a:r>
            <a:r>
              <a:rPr lang="ru-RU" sz="3100" b="1" dirty="0">
                <a:solidFill>
                  <a:prstClr val="white"/>
                </a:solidFill>
              </a:rPr>
              <a:t>превращать наследия прошлого </a:t>
            </a:r>
            <a:endParaRPr lang="ru-RU" sz="3100" b="1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3100" b="1" dirty="0" smtClean="0">
                <a:solidFill>
                  <a:prstClr val="white"/>
                </a:solidFill>
              </a:rPr>
              <a:t>в </a:t>
            </a:r>
            <a:r>
              <a:rPr lang="ru-RU" sz="3100" b="1" dirty="0">
                <a:solidFill>
                  <a:prstClr val="white"/>
                </a:solidFill>
              </a:rPr>
              <a:t>семена, </a:t>
            </a:r>
            <a:endParaRPr lang="ru-RU" sz="3100" b="1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3100" b="1" dirty="0" smtClean="0">
                <a:solidFill>
                  <a:prstClr val="white"/>
                </a:solidFill>
              </a:rPr>
              <a:t>которые </a:t>
            </a:r>
            <a:r>
              <a:rPr lang="ru-RU" sz="3100" b="1" dirty="0">
                <a:solidFill>
                  <a:prstClr val="white"/>
                </a:solidFill>
              </a:rPr>
              <a:t>нужны сегодня </a:t>
            </a:r>
            <a:endParaRPr lang="ru-RU" sz="3100" b="1" dirty="0" smtClean="0">
              <a:solidFill>
                <a:prstClr val="white"/>
              </a:solidFill>
            </a:endParaRPr>
          </a:p>
          <a:p>
            <a:pPr lvl="0" algn="ctr"/>
            <a:r>
              <a:rPr lang="ru-RU" sz="3100" b="1" dirty="0">
                <a:solidFill>
                  <a:prstClr val="white"/>
                </a:solidFill>
              </a:rPr>
              <a:t> </a:t>
            </a:r>
            <a:r>
              <a:rPr lang="ru-RU" sz="3100" b="1" dirty="0" smtClean="0">
                <a:solidFill>
                  <a:prstClr val="white"/>
                </a:solidFill>
              </a:rPr>
              <a:t>   и </a:t>
            </a:r>
            <a:r>
              <a:rPr lang="ru-RU" sz="3100" b="1" dirty="0">
                <a:solidFill>
                  <a:prstClr val="white"/>
                </a:solidFill>
              </a:rPr>
              <a:t>принесут урожай в будущем</a:t>
            </a:r>
            <a:r>
              <a:rPr lang="ru-RU" sz="3100" b="1" dirty="0" smtClean="0">
                <a:solidFill>
                  <a:prstClr val="white"/>
                </a:solidFill>
              </a:rPr>
              <a:t>» </a:t>
            </a:r>
          </a:p>
          <a:p>
            <a:pPr lvl="0"/>
            <a:r>
              <a:rPr lang="ru-RU" sz="3100" b="1" dirty="0" smtClean="0">
                <a:solidFill>
                  <a:prstClr val="white"/>
                </a:solidFill>
              </a:rPr>
              <a:t>                                        </a:t>
            </a:r>
          </a:p>
          <a:p>
            <a:pPr lvl="0"/>
            <a:r>
              <a:rPr lang="ru-RU" sz="3100" b="1" dirty="0">
                <a:solidFill>
                  <a:prstClr val="white"/>
                </a:solidFill>
              </a:rPr>
              <a:t> </a:t>
            </a:r>
            <a:r>
              <a:rPr lang="ru-RU" sz="3100" b="1" dirty="0" smtClean="0">
                <a:solidFill>
                  <a:prstClr val="white"/>
                </a:solidFill>
              </a:rPr>
              <a:t>                                             </a:t>
            </a:r>
            <a:r>
              <a:rPr lang="ru-RU" sz="3100" b="1" dirty="0" err="1" smtClean="0">
                <a:solidFill>
                  <a:prstClr val="white"/>
                </a:solidFill>
              </a:rPr>
              <a:t>Хао</a:t>
            </a:r>
            <a:r>
              <a:rPr lang="ru-RU" sz="3100" b="1" dirty="0" smtClean="0">
                <a:solidFill>
                  <a:prstClr val="white"/>
                </a:solidFill>
              </a:rPr>
              <a:t> </a:t>
            </a:r>
            <a:r>
              <a:rPr lang="ru-RU" sz="3100" b="1" dirty="0" err="1" smtClean="0">
                <a:solidFill>
                  <a:prstClr val="white"/>
                </a:solidFill>
              </a:rPr>
              <a:t>Цуньхоу</a:t>
            </a:r>
            <a:endParaRPr lang="ru-RU" sz="3100" b="1" dirty="0" smtClean="0">
              <a:solidFill>
                <a:prstClr val="white"/>
              </a:solidFill>
            </a:endParaRPr>
          </a:p>
          <a:p>
            <a:pPr lvl="0"/>
            <a:endParaRPr lang="ru-RU" sz="3100" b="1" dirty="0">
              <a:solidFill>
                <a:prstClr val="white"/>
              </a:solidFill>
            </a:endParaRPr>
          </a:p>
          <a:p>
            <a:pPr lvl="0"/>
            <a:endParaRPr lang="ru-RU" sz="3100" b="1" dirty="0" smtClean="0">
              <a:solidFill>
                <a:prstClr val="white"/>
              </a:solidFill>
            </a:endParaRPr>
          </a:p>
          <a:p>
            <a:pPr lvl="0"/>
            <a:r>
              <a:rPr lang="ru-RU" sz="3100" b="1" dirty="0" smtClean="0">
                <a:solidFill>
                  <a:prstClr val="white"/>
                </a:solidFill>
              </a:rPr>
              <a:t>                  Спасибо за внимание!</a:t>
            </a:r>
            <a:endParaRPr lang="ru-RU" sz="3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0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137" y="188640"/>
            <a:ext cx="7776864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31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Основные формы </a:t>
            </a:r>
            <a:r>
              <a:rPr lang="ru-RU" sz="31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использования </a:t>
            </a:r>
            <a:endParaRPr lang="ru-RU" sz="3100" b="1" kern="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31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архивных документов:</a:t>
            </a:r>
            <a:endParaRPr lang="ru-RU" sz="3100" b="1" kern="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59" y="1268760"/>
            <a:ext cx="79124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000" b="1" dirty="0" smtClean="0">
              <a:latin typeface="Bookman Old Style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200" b="1" dirty="0">
                <a:latin typeface="Bookman Old Style" pitchFamily="18" charset="0"/>
              </a:rPr>
              <a:t>Информационное обеспечение пользователей в соответствии с их </a:t>
            </a:r>
            <a:r>
              <a:rPr lang="ru-RU" sz="2200" b="1" dirty="0" smtClean="0">
                <a:latin typeface="Bookman Old Style" pitchFamily="18" charset="0"/>
              </a:rPr>
              <a:t>запросами;</a:t>
            </a:r>
            <a:endParaRPr lang="ru-RU" sz="2200" b="1" dirty="0">
              <a:latin typeface="Bookman Old Style" pitchFamily="18" charset="0"/>
            </a:endParaRPr>
          </a:p>
          <a:p>
            <a:pPr algn="just"/>
            <a:endParaRPr lang="ru-RU" sz="1000" b="1" dirty="0">
              <a:latin typeface="Bookman Old Style" pitchFamily="18" charset="0"/>
            </a:endParaRPr>
          </a:p>
          <a:p>
            <a:pPr algn="just"/>
            <a:r>
              <a:rPr lang="ru-RU" sz="2200" b="1" dirty="0" smtClean="0">
                <a:latin typeface="Bookman Old Style" pitchFamily="18" charset="0"/>
              </a:rPr>
              <a:t>2</a:t>
            </a:r>
            <a:r>
              <a:rPr lang="ru-RU" sz="2200" b="1" dirty="0" smtClean="0">
                <a:latin typeface="Bookman Old Style" pitchFamily="18" charset="0"/>
              </a:rPr>
              <a:t>.</a:t>
            </a:r>
            <a:r>
              <a:rPr lang="ru-RU" sz="2200" b="1" dirty="0">
                <a:latin typeface="Bookman Old Style" pitchFamily="18" charset="0"/>
              </a:rPr>
              <a:t> Предоставление архивных документов </a:t>
            </a:r>
            <a:r>
              <a:rPr lang="ru-RU" sz="2200" b="1" dirty="0" smtClean="0">
                <a:latin typeface="Bookman Old Style" pitchFamily="18" charset="0"/>
              </a:rPr>
              <a:t>пользователям </a:t>
            </a:r>
            <a:r>
              <a:rPr lang="ru-RU" sz="2200" b="1" dirty="0">
                <a:latin typeface="Bookman Old Style" pitchFamily="18" charset="0"/>
              </a:rPr>
              <a:t>в читальном </a:t>
            </a:r>
            <a:r>
              <a:rPr lang="ru-RU" sz="2200" b="1" dirty="0" smtClean="0">
                <a:latin typeface="Bookman Old Style" pitchFamily="18" charset="0"/>
              </a:rPr>
              <a:t>зале;</a:t>
            </a:r>
          </a:p>
          <a:p>
            <a:pPr algn="just"/>
            <a:endParaRPr lang="ru-RU" sz="1000" b="1" dirty="0" smtClean="0">
              <a:latin typeface="Bookman Old Style" pitchFamily="18" charset="0"/>
            </a:endParaRPr>
          </a:p>
          <a:p>
            <a:pPr algn="just"/>
            <a:r>
              <a:rPr lang="ru-RU" sz="2200" b="1" dirty="0" smtClean="0">
                <a:latin typeface="Bookman Old Style" pitchFamily="18" charset="0"/>
              </a:rPr>
              <a:t>3</a:t>
            </a:r>
            <a:r>
              <a:rPr lang="ru-RU" sz="2200" b="1" dirty="0" smtClean="0">
                <a:latin typeface="Bookman Old Style" pitchFamily="18" charset="0"/>
              </a:rPr>
              <a:t>. Экспонирование архивных документов на выставках</a:t>
            </a:r>
            <a:r>
              <a:rPr lang="ru-RU" sz="2200" b="1" dirty="0" smtClean="0">
                <a:latin typeface="Bookman Old Style" pitchFamily="18" charset="0"/>
              </a:rPr>
              <a:t>;</a:t>
            </a:r>
          </a:p>
          <a:p>
            <a:pPr algn="just"/>
            <a:endParaRPr lang="ru-RU" sz="1000" b="1" dirty="0" smtClean="0">
              <a:latin typeface="Bookman Old Style" pitchFamily="18" charset="0"/>
            </a:endParaRPr>
          </a:p>
          <a:p>
            <a:pPr algn="just"/>
            <a:r>
              <a:rPr lang="ru-RU" sz="2200" b="1" dirty="0" smtClean="0">
                <a:latin typeface="Bookman Old Style" pitchFamily="18" charset="0"/>
              </a:rPr>
              <a:t>4</a:t>
            </a:r>
            <a:r>
              <a:rPr lang="ru-RU" sz="2200" b="1" dirty="0" smtClean="0">
                <a:latin typeface="Bookman Old Style" pitchFamily="18" charset="0"/>
              </a:rPr>
              <a:t>. Использование архивных документов </a:t>
            </a:r>
            <a:r>
              <a:rPr lang="ru-RU" sz="2200" b="1" dirty="0" smtClean="0">
                <a:latin typeface="Bookman Old Style" pitchFamily="18" charset="0"/>
              </a:rPr>
              <a:t>в </a:t>
            </a:r>
            <a:r>
              <a:rPr lang="ru-RU" sz="2200" b="1" dirty="0" smtClean="0">
                <a:latin typeface="Bookman Old Style" pitchFamily="18" charset="0"/>
              </a:rPr>
              <a:t>средствах массовой информации</a:t>
            </a:r>
            <a:r>
              <a:rPr lang="ru-RU" sz="2200" b="1" dirty="0" smtClean="0">
                <a:latin typeface="Bookman Old Style" pitchFamily="18" charset="0"/>
              </a:rPr>
              <a:t>;</a:t>
            </a:r>
          </a:p>
          <a:p>
            <a:pPr algn="just"/>
            <a:endParaRPr lang="ru-RU" sz="1000" b="1" dirty="0" smtClean="0">
              <a:latin typeface="Bookman Old Style" pitchFamily="18" charset="0"/>
            </a:endParaRPr>
          </a:p>
          <a:p>
            <a:pPr algn="just"/>
            <a:r>
              <a:rPr lang="ru-RU" sz="2200" b="1" dirty="0" smtClean="0">
                <a:latin typeface="Bookman Old Style" pitchFamily="18" charset="0"/>
              </a:rPr>
              <a:t>5</a:t>
            </a:r>
            <a:r>
              <a:rPr lang="ru-RU" sz="2200" b="1" dirty="0" smtClean="0">
                <a:latin typeface="Bookman Old Style" pitchFamily="18" charset="0"/>
              </a:rPr>
              <a:t>. </a:t>
            </a:r>
            <a:r>
              <a:rPr lang="ru-RU" sz="2200" b="1" dirty="0">
                <a:latin typeface="Bookman Old Style" pitchFamily="18" charset="0"/>
              </a:rPr>
              <a:t>Проведение информационных </a:t>
            </a:r>
            <a:r>
              <a:rPr lang="ru-RU" sz="2200" b="1" dirty="0" smtClean="0">
                <a:latin typeface="Bookman Old Style" pitchFamily="18" charset="0"/>
              </a:rPr>
              <a:t>мероприятий (встреч                   с </a:t>
            </a:r>
            <a:r>
              <a:rPr lang="ru-RU" sz="2200" b="1" dirty="0">
                <a:latin typeface="Bookman Old Style" pitchFamily="18" charset="0"/>
              </a:rPr>
              <a:t>общественностью, проведение </a:t>
            </a:r>
            <a:r>
              <a:rPr lang="ru-RU" sz="2200" b="1" dirty="0" smtClean="0">
                <a:latin typeface="Bookman Old Style" pitchFamily="18" charset="0"/>
              </a:rPr>
              <a:t>экскурсий, презентаций</a:t>
            </a:r>
            <a:r>
              <a:rPr lang="ru-RU" sz="2200" b="1" dirty="0">
                <a:latin typeface="Bookman Old Style" pitchFamily="18" charset="0"/>
              </a:rPr>
              <a:t>, дней открытых дверей, лекций, </a:t>
            </a:r>
            <a:r>
              <a:rPr lang="ru-RU" sz="2200" b="1" dirty="0" smtClean="0">
                <a:latin typeface="Bookman Old Style" pitchFamily="18" charset="0"/>
              </a:rPr>
              <a:t>конференций</a:t>
            </a:r>
            <a:r>
              <a:rPr lang="ru-RU" sz="2200" b="1" dirty="0">
                <a:latin typeface="Bookman Old Style" pitchFamily="18" charset="0"/>
              </a:rPr>
              <a:t>, семинаров и др</a:t>
            </a:r>
            <a:r>
              <a:rPr lang="ru-RU" sz="2200" b="1" dirty="0" smtClean="0">
                <a:latin typeface="Bookman Old Style" pitchFamily="18" charset="0"/>
              </a:rPr>
              <a:t>.)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63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9845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99592" y="13811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ookman Old Style" pitchFamily="18" charset="0"/>
              </a:rPr>
              <a:t>Информационное обеспечение пользователей в соответствии с их запросами</a:t>
            </a:r>
          </a:p>
        </p:txBody>
      </p:sp>
      <p:pic>
        <p:nvPicPr>
          <p:cNvPr id="4" name="Picture 2" descr="C:\Users\lubochko\Desktop\ДОКЛАД\Посетители\S5000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1" y="1169295"/>
            <a:ext cx="32163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9844" y="1108233"/>
            <a:ext cx="5424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     Архивный отдел </a:t>
            </a:r>
            <a:r>
              <a:rPr lang="ru-RU" b="1" dirty="0" smtClean="0"/>
              <a:t>исполняет социально правовые, </a:t>
            </a:r>
            <a:r>
              <a:rPr lang="ru-RU" b="1" dirty="0" smtClean="0"/>
              <a:t>тематические и </a:t>
            </a:r>
            <a:r>
              <a:rPr lang="ru-RU" b="1" dirty="0" smtClean="0"/>
              <a:t>иные запросы. </a:t>
            </a:r>
          </a:p>
          <a:p>
            <a:pPr algn="just"/>
            <a:r>
              <a:rPr lang="ru-RU" b="1" dirty="0" smtClean="0"/>
              <a:t>На </a:t>
            </a:r>
            <a:r>
              <a:rPr lang="ru-RU" b="1" dirty="0" smtClean="0"/>
              <a:t>основании запроса посетителю предоставляется необходимая информация в  виде архивной справки, выписки, копии, информационного письма.</a:t>
            </a:r>
            <a:endParaRPr lang="ru-RU" b="1" dirty="0"/>
          </a:p>
        </p:txBody>
      </p:sp>
      <p:pic>
        <p:nvPicPr>
          <p:cNvPr id="1026" name="Picture 2" descr="C:\Users\lubochko\Desktop\ДОКЛАД\Посетители\DSC0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0" y="3717032"/>
            <a:ext cx="3436256" cy="29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bochko\Desktop\ДОКЛАД\Посетители\DSC00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53615"/>
            <a:ext cx="4540467" cy="340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5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69056103"/>
              </p:ext>
            </p:extLst>
          </p:nvPr>
        </p:nvGraphicFramePr>
        <p:xfrm>
          <a:off x="857224" y="357166"/>
          <a:ext cx="7358114" cy="5857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898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4717148"/>
              </p:ext>
            </p:extLst>
          </p:nvPr>
        </p:nvGraphicFramePr>
        <p:xfrm>
          <a:off x="642910" y="571480"/>
          <a:ext cx="7858180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839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9650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Bookman Old Style" pitchFamily="18" charset="0"/>
              </a:rPr>
              <a:t>Предоставление </a:t>
            </a:r>
            <a:r>
              <a:rPr lang="ru-RU" sz="2200" b="1" dirty="0">
                <a:latin typeface="Bookman Old Style" pitchFamily="18" charset="0"/>
              </a:rPr>
              <a:t>архивных документов </a:t>
            </a:r>
            <a:endParaRPr lang="ru-RU" sz="2200" b="1" dirty="0" smtClean="0">
              <a:latin typeface="Bookman Old Style" pitchFamily="18" charset="0"/>
            </a:endParaRPr>
          </a:p>
          <a:p>
            <a:pPr algn="ctr"/>
            <a:r>
              <a:rPr lang="ru-RU" sz="2200" b="1" dirty="0" smtClean="0">
                <a:latin typeface="Bookman Old Style" pitchFamily="18" charset="0"/>
              </a:rPr>
              <a:t>пользователям </a:t>
            </a:r>
            <a:r>
              <a:rPr lang="ru-RU" sz="2200" b="1" dirty="0">
                <a:latin typeface="Bookman Old Style" pitchFamily="18" charset="0"/>
              </a:rPr>
              <a:t>в читальном зале </a:t>
            </a:r>
            <a:r>
              <a:rPr lang="ru-RU" sz="2200" b="1" dirty="0" smtClean="0">
                <a:latin typeface="Bookman Old Style" pitchFamily="18" charset="0"/>
              </a:rPr>
              <a:t>архива</a:t>
            </a:r>
            <a:endParaRPr lang="ru-RU" sz="2200" b="1" dirty="0"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628" y="905381"/>
            <a:ext cx="667848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</a:t>
            </a:r>
            <a:r>
              <a:rPr lang="ru-RU" b="1" dirty="0" smtClean="0"/>
              <a:t> </a:t>
            </a:r>
            <a:r>
              <a:rPr lang="ru-RU" sz="2000" dirty="0" smtClean="0"/>
              <a:t>Исследователями в работе с архивными документами являются учащиеся школ, студенты, журналисты, а так же  краеведы города и района.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smtClean="0"/>
              <a:t>     Постоянным </a:t>
            </a:r>
            <a:r>
              <a:rPr lang="ru-RU" sz="2000" dirty="0"/>
              <a:t>исследователем </a:t>
            </a:r>
            <a:r>
              <a:rPr lang="ru-RU" sz="2000" dirty="0" smtClean="0"/>
              <a:t>архивных </a:t>
            </a:r>
            <a:r>
              <a:rPr lang="ru-RU" sz="2000" dirty="0"/>
              <a:t>документов с 2012 года стал журналист газеты «</a:t>
            </a:r>
            <a:r>
              <a:rPr lang="ru-RU" sz="2000" dirty="0" err="1"/>
              <a:t>Шелеховский</a:t>
            </a:r>
            <a:r>
              <a:rPr lang="ru-RU" sz="2000" dirty="0"/>
              <a:t> вестник» </a:t>
            </a:r>
            <a:r>
              <a:rPr lang="ru-RU" sz="2000" dirty="0" smtClean="0"/>
              <a:t>Александр Наумов</a:t>
            </a:r>
            <a:r>
              <a:rPr lang="ru-RU" sz="2000" dirty="0"/>
              <a:t>. Благодаря рубрикам «Страницы истории», информация из документов архива стала оживать и вызывать интерес у жителей города и района. В результате этого сотрудничества выпущена книга «</a:t>
            </a:r>
            <a:r>
              <a:rPr lang="ru-RU" sz="2000" dirty="0" err="1"/>
              <a:t>Шелехов</a:t>
            </a:r>
            <a:r>
              <a:rPr lang="ru-RU" sz="2000" dirty="0"/>
              <a:t>. С чего начинался город.» В  данной книге представлена хроника наиболее важных событий становления города </a:t>
            </a:r>
            <a:r>
              <a:rPr lang="ru-RU" sz="2000" dirty="0" err="1"/>
              <a:t>Шелехова</a:t>
            </a:r>
            <a:r>
              <a:rPr lang="ru-RU" sz="2000" dirty="0"/>
              <a:t> и </a:t>
            </a:r>
            <a:r>
              <a:rPr lang="ru-RU" sz="2000" dirty="0" err="1"/>
              <a:t>Шелеховского</a:t>
            </a:r>
            <a:r>
              <a:rPr lang="ru-RU" sz="2000" dirty="0"/>
              <a:t> района за период с 1953-2000 годы на основании архивных документов, составленная </a:t>
            </a:r>
            <a:r>
              <a:rPr lang="ru-RU" sz="2000" dirty="0" err="1"/>
              <a:t>Л.М.Любочко</a:t>
            </a:r>
            <a:r>
              <a:rPr lang="ru-RU" sz="2000" dirty="0"/>
              <a:t> и </a:t>
            </a:r>
            <a:r>
              <a:rPr lang="ru-RU" sz="2000" dirty="0" err="1"/>
              <a:t>Н.А.Миловой</a:t>
            </a:r>
            <a:r>
              <a:rPr lang="ru-RU" sz="2000" dirty="0"/>
              <a:t>. </a:t>
            </a:r>
            <a:endParaRPr lang="ru-RU" sz="2000" dirty="0" smtClean="0"/>
          </a:p>
          <a:p>
            <a:pPr algn="just"/>
            <a:endParaRPr lang="ru-RU" b="1" dirty="0"/>
          </a:p>
          <a:p>
            <a:pPr algn="just"/>
            <a:r>
              <a:rPr lang="ru-RU" b="1" dirty="0" smtClean="0"/>
              <a:t>   </a:t>
            </a:r>
            <a:endParaRPr lang="ru-RU" b="1" dirty="0"/>
          </a:p>
        </p:txBody>
      </p:sp>
      <p:pic>
        <p:nvPicPr>
          <p:cNvPr id="4" name="Picture 2" descr="C:\Users\lubochko\Desktop\ДОКЛАД\IMG_3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04864"/>
            <a:ext cx="154199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ubochko\Desktop\ДОКЛАД\экскурсии\CIMG0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39" y="101535"/>
            <a:ext cx="2178495" cy="19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lubochko\Desktop\ДОКЛАД\экскурсии\CIMG0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98" y="4509120"/>
            <a:ext cx="217849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759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14911301"/>
              </p:ext>
            </p:extLst>
          </p:nvPr>
        </p:nvGraphicFramePr>
        <p:xfrm>
          <a:off x="714348" y="500042"/>
          <a:ext cx="7858180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7923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1795" y="44624"/>
            <a:ext cx="777686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atin typeface="Bookman Old Style" pitchFamily="18" charset="0"/>
              </a:rPr>
              <a:t>Выставки архивных документов</a:t>
            </a:r>
            <a:endParaRPr lang="ru-RU" sz="2500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961" y="5677797"/>
            <a:ext cx="50491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Выставка подготовлена к 100-летию </a:t>
            </a:r>
          </a:p>
          <a:p>
            <a:pPr algn="just"/>
            <a:r>
              <a:rPr lang="ru-RU" sz="1600" b="1" dirty="0" smtClean="0"/>
              <a:t>со </a:t>
            </a:r>
            <a:r>
              <a:rPr lang="ru-RU" sz="1600" b="1" dirty="0"/>
              <a:t>дня рождения </a:t>
            </a:r>
            <a:r>
              <a:rPr lang="ru-RU" sz="1600" b="1" dirty="0" err="1"/>
              <a:t>Сигеки</a:t>
            </a:r>
            <a:r>
              <a:rPr lang="ru-RU" sz="1600" b="1" dirty="0"/>
              <a:t> Мори, </a:t>
            </a:r>
            <a:endParaRPr lang="ru-RU" sz="1600" b="1" dirty="0" smtClean="0"/>
          </a:p>
          <a:p>
            <a:pPr algn="just"/>
            <a:r>
              <a:rPr lang="ru-RU" sz="1600" b="1" dirty="0" smtClean="0"/>
              <a:t>основоположника </a:t>
            </a:r>
            <a:r>
              <a:rPr lang="ru-RU" sz="1600" b="1" dirty="0"/>
              <a:t>побратимских отношений </a:t>
            </a:r>
            <a:endParaRPr lang="ru-RU" sz="1600" b="1" dirty="0" smtClean="0"/>
          </a:p>
          <a:p>
            <a:pPr algn="just"/>
            <a:r>
              <a:rPr lang="ru-RU" sz="1600" b="1" dirty="0" smtClean="0"/>
              <a:t>города </a:t>
            </a:r>
            <a:r>
              <a:rPr lang="ru-RU" sz="1600" b="1" dirty="0" err="1"/>
              <a:t>Шелехова</a:t>
            </a:r>
            <a:r>
              <a:rPr lang="ru-RU" sz="1600" b="1" dirty="0"/>
              <a:t> и японского города </a:t>
            </a:r>
            <a:r>
              <a:rPr lang="ru-RU" sz="1600" b="1" dirty="0" err="1"/>
              <a:t>Неагари</a:t>
            </a:r>
            <a:r>
              <a:rPr lang="ru-RU" sz="1600" b="1" dirty="0"/>
              <a:t>. </a:t>
            </a:r>
          </a:p>
        </p:txBody>
      </p:sp>
      <p:pic>
        <p:nvPicPr>
          <p:cNvPr id="2051" name="Picture 3" descr="C:\Users\lubochko\Desktop\ДОКЛАД\выставки\DSC07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3501008"/>
            <a:ext cx="377949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ubochko\Desktop\ДОКЛАД\выставки\DSC07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24744"/>
            <a:ext cx="2730038" cy="2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1794" y="836712"/>
            <a:ext cx="3510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«Чужих меж нами нет</a:t>
            </a:r>
            <a:r>
              <a:rPr lang="ru-RU" sz="1600" b="1" dirty="0" smtClean="0"/>
              <a:t>!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/>
              <a:t>Мы все друг другу братья. </a:t>
            </a:r>
          </a:p>
          <a:p>
            <a:pPr algn="ctr"/>
            <a:r>
              <a:rPr lang="ru-RU" sz="1600" b="1" dirty="0"/>
              <a:t>Под вишнями в цвету»</a:t>
            </a:r>
          </a:p>
        </p:txBody>
      </p:sp>
      <p:pic>
        <p:nvPicPr>
          <p:cNvPr id="1026" name="Picture 2" descr="C:\Users\lubochko\Desktop\ДОКЛАД\DSC07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299525" cy="32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56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1492</TotalTime>
  <Words>808</Words>
  <Application>Microsoft Office PowerPoint</Application>
  <PresentationFormat>Экран (4:3)</PresentationFormat>
  <Paragraphs>91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Базовая</vt:lpstr>
      <vt:lpstr>Презентация PowerPoint</vt:lpstr>
      <vt:lpstr>Основные нормативно-правовые акты: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Любочко Лариса Михайловна</dc:creator>
  <cp:lastModifiedBy>Любочко Лариса Михайловна</cp:lastModifiedBy>
  <cp:revision>71</cp:revision>
  <dcterms:created xsi:type="dcterms:W3CDTF">2016-10-11T03:58:56Z</dcterms:created>
  <dcterms:modified xsi:type="dcterms:W3CDTF">2016-10-17T10:33:18Z</dcterms:modified>
</cp:coreProperties>
</file>