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601" r:id="rId1"/>
  </p:sldMasterIdLst>
  <p:notesMasterIdLst>
    <p:notesMasterId r:id="rId30"/>
  </p:notesMasterIdLst>
  <p:sldIdLst>
    <p:sldId id="433" r:id="rId2"/>
    <p:sldId id="434" r:id="rId3"/>
    <p:sldId id="439" r:id="rId4"/>
    <p:sldId id="436" r:id="rId5"/>
    <p:sldId id="438" r:id="rId6"/>
    <p:sldId id="430" r:id="rId7"/>
    <p:sldId id="437" r:id="rId8"/>
    <p:sldId id="444" r:id="rId9"/>
    <p:sldId id="452" r:id="rId10"/>
    <p:sldId id="442" r:id="rId11"/>
    <p:sldId id="412" r:id="rId12"/>
    <p:sldId id="431" r:id="rId13"/>
    <p:sldId id="440" r:id="rId14"/>
    <p:sldId id="456" r:id="rId15"/>
    <p:sldId id="413" r:id="rId16"/>
    <p:sldId id="445" r:id="rId17"/>
    <p:sldId id="446" r:id="rId18"/>
    <p:sldId id="441" r:id="rId19"/>
    <p:sldId id="443" r:id="rId20"/>
    <p:sldId id="399" r:id="rId21"/>
    <p:sldId id="448" r:id="rId22"/>
    <p:sldId id="449" r:id="rId23"/>
    <p:sldId id="453" r:id="rId24"/>
    <p:sldId id="454" r:id="rId25"/>
    <p:sldId id="455" r:id="rId26"/>
    <p:sldId id="427" r:id="rId27"/>
    <p:sldId id="447" r:id="rId28"/>
    <p:sldId id="306" r:id="rId2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D438CD-87D2-4EF2-922D-FE59BDB38DDC}">
          <p14:sldIdLst>
            <p14:sldId id="433"/>
            <p14:sldId id="434"/>
            <p14:sldId id="439"/>
          </p14:sldIdLst>
        </p14:section>
        <p14:section name="Раздел без заголовка" id="{ED62A7BA-7BB4-432C-869E-A165F1CFE554}">
          <p14:sldIdLst>
            <p14:sldId id="436"/>
          </p14:sldIdLst>
        </p14:section>
        <p14:section name="Раздел без заголовка" id="{D2F5C57D-1472-4218-84D6-560BBA7B4545}">
          <p14:sldIdLst>
            <p14:sldId id="438"/>
            <p14:sldId id="430"/>
            <p14:sldId id="437"/>
            <p14:sldId id="444"/>
            <p14:sldId id="452"/>
            <p14:sldId id="442"/>
            <p14:sldId id="412"/>
            <p14:sldId id="431"/>
            <p14:sldId id="440"/>
            <p14:sldId id="456"/>
            <p14:sldId id="413"/>
            <p14:sldId id="445"/>
            <p14:sldId id="446"/>
            <p14:sldId id="441"/>
            <p14:sldId id="443"/>
            <p14:sldId id="399"/>
            <p14:sldId id="448"/>
            <p14:sldId id="449"/>
            <p14:sldId id="453"/>
            <p14:sldId id="454"/>
            <p14:sldId id="455"/>
            <p14:sldId id="427"/>
            <p14:sldId id="447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FF00"/>
    <a:srgbClr val="75E6F5"/>
    <a:srgbClr val="AFD848"/>
    <a:srgbClr val="00FFFF"/>
    <a:srgbClr val="DB15BF"/>
    <a:srgbClr val="0033CC"/>
    <a:srgbClr val="CC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5" autoAdjust="0"/>
    <p:restoredTop sz="80253" autoAdjust="0"/>
  </p:normalViewPr>
  <p:slideViewPr>
    <p:cSldViewPr>
      <p:cViewPr>
        <p:scale>
          <a:sx n="66" d="100"/>
          <a:sy n="66" d="100"/>
        </p:scale>
        <p:origin x="-19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38088421782462"/>
          <c:y val="0"/>
        </c:manualLayout>
      </c:layout>
      <c:overlay val="0"/>
      <c:txPr>
        <a:bodyPr/>
        <a:lstStyle/>
        <a:p>
          <a:pPr>
            <a:defRPr sz="160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291319044452266E-2"/>
          <c:y val="0.25408607476148271"/>
          <c:w val="0.95904795300522183"/>
          <c:h val="0.6179741671445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Численность постоянного населения, чел.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Лист1!$A$3:$A$8</c:f>
              <c:strCache>
                <c:ptCount val="3"/>
                <c:pt idx="0">
                  <c:v>факт 2015 год</c:v>
                </c:pt>
                <c:pt idx="1">
                  <c:v>факт 2016 год</c:v>
                </c:pt>
                <c:pt idx="2">
                  <c:v>факт 2017 год</c:v>
                </c:pt>
              </c:strCache>
            </c:strRef>
          </c:cat>
          <c:val>
            <c:numRef>
              <c:f>Лист1!$B$3:$B$8</c:f>
              <c:numCache>
                <c:formatCode>#,##0</c:formatCode>
                <c:ptCount val="3"/>
                <c:pt idx="0">
                  <c:v>64690</c:v>
                </c:pt>
                <c:pt idx="1">
                  <c:v>65429</c:v>
                </c:pt>
                <c:pt idx="2">
                  <c:v>66772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25600"/>
        <c:axId val="30027136"/>
      </c:barChart>
      <c:catAx>
        <c:axId val="30025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027136"/>
        <c:crosses val="autoZero"/>
        <c:auto val="1"/>
        <c:lblAlgn val="ctr"/>
        <c:lblOffset val="100"/>
        <c:noMultiLvlLbl val="0"/>
      </c:catAx>
      <c:valAx>
        <c:axId val="30027136"/>
        <c:scaling>
          <c:orientation val="minMax"/>
          <c:min val="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1"/>
        <c:majorTickMark val="none"/>
        <c:minorTickMark val="none"/>
        <c:tickLblPos val="nextTo"/>
        <c:crossAx val="30025600"/>
        <c:crosses val="autoZero"/>
        <c:crossBetween val="between"/>
        <c:majorUnit val="2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037260182001987"/>
          <c:w val="0.78161280691034329"/>
          <c:h val="0.730611485377749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explosion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3.8124313975002682E-3"/>
                  <c:y val="-6.389042429298987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3,6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787704214111335E-2"/>
                  <c:y val="0.10094123168378787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920201282786671"/>
                </c:manualLayout>
              </c:layout>
              <c:tx>
                <c:rich>
                  <a:bodyPr/>
                  <a:lstStyle/>
                  <a:p>
                    <a:pPr>
                      <a:defRPr sz="1800" b="1" i="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65,8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405319319158549E-2"/>
                  <c:y val="-0.45685508682275638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23.6</c:v>
                </c:pt>
                <c:pt idx="1">
                  <c:v>10.6</c:v>
                </c:pt>
                <c:pt idx="2">
                  <c:v>65.8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9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2490789553848855E-2"/>
          <c:w val="0.99541918240936966"/>
          <c:h val="0.813891646447885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1">
                  <c:v>факт 2013 год</c:v>
                </c:pt>
                <c:pt idx="2">
                  <c:v>факт 2014 год</c:v>
                </c:pt>
                <c:pt idx="3">
                  <c:v>факт 2015 год</c:v>
                </c:pt>
                <c:pt idx="4">
                  <c:v>факт 2016 год</c:v>
                </c:pt>
                <c:pt idx="5">
                  <c:v>факт 2017 год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 formatCode="General">
                  <c:v>0</c:v>
                </c:pt>
                <c:pt idx="1">
                  <c:v>313190</c:v>
                </c:pt>
                <c:pt idx="2">
                  <c:v>278108</c:v>
                </c:pt>
                <c:pt idx="3">
                  <c:v>280119</c:v>
                </c:pt>
                <c:pt idx="4">
                  <c:v>300092</c:v>
                </c:pt>
                <c:pt idx="5">
                  <c:v>345823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1">
                  <c:v>факт 2013 год</c:v>
                </c:pt>
                <c:pt idx="2">
                  <c:v>факт 2014 год</c:v>
                </c:pt>
                <c:pt idx="3">
                  <c:v>факт 2015 год</c:v>
                </c:pt>
                <c:pt idx="4">
                  <c:v>факт 2016 год</c:v>
                </c:pt>
                <c:pt idx="5">
                  <c:v>факт 2017 год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87</a:t>
                    </a:r>
                    <a:r>
                      <a:rPr lang="ru-RU" b="1" baseline="0" dirty="0" smtClean="0"/>
                      <a:t> 457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12</a:t>
                    </a:r>
                    <a:r>
                      <a:rPr lang="ru-RU" b="1" baseline="0" dirty="0" smtClean="0"/>
                      <a:t> 585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111</a:t>
                    </a:r>
                    <a:r>
                      <a:rPr lang="ru-RU" b="1" baseline="0" dirty="0" smtClean="0"/>
                      <a:t> 058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34</a:t>
                    </a:r>
                    <a:r>
                      <a:rPr lang="ru-RU" b="1" baseline="0" dirty="0" smtClean="0"/>
                      <a:t> 646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12</a:t>
                    </a:r>
                    <a:r>
                      <a:rPr lang="ru-RU" b="1" dirty="0" smtClean="0"/>
                      <a:t>3</a:t>
                    </a:r>
                    <a:r>
                      <a:rPr lang="ru-RU" b="1" baseline="0" dirty="0" smtClean="0"/>
                      <a:t> 747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1">
                  <c:v>факт 2013 год</c:v>
                </c:pt>
                <c:pt idx="2">
                  <c:v>факт 2014 год</c:v>
                </c:pt>
                <c:pt idx="3">
                  <c:v>факт 2015 год</c:v>
                </c:pt>
                <c:pt idx="4">
                  <c:v>факт 2016 год</c:v>
                </c:pt>
                <c:pt idx="5">
                  <c:v>факт 2017 год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 formatCode="General">
                  <c:v>0</c:v>
                </c:pt>
                <c:pt idx="1">
                  <c:v>87457</c:v>
                </c:pt>
                <c:pt idx="2">
                  <c:v>112585</c:v>
                </c:pt>
                <c:pt idx="3">
                  <c:v>111058</c:v>
                </c:pt>
                <c:pt idx="4">
                  <c:v>134646</c:v>
                </c:pt>
                <c:pt idx="5">
                  <c:v>123747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109824"/>
        <c:axId val="66111360"/>
        <c:axId val="0"/>
      </c:bar3DChart>
      <c:catAx>
        <c:axId val="66109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6111360"/>
        <c:crosses val="autoZero"/>
        <c:auto val="1"/>
        <c:lblAlgn val="ctr"/>
        <c:lblOffset val="100"/>
        <c:noMultiLvlLbl val="0"/>
      </c:catAx>
      <c:valAx>
        <c:axId val="661113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minorGridlines>
          <c:spPr>
            <a:ln w="15875">
              <a:noFill/>
            </a:ln>
          </c:spPr>
        </c:minorGridlines>
        <c:numFmt formatCode="General" sourceLinked="0"/>
        <c:majorTickMark val="out"/>
        <c:minorTickMark val="none"/>
        <c:tickLblPos val="nextTo"/>
        <c:crossAx val="6610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70273612585857E-2"/>
          <c:y val="0.11420604059866364"/>
          <c:w val="0.55449044410565029"/>
          <c:h val="0.801103052041836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2013 год</c:v>
                </c:pt>
                <c:pt idx="1">
                  <c:v>факт 2014 год</c:v>
                </c:pt>
                <c:pt idx="2">
                  <c:v>факт 2015 год</c:v>
                </c:pt>
                <c:pt idx="3">
                  <c:v>факт 2016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267651</c:v>
                </c:pt>
                <c:pt idx="1">
                  <c:v>246009</c:v>
                </c:pt>
                <c:pt idx="2">
                  <c:v>246226</c:v>
                </c:pt>
                <c:pt idx="3">
                  <c:v>268030</c:v>
                </c:pt>
                <c:pt idx="4">
                  <c:v>294173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3714924362630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074298487252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2013 год</c:v>
                </c:pt>
                <c:pt idx="1">
                  <c:v>факт 2014 год</c:v>
                </c:pt>
                <c:pt idx="2">
                  <c:v>факт 2015 год</c:v>
                </c:pt>
                <c:pt idx="3">
                  <c:v>факт 2016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16962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20409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2013 год</c:v>
                </c:pt>
                <c:pt idx="1">
                  <c:v>факт 2014 год</c:v>
                </c:pt>
                <c:pt idx="2">
                  <c:v>факт 2015 год</c:v>
                </c:pt>
                <c:pt idx="3">
                  <c:v>факт 2016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Лист1!$D$2:$D$6</c:f>
              <c:numCache>
                <c:formatCode>#,##0_р_.</c:formatCode>
                <c:ptCount val="5"/>
                <c:pt idx="0">
                  <c:v>19977</c:v>
                </c:pt>
                <c:pt idx="1">
                  <c:v>22464</c:v>
                </c:pt>
                <c:pt idx="2">
                  <c:v>22524</c:v>
                </c:pt>
                <c:pt idx="3">
                  <c:v>22460</c:v>
                </c:pt>
                <c:pt idx="4">
                  <c:v>21775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2.7115042773025219E-2"/>
                  <c:y val="-6.208675226562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042191122662144E-2"/>
                  <c:y val="-1.8540797054295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524844234065118E-2"/>
                  <c:y val="-1.8539209929055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224434079273524E-2"/>
                  <c:y val="-2.1773771168282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306175452272149E-2"/>
                  <c:y val="-1.5304648689828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2013 год</c:v>
                </c:pt>
                <c:pt idx="1">
                  <c:v>факт 2014 год</c:v>
                </c:pt>
                <c:pt idx="2">
                  <c:v>факт 2015 год</c:v>
                </c:pt>
                <c:pt idx="3">
                  <c:v>факт 2016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Лист1!$E$2:$E$6</c:f>
              <c:numCache>
                <c:formatCode>#,##0_р_.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spPr>
            <a:solidFill>
              <a:srgbClr val="DB15BF"/>
            </a:solidFill>
          </c:spPr>
          <c:invertIfNegative val="0"/>
          <c:dLbls>
            <c:dLbl>
              <c:idx val="4"/>
              <c:layout>
                <c:manualLayout>
                  <c:x val="8.6738996213535473E-3"/>
                  <c:y val="2.0156490548669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2013 год</c:v>
                </c:pt>
                <c:pt idx="1">
                  <c:v>факт 2014 год</c:v>
                </c:pt>
                <c:pt idx="2">
                  <c:v>факт 2015 год</c:v>
                </c:pt>
                <c:pt idx="3">
                  <c:v>факт 2016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Лист1!$F$2:$F$6</c:f>
              <c:numCache>
                <c:formatCode>#,##0_р_.</c:formatCode>
                <c:ptCount val="5"/>
                <c:pt idx="0">
                  <c:v>260</c:v>
                </c:pt>
                <c:pt idx="1">
                  <c:v>302</c:v>
                </c:pt>
                <c:pt idx="2">
                  <c:v>353</c:v>
                </c:pt>
                <c:pt idx="3">
                  <c:v>204</c:v>
                </c:pt>
                <c:pt idx="4">
                  <c:v>207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244959710358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912998737845156E-3"/>
                  <c:y val="-6.0469471646007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612519243893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738996213535473E-3"/>
                  <c:y val="-1.612519243893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369498106767736E-3"/>
                  <c:y val="-6.0469471646007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2013 год</c:v>
                </c:pt>
                <c:pt idx="1">
                  <c:v>факт 2014 год</c:v>
                </c:pt>
                <c:pt idx="2">
                  <c:v>факт 2015 год</c:v>
                </c:pt>
                <c:pt idx="3">
                  <c:v>факт 2016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Лист1!$G$2:$G$6</c:f>
              <c:numCache>
                <c:formatCode>#,##0_р_.</c:formatCode>
                <c:ptCount val="5"/>
                <c:pt idx="0">
                  <c:v>8324</c:v>
                </c:pt>
                <c:pt idx="1">
                  <c:v>9326</c:v>
                </c:pt>
                <c:pt idx="2">
                  <c:v>11006</c:v>
                </c:pt>
                <c:pt idx="3">
                  <c:v>9387</c:v>
                </c:pt>
                <c:pt idx="4">
                  <c:v>9257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395648"/>
        <c:axId val="98397184"/>
      </c:barChart>
      <c:catAx>
        <c:axId val="98395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397184"/>
        <c:crosses val="autoZero"/>
        <c:auto val="1"/>
        <c:lblAlgn val="ctr"/>
        <c:lblOffset val="100"/>
        <c:noMultiLvlLbl val="0"/>
      </c:catAx>
      <c:valAx>
        <c:axId val="98397184"/>
        <c:scaling>
          <c:orientation val="minMax"/>
          <c:max val="1"/>
          <c:min val="0.2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8395648"/>
        <c:crosses val="autoZero"/>
        <c:crossBetween val="between"/>
        <c:majorUnit val="0.1"/>
        <c:minorUnit val="1.0000000000000002E-2"/>
      </c:valAx>
    </c:plotArea>
    <c:legend>
      <c:legendPos val="r"/>
      <c:legendEntry>
        <c:idx val="2"/>
        <c:txPr>
          <a:bodyPr/>
          <a:lstStyle/>
          <a:p>
            <a:pPr>
              <a:defRPr lang="ru-RU" sz="1990" b="0" i="0" u="none" strike="noStrike" kern="200" spc="190" baseline="60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475859825098803"/>
          <c:y val="1.1524611120026444E-2"/>
          <c:w val="0.34375930685572753"/>
          <c:h val="0.72872736362626378"/>
        </c:manualLayout>
      </c:layout>
      <c:overlay val="0"/>
      <c:txPr>
        <a:bodyPr/>
        <a:lstStyle/>
        <a:p>
          <a:pPr>
            <a:defRPr sz="1990" kern="200" spc="190" baseline="6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5785190534385"/>
          <c:y val="3.8587471521270469E-2"/>
          <c:w val="0.55281380772506761"/>
          <c:h val="0.687123430028279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27 </a:t>
                    </a:r>
                    <a:r>
                      <a:rPr lang="en-US" dirty="0" smtClean="0"/>
                      <a:t>10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2013 год</c:v>
                </c:pt>
                <c:pt idx="1">
                  <c:v>факт 2014 год</c:v>
                </c:pt>
                <c:pt idx="2">
                  <c:v>факт 2015 год</c:v>
                </c:pt>
                <c:pt idx="3">
                  <c:v>факт 2016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17909</c:v>
                </c:pt>
                <c:pt idx="1">
                  <c:v>32467</c:v>
                </c:pt>
                <c:pt idx="2">
                  <c:v>18783</c:v>
                </c:pt>
                <c:pt idx="3">
                  <c:v>29207</c:v>
                </c:pt>
                <c:pt idx="4">
                  <c:v>27102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2013 год</c:v>
                </c:pt>
                <c:pt idx="1">
                  <c:v>факт 2014 год</c:v>
                </c:pt>
                <c:pt idx="2">
                  <c:v>факт 2015 год</c:v>
                </c:pt>
                <c:pt idx="3">
                  <c:v>факт 2016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20459</c:v>
                </c:pt>
                <c:pt idx="1">
                  <c:v>20819</c:v>
                </c:pt>
                <c:pt idx="2">
                  <c:v>21939</c:v>
                </c:pt>
                <c:pt idx="3">
                  <c:v>30690</c:v>
                </c:pt>
                <c:pt idx="4">
                  <c:v>17965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 и компенсации затарат государства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2013 год</c:v>
                </c:pt>
                <c:pt idx="1">
                  <c:v>факт 2014 год</c:v>
                </c:pt>
                <c:pt idx="2">
                  <c:v>факт 2015 год</c:v>
                </c:pt>
                <c:pt idx="3">
                  <c:v>факт 2016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39802</c:v>
                </c:pt>
                <c:pt idx="1">
                  <c:v>50221</c:v>
                </c:pt>
                <c:pt idx="2">
                  <c:v>57710</c:v>
                </c:pt>
                <c:pt idx="3">
                  <c:v>65754</c:v>
                </c:pt>
                <c:pt idx="4">
                  <c:v>69829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9106673332592673E-2"/>
                  <c:y val="1.9215303705760451E-1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57641743509977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697441025071289E-2"/>
                  <c:y val="-2.0962391653732981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636929230085547E-2"/>
                  <c:y val="2.0960741071713003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288208717549902E-2"/>
                  <c:y val="2.0962391653732981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2013 год</c:v>
                </c:pt>
                <c:pt idx="1">
                  <c:v>факт 2014 год</c:v>
                </c:pt>
                <c:pt idx="2">
                  <c:v>факт 2015 год</c:v>
                </c:pt>
                <c:pt idx="3">
                  <c:v>факт 2016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Лист1!$E$2:$E$6</c:f>
              <c:numCache>
                <c:formatCode>#,##0</c:formatCode>
                <c:ptCount val="5"/>
                <c:pt idx="0">
                  <c:v>3869</c:v>
                </c:pt>
                <c:pt idx="1">
                  <c:v>5176</c:v>
                </c:pt>
                <c:pt idx="2">
                  <c:v>9389</c:v>
                </c:pt>
                <c:pt idx="3">
                  <c:v>4795</c:v>
                </c:pt>
                <c:pt idx="4">
                  <c:v>2324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2.2046161537606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76417435099803E-2"/>
                  <c:y val="-8.3849566614931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622578972706736E-2"/>
                  <c:y val="-4.1924783307465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948820501425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562067177720995E-2"/>
                  <c:y val="-4.1924783307465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2013 год</c:v>
                </c:pt>
                <c:pt idx="1">
                  <c:v>факт 2014 год</c:v>
                </c:pt>
                <c:pt idx="2">
                  <c:v>факт 2015 год</c:v>
                </c:pt>
                <c:pt idx="3">
                  <c:v>факт 2016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Лист1!$F$2:$F$6</c:f>
              <c:numCache>
                <c:formatCode>#,##0</c:formatCode>
                <c:ptCount val="5"/>
                <c:pt idx="0">
                  <c:v>4234</c:v>
                </c:pt>
                <c:pt idx="1">
                  <c:v>2053</c:v>
                </c:pt>
                <c:pt idx="2">
                  <c:v>2375</c:v>
                </c:pt>
                <c:pt idx="3">
                  <c:v>3532</c:v>
                </c:pt>
                <c:pt idx="4">
                  <c:v>3068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4697441025071289E-3"/>
                  <c:y val="-0.27651358783877578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87 457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6283746250417E-3"/>
                  <c:y val="-0.16910807004211789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111 788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184646150427735E-3"/>
                  <c:y val="-0.1714528868597000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126 906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2.9394882050142578E-3"/>
                  <c:y val="-0.1216406323115625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123</a:t>
                    </a:r>
                    <a:r>
                      <a:rPr lang="ru-RU" sz="16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747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2013 год</c:v>
                </c:pt>
                <c:pt idx="1">
                  <c:v>факт 2014 год</c:v>
                </c:pt>
                <c:pt idx="2">
                  <c:v>факт 2015 год</c:v>
                </c:pt>
                <c:pt idx="3">
                  <c:v>факт 2016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Лист1!$G$2:$G$6</c:f>
              <c:numCache>
                <c:formatCode>#,##0</c:formatCode>
                <c:ptCount val="5"/>
                <c:pt idx="0">
                  <c:v>1184</c:v>
                </c:pt>
                <c:pt idx="1">
                  <c:v>1052</c:v>
                </c:pt>
                <c:pt idx="2" formatCode="General">
                  <c:v>862</c:v>
                </c:pt>
                <c:pt idx="3" formatCode="General">
                  <c:v>668</c:v>
                </c:pt>
                <c:pt idx="4">
                  <c:v>3459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8622848"/>
        <c:axId val="22537344"/>
      </c:barChart>
      <c:catAx>
        <c:axId val="98622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537344"/>
        <c:crosses val="autoZero"/>
        <c:auto val="1"/>
        <c:lblAlgn val="ctr"/>
        <c:lblOffset val="100"/>
        <c:noMultiLvlLbl val="0"/>
      </c:catAx>
      <c:valAx>
        <c:axId val="2253734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622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69185368292407"/>
          <c:y val="4.4725125616759268E-3"/>
          <c:w val="0.31730814631707588"/>
          <c:h val="0.7373902548647191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937499999999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6046.9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833333333333333E-3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6644.4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25E-2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7032.4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222848"/>
        <c:axId val="98224384"/>
        <c:axId val="0"/>
      </c:bar3DChart>
      <c:catAx>
        <c:axId val="9822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224384"/>
        <c:crosses val="autoZero"/>
        <c:auto val="1"/>
        <c:lblAlgn val="ctr"/>
        <c:lblOffset val="100"/>
        <c:noMultiLvlLbl val="0"/>
      </c:catAx>
      <c:valAx>
        <c:axId val="9822438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222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26459973753285"/>
          <c:y val="0.28651870078740155"/>
          <c:w val="0.16623540026246719"/>
          <c:h val="0.49571259842519683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03395061728396"/>
          <c:y val="3.4071340558119806E-2"/>
          <c:w val="0.74406799844463889"/>
          <c:h val="0.438029297249800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 Расходы на выплаты персоналу (Оплата труда)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693671.7</c:v>
                </c:pt>
                <c:pt idx="1">
                  <c:v>752261.7</c:v>
                </c:pt>
                <c:pt idx="2">
                  <c:v>693300.5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 Закупка товаров, работ и услуг для обеспечения муниципальных нужд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173922</c:v>
                </c:pt>
                <c:pt idx="1">
                  <c:v>253024.1</c:v>
                </c:pt>
                <c:pt idx="2">
                  <c:v>276814.3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300 Социальное обеспечение и иные выплаты населению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16203.6</c:v>
                </c:pt>
                <c:pt idx="1">
                  <c:v>18233.400000000001</c:v>
                </c:pt>
                <c:pt idx="2">
                  <c:v>16572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400 Капитальные вложения в объекты муниципальной собственности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10702.1</c:v>
                </c:pt>
                <c:pt idx="1">
                  <c:v>89246.6</c:v>
                </c:pt>
                <c:pt idx="2">
                  <c:v>12152.8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500 Межбюджетные трансферты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21693.5</c:v>
                </c:pt>
                <c:pt idx="1">
                  <c:v>23263.3</c:v>
                </c:pt>
                <c:pt idx="2">
                  <c:v>54277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600 Предоставление субсидий бюджетным, автономным учреждениям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111229.3</c:v>
                </c:pt>
                <c:pt idx="1">
                  <c:v>121728.2</c:v>
                </c:pt>
                <c:pt idx="2">
                  <c:v>233767.3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700 Обслуживание муниципального долга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Лист1!$H$2:$H$4</c:f>
              <c:numCache>
                <c:formatCode>#,##0.0</c:formatCode>
                <c:ptCount val="3"/>
                <c:pt idx="0">
                  <c:v>1205.9000000000001</c:v>
                </c:pt>
                <c:pt idx="1">
                  <c:v>707.3</c:v>
                </c:pt>
                <c:pt idx="2">
                  <c:v>179.3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800 Иные бюджетные ассигнования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Лист1!$I$2:$I$4</c:f>
              <c:numCache>
                <c:formatCode>#,##0.0</c:formatCode>
                <c:ptCount val="3"/>
                <c:pt idx="0">
                  <c:v>5512.6</c:v>
                </c:pt>
                <c:pt idx="1">
                  <c:v>4380.5</c:v>
                </c:pt>
                <c:pt idx="2">
                  <c:v>5886.2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702016"/>
        <c:axId val="113703552"/>
      </c:barChart>
      <c:catAx>
        <c:axId val="113702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703552"/>
        <c:crosses val="autoZero"/>
        <c:auto val="1"/>
        <c:lblAlgn val="ctr"/>
        <c:lblOffset val="100"/>
        <c:noMultiLvlLbl val="0"/>
      </c:catAx>
      <c:valAx>
        <c:axId val="113703552"/>
        <c:scaling>
          <c:orientation val="minMax"/>
        </c:scaling>
        <c:delete val="0"/>
        <c:axPos val="b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702016"/>
        <c:crosses val="autoZero"/>
        <c:crossBetween val="between"/>
        <c:minorUnit val="50000"/>
      </c:valAx>
    </c:plotArea>
    <c:legend>
      <c:legendPos val="r"/>
      <c:layout>
        <c:manualLayout>
          <c:xMode val="edge"/>
          <c:yMode val="edge"/>
          <c:x val="0.28698466511130555"/>
          <c:y val="0.55636842118552488"/>
          <c:w val="0.70992891513560807"/>
          <c:h val="0.40661580531456099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плата,руб.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3"/>
                <c:pt idx="0">
                  <c:v>факт 2015 год</c:v>
                </c:pt>
                <c:pt idx="1">
                  <c:v>факт 2016 год</c:v>
                </c:pt>
                <c:pt idx="2">
                  <c:v>факт 2017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3"/>
                <c:pt idx="0">
                  <c:v>35130</c:v>
                </c:pt>
                <c:pt idx="1">
                  <c:v>37470</c:v>
                </c:pt>
                <c:pt idx="2">
                  <c:v>41792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64000"/>
        <c:axId val="30073984"/>
      </c:barChart>
      <c:catAx>
        <c:axId val="30064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073984"/>
        <c:crosses val="autoZero"/>
        <c:auto val="1"/>
        <c:lblAlgn val="ctr"/>
        <c:lblOffset val="100"/>
        <c:noMultiLvlLbl val="0"/>
      </c:catAx>
      <c:valAx>
        <c:axId val="30073984"/>
        <c:scaling>
          <c:orientation val="minMax"/>
          <c:max val="6000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1"/>
        <c:majorTickMark val="out"/>
        <c:minorTickMark val="none"/>
        <c:tickLblPos val="nextTo"/>
        <c:crossAx val="30064000"/>
        <c:crosses val="autoZero"/>
        <c:crossBetween val="between"/>
        <c:majorUnit val="20000"/>
        <c:min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917339829624666"/>
          <c:y val="4.8501555382735255E-2"/>
        </c:manualLayout>
      </c:layout>
      <c:overlay val="0"/>
      <c:txPr>
        <a:bodyPr/>
        <a:lstStyle/>
        <a:p>
          <a:pPr>
            <a:defRPr sz="16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 от реализации продукции, работ, услуг, млн. руб.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3"/>
                <c:pt idx="0">
                  <c:v>факт 2015 год</c:v>
                </c:pt>
                <c:pt idx="1">
                  <c:v>факт 2016 год</c:v>
                </c:pt>
                <c:pt idx="2">
                  <c:v>факт 2017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3"/>
                <c:pt idx="0">
                  <c:v>58741</c:v>
                </c:pt>
                <c:pt idx="1">
                  <c:v>56461</c:v>
                </c:pt>
                <c:pt idx="2">
                  <c:v>59400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72672"/>
        <c:axId val="20974208"/>
      </c:barChart>
      <c:catAx>
        <c:axId val="2097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974208"/>
        <c:crosses val="autoZero"/>
        <c:auto val="1"/>
        <c:lblAlgn val="ctr"/>
        <c:lblOffset val="100"/>
        <c:noMultiLvlLbl val="0"/>
      </c:catAx>
      <c:valAx>
        <c:axId val="20974208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1"/>
        <c:majorTickMark val="out"/>
        <c:minorTickMark val="none"/>
        <c:tickLblPos val="nextTo"/>
        <c:crossAx val="2097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в действие жилых домов, кв.м.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3"/>
                <c:pt idx="0">
                  <c:v>факт 2015 год</c:v>
                </c:pt>
                <c:pt idx="1">
                  <c:v>факт 2016 год</c:v>
                </c:pt>
                <c:pt idx="2">
                  <c:v>факт 2017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3"/>
                <c:pt idx="0">
                  <c:v>37722</c:v>
                </c:pt>
                <c:pt idx="1">
                  <c:v>51687</c:v>
                </c:pt>
                <c:pt idx="2">
                  <c:v>41911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8784"/>
        <c:axId val="21012864"/>
      </c:barChart>
      <c:catAx>
        <c:axId val="20998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012864"/>
        <c:crosses val="autoZero"/>
        <c:auto val="1"/>
        <c:lblAlgn val="ctr"/>
        <c:lblOffset val="100"/>
        <c:noMultiLvlLbl val="0"/>
      </c:catAx>
      <c:valAx>
        <c:axId val="21012864"/>
        <c:scaling>
          <c:orientation val="minMax"/>
          <c:max val="60000"/>
          <c:min val="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1"/>
        <c:majorTickMark val="out"/>
        <c:minorTickMark val="none"/>
        <c:tickLblPos val="nextTo"/>
        <c:crossAx val="20998784"/>
        <c:crosses val="autoZero"/>
        <c:crossBetween val="between"/>
        <c:majorUnit val="20000"/>
        <c:min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273867366723742E-2"/>
          <c:y val="0.39879087415508935"/>
          <c:w val="0.92945226526655256"/>
          <c:h val="0.34726955281940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безработицы, в %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3"/>
                <c:pt idx="0">
                  <c:v>факт 2015 год</c:v>
                </c:pt>
                <c:pt idx="1">
                  <c:v>факт 2016 год</c:v>
                </c:pt>
                <c:pt idx="2">
                  <c:v>факт 2017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3"/>
                <c:pt idx="0">
                  <c:v>1.27</c:v>
                </c:pt>
                <c:pt idx="1">
                  <c:v>1.1299999999999999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95904"/>
        <c:axId val="21997440"/>
      </c:barChart>
      <c:catAx>
        <c:axId val="21995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997440"/>
        <c:crosses val="autoZero"/>
        <c:auto val="1"/>
        <c:lblAlgn val="ctr"/>
        <c:lblOffset val="100"/>
        <c:noMultiLvlLbl val="0"/>
      </c:catAx>
      <c:valAx>
        <c:axId val="21997440"/>
        <c:scaling>
          <c:orientation val="minMax"/>
          <c:max val="6000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.00" sourceLinked="1"/>
        <c:majorTickMark val="out"/>
        <c:minorTickMark val="none"/>
        <c:tickLblPos val="nextTo"/>
        <c:crossAx val="21995904"/>
        <c:crosses val="autoZero"/>
        <c:crossBetween val="between"/>
        <c:majorUnit val="20000"/>
        <c:min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розничной торговли, млн. руб.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3"/>
                <c:pt idx="0">
                  <c:v>факт 2015 год</c:v>
                </c:pt>
                <c:pt idx="1">
                  <c:v>факт 2016 год</c:v>
                </c:pt>
                <c:pt idx="2">
                  <c:v>факт 2017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3"/>
                <c:pt idx="0">
                  <c:v>6493</c:v>
                </c:pt>
                <c:pt idx="1">
                  <c:v>6312</c:v>
                </c:pt>
                <c:pt idx="2">
                  <c:v>6714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93664"/>
        <c:axId val="31395200"/>
      </c:barChart>
      <c:catAx>
        <c:axId val="31393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395200"/>
        <c:crosses val="autoZero"/>
        <c:auto val="1"/>
        <c:lblAlgn val="ctr"/>
        <c:lblOffset val="100"/>
        <c:noMultiLvlLbl val="0"/>
      </c:catAx>
      <c:valAx>
        <c:axId val="31395200"/>
        <c:scaling>
          <c:orientation val="minMax"/>
          <c:max val="6000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1"/>
        <c:majorTickMark val="out"/>
        <c:minorTickMark val="none"/>
        <c:tickLblPos val="nextTo"/>
        <c:crossAx val="31393664"/>
        <c:crosses val="autoZero"/>
        <c:crossBetween val="between"/>
        <c:majorUnit val="20000"/>
        <c:min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79680664916885"/>
          <c:y val="4.5655224355977041E-2"/>
          <c:w val="0.64037061339554779"/>
          <c:h val="0.773457018911125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Кредиторская задолженность 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dLbl>
              <c:idx val="0"/>
              <c:layout>
                <c:manualLayout>
                  <c:x val="2.0645162488924125E-2"/>
                  <c:y val="-1.2845693284089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797235707956643E-2"/>
                  <c:y val="-2.3122247911361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на 01.01.2017</c:v>
                </c:pt>
                <c:pt idx="1">
                  <c:v>на 01.01.2018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50384.4</c:v>
                </c:pt>
                <c:pt idx="1">
                  <c:v>3189.8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9493089269891609E-2"/>
                  <c:y val="-2.5691386568178973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r>
                      <a: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417,5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986178539783213E-3"/>
                  <c:y val="-7.707415970453691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469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на 01.01.2017</c:v>
                </c:pt>
                <c:pt idx="1">
                  <c:v>на 01.01.2018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20417.5</c:v>
                </c:pt>
                <c:pt idx="1">
                  <c:v>9469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435776"/>
        <c:axId val="31484544"/>
        <c:axId val="0"/>
      </c:bar3DChart>
      <c:catAx>
        <c:axId val="3143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484544"/>
        <c:crosses val="autoZero"/>
        <c:auto val="1"/>
        <c:lblAlgn val="ctr"/>
        <c:lblOffset val="100"/>
        <c:noMultiLvlLbl val="0"/>
      </c:catAx>
      <c:valAx>
        <c:axId val="31484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435776"/>
        <c:crosses val="autoZero"/>
        <c:crossBetween val="between"/>
      </c:valAx>
      <c:spPr>
        <a:noFill/>
        <a:ln w="2737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1672153001489203"/>
          <c:y val="0.35976194607785472"/>
          <c:w val="0.27430919200393811"/>
          <c:h val="0.53718306773444824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94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8354031959915503E-2"/>
          <c:w val="0.78161280691034329"/>
          <c:h val="0.730611485377749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explosion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3.8124313975002682E-3"/>
                  <c:y val="-6.389042429298987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6,2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787704214111335E-2"/>
                  <c:y val="0.10094123168378787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920201282786671"/>
                </c:manualLayout>
              </c:layout>
              <c:tx>
                <c:rich>
                  <a:bodyPr/>
                  <a:lstStyle/>
                  <a:p>
                    <a:pPr>
                      <a:defRPr sz="1800" b="1" i="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64,4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405319319158549E-2"/>
                  <c:y val="-0.45685508682275638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26.2</c:v>
                </c:pt>
                <c:pt idx="1">
                  <c:v>9.4</c:v>
                </c:pt>
                <c:pt idx="2">
                  <c:v>64.400000000000006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9">
          <a:noFill/>
        </a:ln>
      </c:spPr>
    </c:plotArea>
    <c:legend>
      <c:legendPos val="b"/>
      <c:layout>
        <c:manualLayout>
          <c:xMode val="edge"/>
          <c:yMode val="edge"/>
          <c:x val="0.26356099322297522"/>
          <c:y val="0.73157500924161689"/>
          <c:w val="0.6272009273275192"/>
          <c:h val="0.26273887053772543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037260182001987"/>
          <c:w val="0.78161280691034329"/>
          <c:h val="0.730611485377749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explosion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3.8124313975002682E-3"/>
                  <c:y val="-6.389042429298987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7,4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787704214111335E-2"/>
                  <c:y val="0.10094123168378787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920201282786671"/>
                </c:manualLayout>
              </c:layout>
              <c:tx>
                <c:rich>
                  <a:bodyPr/>
                  <a:lstStyle/>
                  <a:p>
                    <a:pPr>
                      <a:defRPr sz="1800" b="1" i="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61,7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405319319158549E-2"/>
                  <c:y val="-0.45685508682275638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29.3</c:v>
                </c:pt>
                <c:pt idx="1">
                  <c:v>10.6</c:v>
                </c:pt>
                <c:pt idx="2">
                  <c:v>60.1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9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155D5-9414-4A42-ADD0-E7AF81B02EF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F818B1-0E35-482D-A045-DC30643C7D11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Первоначально утвержденный бюджет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75853F-A684-4927-B22C-AF78EC407450}" type="parTrans" cxnId="{E8A9A457-BA28-4468-95FB-3A553390F97B}">
      <dgm:prSet/>
      <dgm:spPr/>
      <dgm:t>
        <a:bodyPr/>
        <a:lstStyle/>
        <a:p>
          <a:endParaRPr lang="ru-RU"/>
        </a:p>
      </dgm:t>
    </dgm:pt>
    <dgm:pt modelId="{87D3CCE8-E1EB-4107-8F8D-DEB71AE4AEDD}" type="sibTrans" cxnId="{E8A9A457-BA28-4468-95FB-3A553390F97B}">
      <dgm:prSet/>
      <dgm:spPr/>
      <dgm:t>
        <a:bodyPr/>
        <a:lstStyle/>
        <a:p>
          <a:endParaRPr lang="ru-RU"/>
        </a:p>
      </dgm:t>
    </dgm:pt>
    <dgm:pt modelId="{4EEFA23F-E92B-4A03-9403-FF18DF1AE863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1 099 422,6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BF0B0C-BD38-4B1F-A278-7B1013E8C96E}" type="parTrans" cxnId="{182ABA69-F972-4961-A164-8B86832E1F55}">
      <dgm:prSet/>
      <dgm:spPr/>
      <dgm:t>
        <a:bodyPr/>
        <a:lstStyle/>
        <a:p>
          <a:endParaRPr lang="ru-RU"/>
        </a:p>
      </dgm:t>
    </dgm:pt>
    <dgm:pt modelId="{803DB93C-2C6F-4EA6-92E7-15E7186C3CCF}" type="sibTrans" cxnId="{182ABA69-F972-4961-A164-8B86832E1F55}">
      <dgm:prSet/>
      <dgm:spPr/>
      <dgm:t>
        <a:bodyPr/>
        <a:lstStyle/>
        <a:p>
          <a:endParaRPr lang="ru-RU"/>
        </a:p>
      </dgm:t>
    </dgm:pt>
    <dgm:pt modelId="{BA144E20-0C71-4582-80DF-24C30506A1CE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1 108 059,8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0A3E22-1757-42A4-B829-525D62A79091}" type="parTrans" cxnId="{DCB23179-CDCE-4D87-9CB3-A6F944519091}">
      <dgm:prSet/>
      <dgm:spPr/>
      <dgm:t>
        <a:bodyPr/>
        <a:lstStyle/>
        <a:p>
          <a:endParaRPr lang="ru-RU"/>
        </a:p>
      </dgm:t>
    </dgm:pt>
    <dgm:pt modelId="{05427375-B457-446A-A4C9-E6354408D419}" type="sibTrans" cxnId="{DCB23179-CDCE-4D87-9CB3-A6F944519091}">
      <dgm:prSet/>
      <dgm:spPr/>
      <dgm:t>
        <a:bodyPr/>
        <a:lstStyle/>
        <a:p>
          <a:endParaRPr lang="ru-RU"/>
        </a:p>
      </dgm:t>
    </dgm:pt>
    <dgm:pt modelId="{3F9FC928-2426-4461-886D-6ADE53F34A0E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Уточненный бюджет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FD839E-E08E-422D-97DF-E0AE33F5CAC7}" type="parTrans" cxnId="{179C59B0-EF29-4BA9-950D-94D3AB4C473E}">
      <dgm:prSet/>
      <dgm:spPr/>
      <dgm:t>
        <a:bodyPr/>
        <a:lstStyle/>
        <a:p>
          <a:endParaRPr lang="ru-RU"/>
        </a:p>
      </dgm:t>
    </dgm:pt>
    <dgm:pt modelId="{90423CDE-2D77-4BDE-944D-4683DF3039D0}" type="sibTrans" cxnId="{179C59B0-EF29-4BA9-950D-94D3AB4C473E}">
      <dgm:prSet/>
      <dgm:spPr/>
      <dgm:t>
        <a:bodyPr/>
        <a:lstStyle/>
        <a:p>
          <a:endParaRPr lang="ru-RU"/>
        </a:p>
      </dgm:t>
    </dgm:pt>
    <dgm:pt modelId="{B04BDAAF-9567-4CD7-9F1E-F60722B4B35F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1 325 729,5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CC358F-52E8-477C-BC5F-27FD13B4257F}" type="parTrans" cxnId="{6F8D51A4-A818-403A-BC53-538E1BA8492B}">
      <dgm:prSet/>
      <dgm:spPr/>
      <dgm:t>
        <a:bodyPr/>
        <a:lstStyle/>
        <a:p>
          <a:endParaRPr lang="ru-RU"/>
        </a:p>
      </dgm:t>
    </dgm:pt>
    <dgm:pt modelId="{F77CF030-C3D3-4EE4-9BC9-367FE8A07ED1}" type="sibTrans" cxnId="{6F8D51A4-A818-403A-BC53-538E1BA8492B}">
      <dgm:prSet/>
      <dgm:spPr/>
      <dgm:t>
        <a:bodyPr/>
        <a:lstStyle/>
        <a:p>
          <a:endParaRPr lang="ru-RU"/>
        </a:p>
      </dgm:t>
    </dgm:pt>
    <dgm:pt modelId="{5743B03D-B04F-4B5E-8669-13EB0C8EAEDA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1 334 367,0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FC9AE2-3A90-4DB9-A8F2-FB067AB56893}" type="parTrans" cxnId="{EAD40A85-C241-4357-AA24-84DC777E46B1}">
      <dgm:prSet/>
      <dgm:spPr/>
      <dgm:t>
        <a:bodyPr/>
        <a:lstStyle/>
        <a:p>
          <a:endParaRPr lang="ru-RU"/>
        </a:p>
      </dgm:t>
    </dgm:pt>
    <dgm:pt modelId="{1271438F-7B5C-449B-95EC-5CE7217DA3EB}" type="sibTrans" cxnId="{EAD40A85-C241-4357-AA24-84DC777E46B1}">
      <dgm:prSet/>
      <dgm:spPr/>
      <dgm:t>
        <a:bodyPr/>
        <a:lstStyle/>
        <a:p>
          <a:endParaRPr lang="ru-RU"/>
        </a:p>
      </dgm:t>
    </dgm:pt>
    <dgm:pt modelId="{654809CC-05A6-43D9-841A-BAC49EF3FD0C}" type="pres">
      <dgm:prSet presAssocID="{388155D5-9414-4A42-ADD0-E7AF81B02E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B9436A-A4E6-48D3-9A87-E71CED4E93F8}" type="pres">
      <dgm:prSet presAssocID="{ADF818B1-0E35-482D-A045-DC30643C7D11}" presName="root" presStyleCnt="0"/>
      <dgm:spPr/>
    </dgm:pt>
    <dgm:pt modelId="{0C2BEBF2-8FFC-405A-A4DC-7310BEA18F69}" type="pres">
      <dgm:prSet presAssocID="{ADF818B1-0E35-482D-A045-DC30643C7D11}" presName="rootComposite" presStyleCnt="0"/>
      <dgm:spPr/>
    </dgm:pt>
    <dgm:pt modelId="{2747D871-C532-49DB-85AD-728F7A2A5809}" type="pres">
      <dgm:prSet presAssocID="{ADF818B1-0E35-482D-A045-DC30643C7D11}" presName="rootText" presStyleLbl="node1" presStyleIdx="0" presStyleCnt="2"/>
      <dgm:spPr/>
      <dgm:t>
        <a:bodyPr/>
        <a:lstStyle/>
        <a:p>
          <a:endParaRPr lang="ru-RU"/>
        </a:p>
      </dgm:t>
    </dgm:pt>
    <dgm:pt modelId="{85F5DC07-DF1B-4BF0-BD5F-4895EE4244A9}" type="pres">
      <dgm:prSet presAssocID="{ADF818B1-0E35-482D-A045-DC30643C7D11}" presName="rootConnector" presStyleLbl="node1" presStyleIdx="0" presStyleCnt="2"/>
      <dgm:spPr/>
      <dgm:t>
        <a:bodyPr/>
        <a:lstStyle/>
        <a:p>
          <a:endParaRPr lang="ru-RU"/>
        </a:p>
      </dgm:t>
    </dgm:pt>
    <dgm:pt modelId="{C82B22C2-5232-459D-995B-34ADEDB9D564}" type="pres">
      <dgm:prSet presAssocID="{ADF818B1-0E35-482D-A045-DC30643C7D11}" presName="childShape" presStyleCnt="0"/>
      <dgm:spPr/>
    </dgm:pt>
    <dgm:pt modelId="{66777CE6-7F93-4521-A9A7-0DC7D8692CF2}" type="pres">
      <dgm:prSet presAssocID="{30BF0B0C-BD38-4B1F-A278-7B1013E8C96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CCB1A91-8B18-40FA-95A2-09EFC071FC08}" type="pres">
      <dgm:prSet presAssocID="{4EEFA23F-E92B-4A03-9403-FF18DF1AE863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68891-3399-4610-B5BF-C472E8C23281}" type="pres">
      <dgm:prSet presAssocID="{0B0A3E22-1757-42A4-B829-525D62A7909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6136A83-276B-46EE-BEDD-B7A4A0A33E8F}" type="pres">
      <dgm:prSet presAssocID="{BA144E20-0C71-4582-80DF-24C30506A1CE}" presName="childText" presStyleLbl="bgAcc1" presStyleIdx="1" presStyleCnt="4" custScaleX="90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39DCC-089A-4961-8934-55E4C6126CC4}" type="pres">
      <dgm:prSet presAssocID="{3F9FC928-2426-4461-886D-6ADE53F34A0E}" presName="root" presStyleCnt="0"/>
      <dgm:spPr/>
    </dgm:pt>
    <dgm:pt modelId="{0F6F760A-D3A7-4DD6-846E-346BEE4FE412}" type="pres">
      <dgm:prSet presAssocID="{3F9FC928-2426-4461-886D-6ADE53F34A0E}" presName="rootComposite" presStyleCnt="0"/>
      <dgm:spPr/>
    </dgm:pt>
    <dgm:pt modelId="{06520CB7-06C5-4B32-9934-A2DA8065C217}" type="pres">
      <dgm:prSet presAssocID="{3F9FC928-2426-4461-886D-6ADE53F34A0E}" presName="rootText" presStyleLbl="node1" presStyleIdx="1" presStyleCnt="2" custLinFactNeighborX="16356" custLinFactNeighborY="1355"/>
      <dgm:spPr/>
      <dgm:t>
        <a:bodyPr/>
        <a:lstStyle/>
        <a:p>
          <a:endParaRPr lang="ru-RU"/>
        </a:p>
      </dgm:t>
    </dgm:pt>
    <dgm:pt modelId="{AD55F91B-F2A3-4112-BF5F-256EFA6F2E5A}" type="pres">
      <dgm:prSet presAssocID="{3F9FC928-2426-4461-886D-6ADE53F34A0E}" presName="rootConnector" presStyleLbl="node1" presStyleIdx="1" presStyleCnt="2"/>
      <dgm:spPr/>
      <dgm:t>
        <a:bodyPr/>
        <a:lstStyle/>
        <a:p>
          <a:endParaRPr lang="ru-RU"/>
        </a:p>
      </dgm:t>
    </dgm:pt>
    <dgm:pt modelId="{2FCFCE1A-7916-4A52-9E01-9B873383FF65}" type="pres">
      <dgm:prSet presAssocID="{3F9FC928-2426-4461-886D-6ADE53F34A0E}" presName="childShape" presStyleCnt="0"/>
      <dgm:spPr/>
    </dgm:pt>
    <dgm:pt modelId="{2664949A-4B21-4B3B-B7D7-044556306E68}" type="pres">
      <dgm:prSet presAssocID="{D0CC358F-52E8-477C-BC5F-27FD13B4257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BD33A06-9039-4267-B86D-F273549C33C1}" type="pres">
      <dgm:prSet presAssocID="{B04BDAAF-9567-4CD7-9F1E-F60722B4B35F}" presName="childText" presStyleLbl="bgAcc1" presStyleIdx="2" presStyleCnt="4" custScaleX="97899" custScaleY="76915" custLinFactNeighborX="14927" custLinFactNeighborY="-3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DB4F5-CC84-4600-9AC6-B9B8B25869AF}" type="pres">
      <dgm:prSet presAssocID="{D9FC9AE2-3A90-4DB9-A8F2-FB067AB5689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5070148-4D04-455D-8DD6-FE0E2164A691}" type="pres">
      <dgm:prSet presAssocID="{5743B03D-B04F-4B5E-8669-13EB0C8EAEDA}" presName="childText" presStyleLbl="bgAcc1" presStyleIdx="3" presStyleCnt="4" custLinFactNeighborX="22396" custLinFactNeighborY="11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90BB49-01D7-4681-906E-48B2872F8796}" type="presOf" srcId="{30BF0B0C-BD38-4B1F-A278-7B1013E8C96E}" destId="{66777CE6-7F93-4521-A9A7-0DC7D8692CF2}" srcOrd="0" destOrd="0" presId="urn:microsoft.com/office/officeart/2005/8/layout/hierarchy3"/>
    <dgm:cxn modelId="{4A218323-B087-4B60-A311-94E98ACDB8B5}" type="presOf" srcId="{B04BDAAF-9567-4CD7-9F1E-F60722B4B35F}" destId="{FBD33A06-9039-4267-B86D-F273549C33C1}" srcOrd="0" destOrd="0" presId="urn:microsoft.com/office/officeart/2005/8/layout/hierarchy3"/>
    <dgm:cxn modelId="{F19078B4-869B-4F46-9B72-B0027E398AB2}" type="presOf" srcId="{BA144E20-0C71-4582-80DF-24C30506A1CE}" destId="{76136A83-276B-46EE-BEDD-B7A4A0A33E8F}" srcOrd="0" destOrd="0" presId="urn:microsoft.com/office/officeart/2005/8/layout/hierarchy3"/>
    <dgm:cxn modelId="{DCB23179-CDCE-4D87-9CB3-A6F944519091}" srcId="{ADF818B1-0E35-482D-A045-DC30643C7D11}" destId="{BA144E20-0C71-4582-80DF-24C30506A1CE}" srcOrd="1" destOrd="0" parTransId="{0B0A3E22-1757-42A4-B829-525D62A79091}" sibTransId="{05427375-B457-446A-A4C9-E6354408D419}"/>
    <dgm:cxn modelId="{179C59B0-EF29-4BA9-950D-94D3AB4C473E}" srcId="{388155D5-9414-4A42-ADD0-E7AF81B02EF0}" destId="{3F9FC928-2426-4461-886D-6ADE53F34A0E}" srcOrd="1" destOrd="0" parTransId="{1CFD839E-E08E-422D-97DF-E0AE33F5CAC7}" sibTransId="{90423CDE-2D77-4BDE-944D-4683DF3039D0}"/>
    <dgm:cxn modelId="{182ABA69-F972-4961-A164-8B86832E1F55}" srcId="{ADF818B1-0E35-482D-A045-DC30643C7D11}" destId="{4EEFA23F-E92B-4A03-9403-FF18DF1AE863}" srcOrd="0" destOrd="0" parTransId="{30BF0B0C-BD38-4B1F-A278-7B1013E8C96E}" sibTransId="{803DB93C-2C6F-4EA6-92E7-15E7186C3CCF}"/>
    <dgm:cxn modelId="{BCECBBAE-65DE-4814-981D-641B65362E47}" type="presOf" srcId="{3F9FC928-2426-4461-886D-6ADE53F34A0E}" destId="{06520CB7-06C5-4B32-9934-A2DA8065C217}" srcOrd="0" destOrd="0" presId="urn:microsoft.com/office/officeart/2005/8/layout/hierarchy3"/>
    <dgm:cxn modelId="{C68B7726-26C9-476D-8BFA-D6699408F53C}" type="presOf" srcId="{4EEFA23F-E92B-4A03-9403-FF18DF1AE863}" destId="{CCCB1A91-8B18-40FA-95A2-09EFC071FC08}" srcOrd="0" destOrd="0" presId="urn:microsoft.com/office/officeart/2005/8/layout/hierarchy3"/>
    <dgm:cxn modelId="{6F8D51A4-A818-403A-BC53-538E1BA8492B}" srcId="{3F9FC928-2426-4461-886D-6ADE53F34A0E}" destId="{B04BDAAF-9567-4CD7-9F1E-F60722B4B35F}" srcOrd="0" destOrd="0" parTransId="{D0CC358F-52E8-477C-BC5F-27FD13B4257F}" sibTransId="{F77CF030-C3D3-4EE4-9BC9-367FE8A07ED1}"/>
    <dgm:cxn modelId="{53F56120-A785-4639-8F5F-B53138D7FD79}" type="presOf" srcId="{ADF818B1-0E35-482D-A045-DC30643C7D11}" destId="{2747D871-C532-49DB-85AD-728F7A2A5809}" srcOrd="0" destOrd="0" presId="urn:microsoft.com/office/officeart/2005/8/layout/hierarchy3"/>
    <dgm:cxn modelId="{E440AD08-0BC6-41F8-8CE0-8D257C55FB71}" type="presOf" srcId="{ADF818B1-0E35-482D-A045-DC30643C7D11}" destId="{85F5DC07-DF1B-4BF0-BD5F-4895EE4244A9}" srcOrd="1" destOrd="0" presId="urn:microsoft.com/office/officeart/2005/8/layout/hierarchy3"/>
    <dgm:cxn modelId="{1B4A7692-F5A8-41CA-BB0C-F249B090356A}" type="presOf" srcId="{0B0A3E22-1757-42A4-B829-525D62A79091}" destId="{A8F68891-3399-4610-B5BF-C472E8C23281}" srcOrd="0" destOrd="0" presId="urn:microsoft.com/office/officeart/2005/8/layout/hierarchy3"/>
    <dgm:cxn modelId="{678EBBBF-96B5-42B8-9D07-1EA21098EABB}" type="presOf" srcId="{D9FC9AE2-3A90-4DB9-A8F2-FB067AB56893}" destId="{03CDB4F5-CC84-4600-9AC6-B9B8B25869AF}" srcOrd="0" destOrd="0" presId="urn:microsoft.com/office/officeart/2005/8/layout/hierarchy3"/>
    <dgm:cxn modelId="{EAD40A85-C241-4357-AA24-84DC777E46B1}" srcId="{3F9FC928-2426-4461-886D-6ADE53F34A0E}" destId="{5743B03D-B04F-4B5E-8669-13EB0C8EAEDA}" srcOrd="1" destOrd="0" parTransId="{D9FC9AE2-3A90-4DB9-A8F2-FB067AB56893}" sibTransId="{1271438F-7B5C-449B-95EC-5CE7217DA3EB}"/>
    <dgm:cxn modelId="{74C0406E-69E0-41A6-A5A2-EFA2DBD21F17}" type="presOf" srcId="{5743B03D-B04F-4B5E-8669-13EB0C8EAEDA}" destId="{E5070148-4D04-455D-8DD6-FE0E2164A691}" srcOrd="0" destOrd="0" presId="urn:microsoft.com/office/officeart/2005/8/layout/hierarchy3"/>
    <dgm:cxn modelId="{E0150728-ED4B-4AC9-9D8A-DFD57011FB55}" type="presOf" srcId="{3F9FC928-2426-4461-886D-6ADE53F34A0E}" destId="{AD55F91B-F2A3-4112-BF5F-256EFA6F2E5A}" srcOrd="1" destOrd="0" presId="urn:microsoft.com/office/officeart/2005/8/layout/hierarchy3"/>
    <dgm:cxn modelId="{05EB6FB3-1461-4BCF-B118-4147E00990BA}" type="presOf" srcId="{388155D5-9414-4A42-ADD0-E7AF81B02EF0}" destId="{654809CC-05A6-43D9-841A-BAC49EF3FD0C}" srcOrd="0" destOrd="0" presId="urn:microsoft.com/office/officeart/2005/8/layout/hierarchy3"/>
    <dgm:cxn modelId="{E8A9A457-BA28-4468-95FB-3A553390F97B}" srcId="{388155D5-9414-4A42-ADD0-E7AF81B02EF0}" destId="{ADF818B1-0E35-482D-A045-DC30643C7D11}" srcOrd="0" destOrd="0" parTransId="{7575853F-A684-4927-B22C-AF78EC407450}" sibTransId="{87D3CCE8-E1EB-4107-8F8D-DEB71AE4AEDD}"/>
    <dgm:cxn modelId="{DB97DD54-0CF4-41AC-B47E-7D623A665A2F}" type="presOf" srcId="{D0CC358F-52E8-477C-BC5F-27FD13B4257F}" destId="{2664949A-4B21-4B3B-B7D7-044556306E68}" srcOrd="0" destOrd="0" presId="urn:microsoft.com/office/officeart/2005/8/layout/hierarchy3"/>
    <dgm:cxn modelId="{21B36937-FF6A-40F4-BFC5-2828D6D5DC1B}" type="presParOf" srcId="{654809CC-05A6-43D9-841A-BAC49EF3FD0C}" destId="{EFB9436A-A4E6-48D3-9A87-E71CED4E93F8}" srcOrd="0" destOrd="0" presId="urn:microsoft.com/office/officeart/2005/8/layout/hierarchy3"/>
    <dgm:cxn modelId="{A3BDEFCC-1DEE-47C5-B1AD-3C0FBBA423EA}" type="presParOf" srcId="{EFB9436A-A4E6-48D3-9A87-E71CED4E93F8}" destId="{0C2BEBF2-8FFC-405A-A4DC-7310BEA18F69}" srcOrd="0" destOrd="0" presId="urn:microsoft.com/office/officeart/2005/8/layout/hierarchy3"/>
    <dgm:cxn modelId="{CDBCF443-FC8D-4557-83CE-44E2631B0ED4}" type="presParOf" srcId="{0C2BEBF2-8FFC-405A-A4DC-7310BEA18F69}" destId="{2747D871-C532-49DB-85AD-728F7A2A5809}" srcOrd="0" destOrd="0" presId="urn:microsoft.com/office/officeart/2005/8/layout/hierarchy3"/>
    <dgm:cxn modelId="{A75EB924-BB94-441F-8F64-99478D213685}" type="presParOf" srcId="{0C2BEBF2-8FFC-405A-A4DC-7310BEA18F69}" destId="{85F5DC07-DF1B-4BF0-BD5F-4895EE4244A9}" srcOrd="1" destOrd="0" presId="urn:microsoft.com/office/officeart/2005/8/layout/hierarchy3"/>
    <dgm:cxn modelId="{C1FA9B17-3DCF-4E16-BF69-CC224B9FDBF2}" type="presParOf" srcId="{EFB9436A-A4E6-48D3-9A87-E71CED4E93F8}" destId="{C82B22C2-5232-459D-995B-34ADEDB9D564}" srcOrd="1" destOrd="0" presId="urn:microsoft.com/office/officeart/2005/8/layout/hierarchy3"/>
    <dgm:cxn modelId="{1A987F61-86EF-4F55-A12C-98889E0F4EC4}" type="presParOf" srcId="{C82B22C2-5232-459D-995B-34ADEDB9D564}" destId="{66777CE6-7F93-4521-A9A7-0DC7D8692CF2}" srcOrd="0" destOrd="0" presId="urn:microsoft.com/office/officeart/2005/8/layout/hierarchy3"/>
    <dgm:cxn modelId="{58DF3BE2-0086-4DE0-8684-688F86A6726C}" type="presParOf" srcId="{C82B22C2-5232-459D-995B-34ADEDB9D564}" destId="{CCCB1A91-8B18-40FA-95A2-09EFC071FC08}" srcOrd="1" destOrd="0" presId="urn:microsoft.com/office/officeart/2005/8/layout/hierarchy3"/>
    <dgm:cxn modelId="{C1D0AA3D-B8B4-4BEC-8B9C-6ABA0D818464}" type="presParOf" srcId="{C82B22C2-5232-459D-995B-34ADEDB9D564}" destId="{A8F68891-3399-4610-B5BF-C472E8C23281}" srcOrd="2" destOrd="0" presId="urn:microsoft.com/office/officeart/2005/8/layout/hierarchy3"/>
    <dgm:cxn modelId="{0984351E-A593-433E-B641-BB1BEF48AEA0}" type="presParOf" srcId="{C82B22C2-5232-459D-995B-34ADEDB9D564}" destId="{76136A83-276B-46EE-BEDD-B7A4A0A33E8F}" srcOrd="3" destOrd="0" presId="urn:microsoft.com/office/officeart/2005/8/layout/hierarchy3"/>
    <dgm:cxn modelId="{1D9B02D7-BE84-4E52-9990-32B0D5865E6D}" type="presParOf" srcId="{654809CC-05A6-43D9-841A-BAC49EF3FD0C}" destId="{B4A39DCC-089A-4961-8934-55E4C6126CC4}" srcOrd="1" destOrd="0" presId="urn:microsoft.com/office/officeart/2005/8/layout/hierarchy3"/>
    <dgm:cxn modelId="{6459A1A1-E0BA-432B-9DA5-7BB948B3D86A}" type="presParOf" srcId="{B4A39DCC-089A-4961-8934-55E4C6126CC4}" destId="{0F6F760A-D3A7-4DD6-846E-346BEE4FE412}" srcOrd="0" destOrd="0" presId="urn:microsoft.com/office/officeart/2005/8/layout/hierarchy3"/>
    <dgm:cxn modelId="{6F2C41FB-9DFF-4940-A6DB-B11405C3BDE5}" type="presParOf" srcId="{0F6F760A-D3A7-4DD6-846E-346BEE4FE412}" destId="{06520CB7-06C5-4B32-9934-A2DA8065C217}" srcOrd="0" destOrd="0" presId="urn:microsoft.com/office/officeart/2005/8/layout/hierarchy3"/>
    <dgm:cxn modelId="{7B412FA7-95E9-4D40-825E-636147FDC552}" type="presParOf" srcId="{0F6F760A-D3A7-4DD6-846E-346BEE4FE412}" destId="{AD55F91B-F2A3-4112-BF5F-256EFA6F2E5A}" srcOrd="1" destOrd="0" presId="urn:microsoft.com/office/officeart/2005/8/layout/hierarchy3"/>
    <dgm:cxn modelId="{59DD4460-8CAF-4207-8358-E4A52DADC080}" type="presParOf" srcId="{B4A39DCC-089A-4961-8934-55E4C6126CC4}" destId="{2FCFCE1A-7916-4A52-9E01-9B873383FF65}" srcOrd="1" destOrd="0" presId="urn:microsoft.com/office/officeart/2005/8/layout/hierarchy3"/>
    <dgm:cxn modelId="{392E1194-07FA-41C7-89B8-103CFEF9B361}" type="presParOf" srcId="{2FCFCE1A-7916-4A52-9E01-9B873383FF65}" destId="{2664949A-4B21-4B3B-B7D7-044556306E68}" srcOrd="0" destOrd="0" presId="urn:microsoft.com/office/officeart/2005/8/layout/hierarchy3"/>
    <dgm:cxn modelId="{328F0E71-D964-432E-92B5-73C26B499898}" type="presParOf" srcId="{2FCFCE1A-7916-4A52-9E01-9B873383FF65}" destId="{FBD33A06-9039-4267-B86D-F273549C33C1}" srcOrd="1" destOrd="0" presId="urn:microsoft.com/office/officeart/2005/8/layout/hierarchy3"/>
    <dgm:cxn modelId="{C61893AA-8569-47C2-B560-A0F01603AAA4}" type="presParOf" srcId="{2FCFCE1A-7916-4A52-9E01-9B873383FF65}" destId="{03CDB4F5-CC84-4600-9AC6-B9B8B25869AF}" srcOrd="2" destOrd="0" presId="urn:microsoft.com/office/officeart/2005/8/layout/hierarchy3"/>
    <dgm:cxn modelId="{8D3AD539-B367-4544-BC4B-5CAA0C65469C}" type="presParOf" srcId="{2FCFCE1A-7916-4A52-9E01-9B873383FF65}" destId="{E5070148-4D04-455D-8DD6-FE0E2164A69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22CC4-CD44-45CE-A59B-D17A8645721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4C11BB-FE79-470A-8308-11E0436F652A}">
      <dgm:prSet custT="1"/>
      <dgm:spPr>
        <a:gradFill flip="none" rotWithShape="0">
          <a:gsLst>
            <a:gs pos="0">
              <a:schemeClr val="accent2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2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sz="1800" b="1" i="1" dirty="0" smtClean="0"/>
            <a:t>Субсидии</a:t>
          </a:r>
          <a:r>
            <a:rPr lang="ru-RU" sz="1800" dirty="0" smtClean="0"/>
            <a:t>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124 694 тыс. руб., в т. ч.:</a:t>
          </a:r>
          <a:endParaRPr lang="ru-RU" sz="1200" dirty="0"/>
        </a:p>
      </dgm:t>
    </dgm:pt>
    <dgm:pt modelId="{AB50730F-06E6-4A77-86D6-E8B883D35315}" type="parTrans" cxnId="{4DD8C25E-27B3-4163-AF18-02C0223802CB}">
      <dgm:prSet/>
      <dgm:spPr/>
      <dgm:t>
        <a:bodyPr/>
        <a:lstStyle/>
        <a:p>
          <a:endParaRPr lang="ru-RU"/>
        </a:p>
      </dgm:t>
    </dgm:pt>
    <dgm:pt modelId="{9C2C4FD4-EB15-409C-AB63-2593718A0AD0}" type="sibTrans" cxnId="{4DD8C25E-27B3-4163-AF18-02C0223802CB}">
      <dgm:prSet/>
      <dgm:spPr/>
      <dgm:t>
        <a:bodyPr/>
        <a:lstStyle/>
        <a:p>
          <a:endParaRPr lang="ru-RU"/>
        </a:p>
      </dgm:t>
    </dgm:pt>
    <dgm:pt modelId="{E6CCE86D-AB91-4D96-A789-A6B5A1ADC070}" type="pres">
      <dgm:prSet presAssocID="{57822CC4-CD44-45CE-A59B-D17A8645721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DF9143-12E5-460D-BC1A-949CA2606061}" type="pres">
      <dgm:prSet presAssocID="{57822CC4-CD44-45CE-A59B-D17A86457216}" presName="arrow" presStyleLbl="bgShp" presStyleIdx="0" presStyleCnt="1" custScaleX="117647" custLinFactNeighborX="-1602" custLinFactNeighborY="-16017"/>
      <dgm:spPr>
        <a:solidFill>
          <a:srgbClr val="FF0000"/>
        </a:solidFill>
      </dgm:spPr>
    </dgm:pt>
    <dgm:pt modelId="{16C9E8A5-80AA-4AA5-B912-CCE96DCF6EF7}" type="pres">
      <dgm:prSet presAssocID="{57822CC4-CD44-45CE-A59B-D17A86457216}" presName="linearProcess" presStyleCnt="0"/>
      <dgm:spPr/>
    </dgm:pt>
    <dgm:pt modelId="{467EA4C3-8E10-4B30-8257-5D4FCD67E88F}" type="pres">
      <dgm:prSet presAssocID="{274C11BB-FE79-470A-8308-11E0436F652A}" presName="textNode" presStyleLbl="node1" presStyleIdx="0" presStyleCnt="1" custScaleX="124893" custScaleY="133482" custLinFactNeighborX="-5330" custLinFactNeighborY="-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D8C25E-27B3-4163-AF18-02C0223802CB}" srcId="{57822CC4-CD44-45CE-A59B-D17A86457216}" destId="{274C11BB-FE79-470A-8308-11E0436F652A}" srcOrd="0" destOrd="0" parTransId="{AB50730F-06E6-4A77-86D6-E8B883D35315}" sibTransId="{9C2C4FD4-EB15-409C-AB63-2593718A0AD0}"/>
    <dgm:cxn modelId="{E5D9D89E-E7C1-4357-9D38-2B0FAF477C99}" type="presOf" srcId="{57822CC4-CD44-45CE-A59B-D17A86457216}" destId="{E6CCE86D-AB91-4D96-A789-A6B5A1ADC070}" srcOrd="0" destOrd="0" presId="urn:microsoft.com/office/officeart/2005/8/layout/hProcess9"/>
    <dgm:cxn modelId="{9257BD47-56B8-498D-A070-171973C88762}" type="presOf" srcId="{274C11BB-FE79-470A-8308-11E0436F652A}" destId="{467EA4C3-8E10-4B30-8257-5D4FCD67E88F}" srcOrd="0" destOrd="0" presId="urn:microsoft.com/office/officeart/2005/8/layout/hProcess9"/>
    <dgm:cxn modelId="{8F4ACDA5-A1AB-4A94-A0F2-B1A3CFAA2614}" type="presParOf" srcId="{E6CCE86D-AB91-4D96-A789-A6B5A1ADC070}" destId="{C2DF9143-12E5-460D-BC1A-949CA2606061}" srcOrd="0" destOrd="0" presId="urn:microsoft.com/office/officeart/2005/8/layout/hProcess9"/>
    <dgm:cxn modelId="{065BECA3-ABEC-45D8-B5D3-A2E802C0F8FC}" type="presParOf" srcId="{E6CCE86D-AB91-4D96-A789-A6B5A1ADC070}" destId="{16C9E8A5-80AA-4AA5-B912-CCE96DCF6EF7}" srcOrd="1" destOrd="0" presId="urn:microsoft.com/office/officeart/2005/8/layout/hProcess9"/>
    <dgm:cxn modelId="{D6FB1340-0CCC-4C05-953B-5DF818F57F07}" type="presParOf" srcId="{16C9E8A5-80AA-4AA5-B912-CCE96DCF6EF7}" destId="{467EA4C3-8E10-4B30-8257-5D4FCD67E88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1F3A05-C6E8-482A-8F01-4556EE7705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77C7D2-BB55-4AFA-B616-5B7CDE234F9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i="1" dirty="0" smtClean="0"/>
            <a:t>Субвенции</a:t>
          </a:r>
        </a:p>
        <a:p>
          <a:r>
            <a:rPr lang="ru-RU" sz="1600" i="1" dirty="0" smtClean="0"/>
            <a:t>671 290 тыс. руб., в том числе :</a:t>
          </a:r>
          <a:endParaRPr lang="ru-RU" sz="1600" i="1" dirty="0"/>
        </a:p>
      </dgm:t>
    </dgm:pt>
    <dgm:pt modelId="{8E641FFE-AFC1-4EE7-A991-2693F3FB247F}" type="parTrans" cxnId="{6815B80D-26BF-4F0A-B617-8AB1C66D6677}">
      <dgm:prSet/>
      <dgm:spPr/>
      <dgm:t>
        <a:bodyPr/>
        <a:lstStyle/>
        <a:p>
          <a:endParaRPr lang="ru-RU"/>
        </a:p>
      </dgm:t>
    </dgm:pt>
    <dgm:pt modelId="{8CE3DF8A-BFA4-4990-9FC5-A37BD088422F}" type="sibTrans" cxnId="{6815B80D-26BF-4F0A-B617-8AB1C66D6677}">
      <dgm:prSet/>
      <dgm:spPr/>
      <dgm:t>
        <a:bodyPr/>
        <a:lstStyle/>
        <a:p>
          <a:endParaRPr lang="ru-RU"/>
        </a:p>
      </dgm:t>
    </dgm:pt>
    <dgm:pt modelId="{3860A3C3-68C1-4990-923D-E437949E8F80}" type="pres">
      <dgm:prSet presAssocID="{9B1F3A05-C6E8-482A-8F01-4556EE7705E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5F0D7E-ECE0-4EF9-A8DD-FDE83F0F1232}" type="pres">
      <dgm:prSet presAssocID="{9B1F3A05-C6E8-482A-8F01-4556EE7705EF}" presName="arrow" presStyleLbl="bgShp" presStyleIdx="0" presStyleCnt="1"/>
      <dgm:spPr>
        <a:solidFill>
          <a:schemeClr val="bg2">
            <a:lumMod val="75000"/>
          </a:schemeClr>
        </a:solidFill>
      </dgm:spPr>
    </dgm:pt>
    <dgm:pt modelId="{421A3477-19CB-4898-BCD5-F9FC5186A5C5}" type="pres">
      <dgm:prSet presAssocID="{9B1F3A05-C6E8-482A-8F01-4556EE7705EF}" presName="linearProcess" presStyleCnt="0"/>
      <dgm:spPr/>
    </dgm:pt>
    <dgm:pt modelId="{D4789C25-377E-4956-9BFA-39870A3E6D03}" type="pres">
      <dgm:prSet presAssocID="{6B77C7D2-BB55-4AFA-B616-5B7CDE234F9F}" presName="textNode" presStyleLbl="node1" presStyleIdx="0" presStyleCnt="1" custScaleX="101088" custLinFactNeighborX="-10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E2A186-7709-41EC-9FE8-5C099DEB913F}" type="presOf" srcId="{9B1F3A05-C6E8-482A-8F01-4556EE7705EF}" destId="{3860A3C3-68C1-4990-923D-E437949E8F80}" srcOrd="0" destOrd="0" presId="urn:microsoft.com/office/officeart/2005/8/layout/hProcess9"/>
    <dgm:cxn modelId="{8A03B16A-1010-4F08-BCC6-9B6A25BC3AEA}" type="presOf" srcId="{6B77C7D2-BB55-4AFA-B616-5B7CDE234F9F}" destId="{D4789C25-377E-4956-9BFA-39870A3E6D03}" srcOrd="0" destOrd="0" presId="urn:microsoft.com/office/officeart/2005/8/layout/hProcess9"/>
    <dgm:cxn modelId="{6815B80D-26BF-4F0A-B617-8AB1C66D6677}" srcId="{9B1F3A05-C6E8-482A-8F01-4556EE7705EF}" destId="{6B77C7D2-BB55-4AFA-B616-5B7CDE234F9F}" srcOrd="0" destOrd="0" parTransId="{8E641FFE-AFC1-4EE7-A991-2693F3FB247F}" sibTransId="{8CE3DF8A-BFA4-4990-9FC5-A37BD088422F}"/>
    <dgm:cxn modelId="{7B54192D-4195-458C-9B18-CC6C924581BF}" type="presParOf" srcId="{3860A3C3-68C1-4990-923D-E437949E8F80}" destId="{DF5F0D7E-ECE0-4EF9-A8DD-FDE83F0F1232}" srcOrd="0" destOrd="0" presId="urn:microsoft.com/office/officeart/2005/8/layout/hProcess9"/>
    <dgm:cxn modelId="{EE748ABE-67B6-412B-BF9F-AAABC5242BE1}" type="presParOf" srcId="{3860A3C3-68C1-4990-923D-E437949E8F80}" destId="{421A3477-19CB-4898-BCD5-F9FC5186A5C5}" srcOrd="1" destOrd="0" presId="urn:microsoft.com/office/officeart/2005/8/layout/hProcess9"/>
    <dgm:cxn modelId="{3539859C-3927-4A80-A799-D8002762FEBB}" type="presParOf" srcId="{421A3477-19CB-4898-BCD5-F9FC5186A5C5}" destId="{D4789C25-377E-4956-9BFA-39870A3E6D0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7D871-C532-49DB-85AD-728F7A2A5809}">
      <dsp:nvSpPr>
        <dsp:cNvPr id="0" name=""/>
        <dsp:cNvSpPr/>
      </dsp:nvSpPr>
      <dsp:spPr>
        <a:xfrm>
          <a:off x="1307473" y="3305"/>
          <a:ext cx="2495401" cy="124770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Первоначально утвержденный бюджет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4017" y="39849"/>
        <a:ext cx="2422313" cy="1174612"/>
      </dsp:txXfrm>
    </dsp:sp>
    <dsp:sp modelId="{66777CE6-7F93-4521-A9A7-0DC7D8692CF2}">
      <dsp:nvSpPr>
        <dsp:cNvPr id="0" name=""/>
        <dsp:cNvSpPr/>
      </dsp:nvSpPr>
      <dsp:spPr>
        <a:xfrm>
          <a:off x="1557013" y="1251006"/>
          <a:ext cx="249540" cy="935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775"/>
              </a:lnTo>
              <a:lnTo>
                <a:pt x="249540" y="93577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B1A91-8B18-40FA-95A2-09EFC071FC08}">
      <dsp:nvSpPr>
        <dsp:cNvPr id="0" name=""/>
        <dsp:cNvSpPr/>
      </dsp:nvSpPr>
      <dsp:spPr>
        <a:xfrm>
          <a:off x="1806553" y="1562931"/>
          <a:ext cx="1996320" cy="12477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1 099 422,6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43097" y="1599475"/>
        <a:ext cx="1923232" cy="1174612"/>
      </dsp:txXfrm>
    </dsp:sp>
    <dsp:sp modelId="{A8F68891-3399-4610-B5BF-C472E8C23281}">
      <dsp:nvSpPr>
        <dsp:cNvPr id="0" name=""/>
        <dsp:cNvSpPr/>
      </dsp:nvSpPr>
      <dsp:spPr>
        <a:xfrm>
          <a:off x="1557013" y="1251006"/>
          <a:ext cx="249540" cy="2495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401"/>
              </a:lnTo>
              <a:lnTo>
                <a:pt x="249540" y="249540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36A83-276B-46EE-BEDD-B7A4A0A33E8F}">
      <dsp:nvSpPr>
        <dsp:cNvPr id="0" name=""/>
        <dsp:cNvSpPr/>
      </dsp:nvSpPr>
      <dsp:spPr>
        <a:xfrm>
          <a:off x="1806553" y="3122556"/>
          <a:ext cx="1797028" cy="12477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1 108 059,8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43097" y="3159100"/>
        <a:ext cx="1723940" cy="1174612"/>
      </dsp:txXfrm>
    </dsp:sp>
    <dsp:sp modelId="{06520CB7-06C5-4B32-9934-A2DA8065C217}">
      <dsp:nvSpPr>
        <dsp:cNvPr id="0" name=""/>
        <dsp:cNvSpPr/>
      </dsp:nvSpPr>
      <dsp:spPr>
        <a:xfrm>
          <a:off x="4834872" y="20211"/>
          <a:ext cx="2495401" cy="124770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Уточненный бюджет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71416" y="56755"/>
        <a:ext cx="2422313" cy="1174612"/>
      </dsp:txXfrm>
    </dsp:sp>
    <dsp:sp modelId="{2664949A-4B21-4B3B-B7D7-044556306E68}">
      <dsp:nvSpPr>
        <dsp:cNvPr id="0" name=""/>
        <dsp:cNvSpPr/>
      </dsp:nvSpPr>
      <dsp:spPr>
        <a:xfrm>
          <a:off x="5084413" y="1267912"/>
          <a:ext cx="139383" cy="725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581"/>
              </a:lnTo>
              <a:lnTo>
                <a:pt x="139383" y="72558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33A06-9039-4267-B86D-F273549C33C1}">
      <dsp:nvSpPr>
        <dsp:cNvPr id="0" name=""/>
        <dsp:cNvSpPr/>
      </dsp:nvSpPr>
      <dsp:spPr>
        <a:xfrm>
          <a:off x="5223796" y="1513659"/>
          <a:ext cx="1954378" cy="95966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1 325 729,5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51904" y="1541767"/>
        <a:ext cx="1898162" cy="903452"/>
      </dsp:txXfrm>
    </dsp:sp>
    <dsp:sp modelId="{03CDB4F5-CC84-4600-9AC6-B9B8B25869AF}">
      <dsp:nvSpPr>
        <dsp:cNvPr id="0" name=""/>
        <dsp:cNvSpPr/>
      </dsp:nvSpPr>
      <dsp:spPr>
        <a:xfrm>
          <a:off x="5084413" y="1267912"/>
          <a:ext cx="288488" cy="2338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927"/>
              </a:lnTo>
              <a:lnTo>
                <a:pt x="288488" y="233892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70148-4D04-455D-8DD6-FE0E2164A691}">
      <dsp:nvSpPr>
        <dsp:cNvPr id="0" name=""/>
        <dsp:cNvSpPr/>
      </dsp:nvSpPr>
      <dsp:spPr>
        <a:xfrm>
          <a:off x="5372901" y="2982989"/>
          <a:ext cx="1996320" cy="12477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1 334 367,0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9445" y="3019533"/>
        <a:ext cx="1923232" cy="1174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F9143-12E5-460D-BC1A-949CA2606061}">
      <dsp:nvSpPr>
        <dsp:cNvPr id="0" name=""/>
        <dsp:cNvSpPr/>
      </dsp:nvSpPr>
      <dsp:spPr>
        <a:xfrm>
          <a:off x="0" y="0"/>
          <a:ext cx="1907703" cy="2077379"/>
        </a:xfrm>
        <a:prstGeom prst="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EA4C3-8E10-4B30-8257-5D4FCD67E88F}">
      <dsp:nvSpPr>
        <dsp:cNvPr id="0" name=""/>
        <dsp:cNvSpPr/>
      </dsp:nvSpPr>
      <dsp:spPr>
        <a:xfrm>
          <a:off x="28566" y="458677"/>
          <a:ext cx="1705040" cy="1109171"/>
        </a:xfrm>
        <a:prstGeom prst="roundRect">
          <a:avLst/>
        </a:prstGeom>
        <a:gradFill flip="none" rotWithShape="0">
          <a:gsLst>
            <a:gs pos="0">
              <a:schemeClr val="accent2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2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Субсидии</a:t>
          </a:r>
          <a:r>
            <a:rPr lang="ru-RU" sz="1800" kern="1200" dirty="0" smtClean="0"/>
            <a:t>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124 694 тыс. руб., в т. ч.:</a:t>
          </a:r>
          <a:endParaRPr lang="ru-RU" sz="1200" kern="1200" dirty="0"/>
        </a:p>
      </dsp:txBody>
      <dsp:txXfrm>
        <a:off x="82711" y="512822"/>
        <a:ext cx="1596750" cy="1000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F0D7E-ECE0-4EF9-A8DD-FDE83F0F1232}">
      <dsp:nvSpPr>
        <dsp:cNvPr id="0" name=""/>
        <dsp:cNvSpPr/>
      </dsp:nvSpPr>
      <dsp:spPr>
        <a:xfrm>
          <a:off x="185395" y="0"/>
          <a:ext cx="2101145" cy="2232247"/>
        </a:xfrm>
        <a:prstGeom prst="rightArrow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9C25-377E-4956-9BFA-39870A3E6D03}">
      <dsp:nvSpPr>
        <dsp:cNvPr id="0" name=""/>
        <dsp:cNvSpPr/>
      </dsp:nvSpPr>
      <dsp:spPr>
        <a:xfrm>
          <a:off x="0" y="669674"/>
          <a:ext cx="2469547" cy="892899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Субвенции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671 290 тыс. руб., в том числе :</a:t>
          </a:r>
          <a:endParaRPr lang="ru-RU" sz="1600" i="1" kern="1200" dirty="0"/>
        </a:p>
      </dsp:txBody>
      <dsp:txXfrm>
        <a:off x="43588" y="713262"/>
        <a:ext cx="2382371" cy="805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0.54249</cdr:x>
      <cdr:y>0.06586</cdr:y>
    </cdr:from>
    <cdr:to>
      <cdr:x>0.6536</cdr:x>
      <cdr:y>0.27493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4496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0.33278</cdr:x>
      <cdr:y>0.33499</cdr:y>
    </cdr:from>
    <cdr:to>
      <cdr:x>0.44389</cdr:x>
      <cdr:y>0.43038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65934" y="1655955"/>
          <a:ext cx="956900" cy="471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-47 194,6</a:t>
          </a:r>
          <a:endParaRPr lang="ru-RU" sz="18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0.58624</cdr:x>
      <cdr:y>0.04939</cdr:y>
    </cdr:from>
    <cdr:to>
      <cdr:x>0.69735</cdr:x>
      <cdr:y>0.25847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0.41639</cdr:x>
      <cdr:y>0.25709</cdr:y>
    </cdr:from>
    <cdr:to>
      <cdr:x>0.54543</cdr:x>
      <cdr:y>0.3482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86014" y="1270883"/>
          <a:ext cx="1111358" cy="45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-10 948,5</a:t>
          </a:r>
          <a:endParaRPr lang="ru-RU" sz="1800" b="1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0.37458</cdr:x>
      <cdr:y>0.40276</cdr:y>
    </cdr:from>
    <cdr:to>
      <cdr:x>0.43086</cdr:x>
      <cdr:y>0.60087</cdr:y>
    </cdr:to>
    <cdr:sp macro="" textlink="">
      <cdr:nvSpPr>
        <cdr:cNvPr id="2" name="Стрелка вниз 1"/>
        <cdr:cNvSpPr/>
      </cdr:nvSpPr>
      <cdr:spPr bwMode="auto">
        <a:xfrm xmlns:a="http://schemas.openxmlformats.org/drawingml/2006/main">
          <a:off x="3225974" y="1990963"/>
          <a:ext cx="484632" cy="97931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66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  <a:effectLst xmlns:a="http://schemas.openxmlformats.org/drawingml/2006/main">
          <a:outerShdw dist="107763" dir="2700000" algn="ctr" rotWithShape="0">
            <a:srgbClr val="808080"/>
          </a:outerShdw>
        </a:effectLst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0.44723</cdr:x>
      <cdr:y>0.33284</cdr:y>
    </cdr:from>
    <cdr:to>
      <cdr:x>0.5035</cdr:x>
      <cdr:y>0.53095</cdr:y>
    </cdr:to>
    <cdr:sp macro="" textlink="">
      <cdr:nvSpPr>
        <cdr:cNvPr id="8" name="Стрелка вниз 7"/>
        <cdr:cNvSpPr/>
      </cdr:nvSpPr>
      <cdr:spPr bwMode="auto">
        <a:xfrm xmlns:a="http://schemas.openxmlformats.org/drawingml/2006/main">
          <a:off x="3851617" y="1645321"/>
          <a:ext cx="484632" cy="97931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66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  <a:effectLst xmlns:a="http://schemas.openxmlformats.org/drawingml/2006/main">
          <a:outerShdw dist="107763" dir="2700000" algn="ctr" rotWithShape="0">
            <a:srgbClr val="808080"/>
          </a:outerShdw>
        </a:effectLst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0.29097</cdr:x>
      <cdr:y>0.22796</cdr:y>
    </cdr:from>
    <cdr:to>
      <cdr:x>0.39715</cdr:x>
      <cdr:y>0.30079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505894" y="1126867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0.56126</cdr:x>
      <cdr:y>0.00285</cdr:y>
    </cdr:from>
    <cdr:to>
      <cdr:x>1</cdr:x>
      <cdr:y>0.39718</cdr:y>
    </cdr:to>
    <cdr:pic>
      <cdr:nvPicPr>
        <cdr:cNvPr id="11" name="Рисунок 1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882158" y="15331"/>
          <a:ext cx="3816424" cy="211964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0.20183</cdr:x>
      <cdr:y>0.16271</cdr:y>
    </cdr:from>
    <cdr:to>
      <cdr:x>0.31326</cdr:x>
      <cdr:y>0.32165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0.88856</cdr:x>
      <cdr:y>0.84106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94940" y="3012034"/>
          <a:ext cx="513572" cy="569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0.32813</cdr:x>
      <cdr:y>0.09762</cdr:y>
    </cdr:from>
    <cdr:to>
      <cdr:x>0.67615</cdr:x>
      <cdr:y>0.18524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2168" y="412884"/>
          <a:ext cx="1603858" cy="370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3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0.20313</cdr:x>
      <cdr:y>0.02384</cdr:y>
    </cdr:from>
    <cdr:to>
      <cdr:x>0.58904</cdr:x>
      <cdr:y>0.18096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36104" y="80228"/>
          <a:ext cx="1778471" cy="528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0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0.20183</cdr:x>
      <cdr:y>0.16271</cdr:y>
    </cdr:from>
    <cdr:to>
      <cdr:x>0.31326</cdr:x>
      <cdr:y>0.32165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0.27203</cdr:x>
      <cdr:y>0.20026</cdr:y>
    </cdr:from>
    <cdr:to>
      <cdr:x>0.38347</cdr:x>
      <cdr:y>0.3592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2248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0.32813</cdr:x>
      <cdr:y>0.09762</cdr:y>
    </cdr:from>
    <cdr:to>
      <cdr:x>0.67615</cdr:x>
      <cdr:y>0.18524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2168" y="412884"/>
          <a:ext cx="1603858" cy="370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3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0.18806</cdr:x>
      <cdr:y>0.07905</cdr:y>
    </cdr:from>
    <cdr:to>
      <cdr:x>0.90609</cdr:x>
      <cdr:y>0.22524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92101" y="203405"/>
          <a:ext cx="3024323" cy="376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</a:t>
          </a:r>
          <a:endParaRPr lang="ru-RU" sz="20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0.06838</cdr:x>
      <cdr:y>0.85035</cdr:y>
    </cdr:from>
    <cdr:to>
      <cdr:x>0.54192</cdr:x>
      <cdr:y>0.99653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8032" y="5319010"/>
          <a:ext cx="1994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0.20183</cdr:x>
      <cdr:y>0.16271</cdr:y>
    </cdr:from>
    <cdr:to>
      <cdr:x>0.31326</cdr:x>
      <cdr:y>0.32165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0.27203</cdr:x>
      <cdr:y>0.20026</cdr:y>
    </cdr:from>
    <cdr:to>
      <cdr:x>0.38347</cdr:x>
      <cdr:y>0.3592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2248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0.32813</cdr:x>
      <cdr:y>0.09762</cdr:y>
    </cdr:from>
    <cdr:to>
      <cdr:x>0.67615</cdr:x>
      <cdr:y>0.18524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2168" y="412884"/>
          <a:ext cx="1603858" cy="370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3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0.18806</cdr:x>
      <cdr:y>0.07905</cdr:y>
    </cdr:from>
    <cdr:to>
      <cdr:x>0.90609</cdr:x>
      <cdr:y>0.22524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92101" y="203405"/>
          <a:ext cx="3024323" cy="376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</a:t>
          </a:r>
          <a:endParaRPr lang="ru-RU" sz="20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0.85382</cdr:y>
    </cdr:from>
    <cdr:to>
      <cdr:x>0.47354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-4605536" y="2520757"/>
          <a:ext cx="1994531" cy="431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0.31083</cdr:x>
      <cdr:y>0.13056</cdr:y>
    </cdr:from>
    <cdr:to>
      <cdr:x>0.42534</cdr:x>
      <cdr:y>0.19782</cdr:y>
    </cdr:to>
    <cdr:sp macro="" textlink="">
      <cdr:nvSpPr>
        <cdr:cNvPr id="2" name="Пятиугольник 1"/>
        <cdr:cNvSpPr/>
      </cdr:nvSpPr>
      <cdr:spPr>
        <a:xfrm xmlns:a="http://schemas.openxmlformats.org/drawingml/2006/main">
          <a:off x="2736304" y="620506"/>
          <a:ext cx="1008058" cy="319655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solidFill>
            <a:schemeClr val="accent3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050" b="1" dirty="0" smtClean="0">
              <a:solidFill>
                <a:schemeClr val="tx1"/>
              </a:solidFill>
            </a:rPr>
            <a:t>- 9 954</a:t>
          </a:r>
          <a:endParaRPr lang="ru-RU" sz="105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0.43353</cdr:x>
      <cdr:y>0.12306</cdr:y>
    </cdr:from>
    <cdr:to>
      <cdr:x>0.55378</cdr:x>
      <cdr:y>0.18936</cdr:y>
    </cdr:to>
    <cdr:sp macro="" textlink="">
      <cdr:nvSpPr>
        <cdr:cNvPr id="3" name="Пятиугольник 2"/>
        <cdr:cNvSpPr/>
      </cdr:nvSpPr>
      <cdr:spPr>
        <a:xfrm xmlns:a="http://schemas.openxmlformats.org/drawingml/2006/main">
          <a:off x="3816424" y="584842"/>
          <a:ext cx="1058589" cy="315093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solidFill>
            <a:schemeClr val="accent3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+484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0.5644</cdr:x>
      <cdr:y>0.1038</cdr:y>
    </cdr:from>
    <cdr:to>
      <cdr:x>0.67944</cdr:x>
      <cdr:y>0.17159</cdr:y>
    </cdr:to>
    <cdr:sp macro="" textlink="">
      <cdr:nvSpPr>
        <cdr:cNvPr id="4" name="Пятиугольник 3"/>
        <cdr:cNvSpPr/>
      </cdr:nvSpPr>
      <cdr:spPr>
        <a:xfrm xmlns:a="http://schemas.openxmlformats.org/drawingml/2006/main">
          <a:off x="4968552" y="493324"/>
          <a:ext cx="1012724" cy="322174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solidFill>
            <a:schemeClr val="accent3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+ 43 561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0.70346</cdr:x>
      <cdr:y>0.08495</cdr:y>
    </cdr:from>
    <cdr:to>
      <cdr:x>0.8237</cdr:x>
      <cdr:y>0.15477</cdr:y>
    </cdr:to>
    <cdr:sp macro="" textlink="">
      <cdr:nvSpPr>
        <cdr:cNvPr id="5" name="Пятиугольник 4"/>
        <cdr:cNvSpPr/>
      </cdr:nvSpPr>
      <cdr:spPr>
        <a:xfrm xmlns:a="http://schemas.openxmlformats.org/drawingml/2006/main">
          <a:off x="6192688" y="403707"/>
          <a:ext cx="1058500" cy="331821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solidFill>
            <a:schemeClr val="accent3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+34 832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0.23449</cdr:x>
      <cdr:y>0.02411</cdr:y>
    </cdr:from>
    <cdr:to>
      <cdr:x>0.35173</cdr:x>
      <cdr:y>0.13103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64270" y="114583"/>
          <a:ext cx="1032074" cy="508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400 647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0.35991</cdr:x>
      <cdr:y>0.0303</cdr:y>
    </cdr:from>
    <cdr:to>
      <cdr:x>0.47442</cdr:x>
      <cdr:y>0.10606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68352" y="144017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390 693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0.4826</cdr:x>
      <cdr:y>0.04751</cdr:y>
    </cdr:from>
    <cdr:to>
      <cdr:x>0.58647</cdr:x>
      <cdr:y>0.10763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48472" y="225786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391 177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0.62166</cdr:x>
      <cdr:y>0.0303</cdr:y>
    </cdr:from>
    <cdr:to>
      <cdr:x>0.74435</cdr:x>
      <cdr:y>0.09091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72608" y="144018"/>
          <a:ext cx="1080120" cy="28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434 738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0.75253</cdr:x>
      <cdr:y>0.0303</cdr:y>
    </cdr:from>
    <cdr:to>
      <cdr:x>0.87523</cdr:x>
      <cdr:y>0.10606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624736" y="144017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469 570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0.68908</cdr:x>
      <cdr:y>0.74588</cdr:y>
    </cdr:from>
    <cdr:to>
      <cdr:x>1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904656" y="4350466"/>
          <a:ext cx="2664296" cy="1482181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  <cdr:relSizeAnchor xmlns:cdr="http://schemas.openxmlformats.org/drawingml/2006/chartDrawing">
    <cdr:from>
      <cdr:x>0.09836</cdr:x>
      <cdr:y>0.02353</cdr:y>
    </cdr:from>
    <cdr:to>
      <cdr:x>0.20507</cdr:x>
      <cdr:y>0.07291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096" y="144016"/>
          <a:ext cx="937452" cy="302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313 190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0.20492</cdr:x>
      <cdr:y>0.02353</cdr:y>
    </cdr:from>
    <cdr:to>
      <cdr:x>0.309</cdr:x>
      <cdr:y>0.08235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144016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278 108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0.31967</cdr:x>
      <cdr:y>0.02353</cdr:y>
    </cdr:from>
    <cdr:to>
      <cdr:x>0.42623</cdr:x>
      <cdr:y>0.07059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44016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280 119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0.43443</cdr:x>
      <cdr:y>0.02353</cdr:y>
    </cdr:from>
    <cdr:to>
      <cdr:x>0.53851</cdr:x>
      <cdr:y>0.07059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16424" y="14401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300 092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0.54098</cdr:x>
      <cdr:y>0.02353</cdr:y>
    </cdr:from>
    <cdr:to>
      <cdr:x>0.64754</cdr:x>
      <cdr:y>0.07059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52528" y="144016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345 823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0.82149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976988"/>
          <a:ext cx="8640960" cy="1081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t">
          <a:normAutofit/>
        </a:bodyPr>
        <a:lstStyle xmlns:a="http://schemas.openxmlformats.org/drawingml/2006/main"/>
        <a:p xmlns:a="http://schemas.openxmlformats.org/drawingml/2006/main">
          <a:pPr indent="87313" algn="just">
            <a:lnSpc>
              <a:spcPct val="115000"/>
            </a:lnSpc>
            <a:spcAft>
              <a:spcPts val="0"/>
            </a:spcAft>
            <a:tabLst>
              <a:tab pos="8796338" algn="l"/>
              <a:tab pos="11480800" algn="l"/>
            </a:tabLst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Основное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поступлений по доходам от оказания платных услуг, за счет увеличения поступлений родительской платы за оказание</a:t>
          </a:r>
        </a:p>
        <a:p xmlns:a="http://schemas.openxmlformats.org/drawingml/2006/main">
          <a:pPr indent="87313" algn="just">
            <a:lnSpc>
              <a:spcPct val="115000"/>
            </a:lnSpc>
            <a:spcAft>
              <a:spcPts val="0"/>
            </a:spcAft>
            <a:tabLst>
              <a:tab pos="8796338" algn="l"/>
              <a:tab pos="11480800" algn="l"/>
            </a:tabLs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услуги по присмотру и уходу за детьми в дошкольных образовательных учреждениях (открытие МДОУ №11 «Березка» и в МДОУ №16 </a:t>
          </a:r>
        </a:p>
        <a:p xmlns:a="http://schemas.openxmlformats.org/drawingml/2006/main">
          <a:pPr indent="87313" algn="just">
            <a:lnSpc>
              <a:spcPct val="115000"/>
            </a:lnSpc>
            <a:spcAft>
              <a:spcPts val="0"/>
            </a:spcAft>
            <a:tabLst>
              <a:tab pos="8796338" algn="l"/>
              <a:tab pos="11480800" algn="l"/>
            </a:tabLs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«Ручеек»).</a:t>
          </a:r>
        </a:p>
        <a:p xmlns:a="http://schemas.openxmlformats.org/drawingml/2006/main">
          <a:pPr indent="87313" algn="just">
            <a:lnSpc>
              <a:spcPct val="115000"/>
            </a:lnSpc>
            <a:spcAft>
              <a:spcPts val="0"/>
            </a:spcAft>
            <a:tabLst>
              <a:tab pos="8796338" algn="l"/>
              <a:tab pos="11480800" algn="l"/>
            </a:tabLs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Основное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по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платежи при пользовании природными ресурсами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41,5% (в 2017 году плательщики пересчитали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оплату</a:t>
          </a:r>
        </a:p>
        <a:p xmlns:a="http://schemas.openxmlformats.org/drawingml/2006/main">
          <a:pPr indent="87313" algn="just">
            <a:lnSpc>
              <a:spcPct val="115000"/>
            </a:lnSpc>
            <a:spcAft>
              <a:spcPts val="0"/>
            </a:spcAft>
            <a:tabLst>
              <a:tab pos="8796338" algn="l"/>
              <a:tab pos="11480800" algn="l"/>
            </a:tabLst>
          </a:pP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 2016 год по сниженным ставкам согласно </a:t>
          </a: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постановлению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Правительства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РФ №913 от 13.09.2016);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0.10833</cdr:x>
      <cdr:y>0.31042</cdr:y>
    </cdr:from>
    <cdr:to>
      <cdr:x>0.18333</cdr:x>
      <cdr:y>0.38173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1880643"/>
          <a:ext cx="648072" cy="432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1 184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</cdr:x>
      <cdr:y>0.20345</cdr:y>
    </cdr:from>
    <cdr:to>
      <cdr:x>0.30582</cdr:x>
      <cdr:y>0.26287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8192" y="1232571"/>
          <a:ext cx="91438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1 052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0.31667</cdr:x>
      <cdr:y>0.20345</cdr:y>
    </cdr:from>
    <cdr:to>
      <cdr:x>0.42249</cdr:x>
      <cdr:y>0.27476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36304" y="1232571"/>
          <a:ext cx="91438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862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0.43702</cdr:x>
      <cdr:y>0.10836</cdr:y>
    </cdr:from>
    <cdr:to>
      <cdr:x>0.52035</cdr:x>
      <cdr:y>0.16779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76291" y="656507"/>
          <a:ext cx="720051" cy="36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0.55833</cdr:x>
      <cdr:y>0.1559</cdr:y>
    </cdr:from>
    <cdr:to>
      <cdr:x>0.64167</cdr:x>
      <cdr:y>0.21533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24536" y="944539"/>
          <a:ext cx="720138" cy="36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3 459</a:t>
          </a:r>
        </a:p>
        <a:p xmlns:a="http://schemas.openxmlformats.org/drawingml/2006/main"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0.44167</cdr:x>
      <cdr:y>0.04893</cdr:y>
    </cdr:from>
    <cdr:to>
      <cdr:x>0.54749</cdr:x>
      <cdr:y>0.09648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16424" y="296467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134 646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84430C-6E42-4965-845E-7646400E5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60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4430C-6E42-4965-845E-7646400E5F3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7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4430C-6E42-4965-845E-7646400E5F3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4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4430C-6E42-4965-845E-7646400E5F3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6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4430C-6E42-4965-845E-7646400E5F3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9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4430C-6E42-4965-845E-7646400E5F3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3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4430C-6E42-4965-845E-7646400E5F3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3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4430C-6E42-4965-845E-7646400E5F3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5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4430C-6E42-4965-845E-7646400E5F3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53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4430C-6E42-4965-845E-7646400E5F3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3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558A7B5-AD27-4F79-9E8D-BE52EE6E61D3}" type="datetimeFigureOut">
              <a:rPr lang="ru-RU" smtClean="0"/>
              <a:pPr>
                <a:defRPr/>
              </a:pPr>
              <a:t>31.05.2018</a:t>
            </a:fld>
            <a:endParaRPr lang="ru-RU" alt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33E6430-1678-40E7-994D-83854D79653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1529BD-89E1-43F4-A36E-80BC61BE2D0D}" type="datetimeFigureOut">
              <a:rPr lang="ru-RU" smtClean="0"/>
              <a:pPr>
                <a:defRPr/>
              </a:pPr>
              <a:t>31.05.2018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17E5F3-FD21-49E7-B46C-EA92226096D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5" y="274642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23FE4C-E3B7-41EF-8FAA-B6006CF74830}" type="datetimeFigureOut">
              <a:rPr lang="ru-RU" smtClean="0"/>
              <a:pPr>
                <a:defRPr/>
              </a:pPr>
              <a:t>31.05.2018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68BB30-9EA5-42E1-9C23-4DF08741805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91" y="234865"/>
            <a:ext cx="8794113" cy="2947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4731" y="1299038"/>
            <a:ext cx="8794113" cy="24622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671" y="6660394"/>
            <a:ext cx="1904932" cy="186271"/>
          </a:xfrm>
        </p:spPr>
        <p:txBody>
          <a:bodyPr/>
          <a:lstStyle>
            <a:lvl1pPr>
              <a:defRPr/>
            </a:lvl1pPr>
          </a:lstStyle>
          <a:p>
            <a:fld id="{38339CE7-A514-47C2-AF0E-417D5BED4B4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0645" y="37255"/>
            <a:ext cx="1825560" cy="124720"/>
          </a:xfrm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29832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921619-EAE4-4870-9226-3EE78ABA5AB4}" type="datetimeFigureOut">
              <a:rPr lang="ru-RU" smtClean="0"/>
              <a:pPr>
                <a:defRPr/>
              </a:pPr>
              <a:t>31.05.2018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8BE07E-13E0-4F14-8DBB-91448C0A647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394309-40EF-4300-8462-89505322C558}" type="datetimeFigureOut">
              <a:rPr lang="ru-RU" smtClean="0"/>
              <a:pPr>
                <a:defRPr/>
              </a:pPr>
              <a:t>31.05.2018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56BF9C-60BA-4CEB-97CA-781A718EB47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94E17D-7518-4F4C-B264-BF8D87D123B1}" type="datetimeFigureOut">
              <a:rPr lang="ru-RU" smtClean="0"/>
              <a:pPr>
                <a:defRPr/>
              </a:pPr>
              <a:t>31.05.2018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591897-193C-435F-BB52-E0C0F5BB986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2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E294EB-4D0E-4CB9-98E5-AA44CBB9DCB1}" type="datetimeFigureOut">
              <a:rPr lang="ru-RU" smtClean="0"/>
              <a:pPr>
                <a:defRPr/>
              </a:pPr>
              <a:t>31.05.2018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A7069E-67E4-4A30-94C9-52CAE538892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7A4B92-3D9F-4CC9-8DFD-38BE989D18F6}" type="datetimeFigureOut">
              <a:rPr lang="ru-RU" smtClean="0"/>
              <a:pPr>
                <a:defRPr/>
              </a:pPr>
              <a:t>31.05.2018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B19B4A-241D-4F96-823C-D767C20F46B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C32AB5-0C79-4FD1-BB9C-585F6EAECF5F}" type="datetimeFigureOut">
              <a:rPr lang="ru-RU" smtClean="0"/>
              <a:pPr>
                <a:defRPr/>
              </a:pPr>
              <a:t>31.05.2018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7F5510-C049-4FD9-95EB-06746CD2D7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7C8333D1-B94F-4F2E-B228-6C3227587482}" type="datetimeFigureOut">
              <a:rPr lang="ru-RU" smtClean="0"/>
              <a:pPr>
                <a:defRPr/>
              </a:pPr>
              <a:t>31.05.2018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414CC2-640F-4093-BCF6-D1676B4F53D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DBADADD-8D45-4EFC-8126-6D16D6CEB26A}" type="datetimeFigureOut">
              <a:rPr lang="ru-RU" smtClean="0"/>
              <a:pPr>
                <a:defRPr/>
              </a:pPr>
              <a:t>31.05.2018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4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813C466-1D77-4543-A467-B5A56B5D995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6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6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3FA2C83-5F8C-44E2-921E-5FADFABE5CBA}" type="datetimeFigureOut">
              <a:rPr lang="ru-RU" smtClean="0"/>
              <a:pPr>
                <a:defRPr/>
              </a:pPr>
              <a:t>31.05.2018</a:t>
            </a:fld>
            <a:endParaRPr lang="ru-RU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4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10D6E16-7D05-44F1-BC9C-BFA2C097C9F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2" r:id="rId1"/>
    <p:sldLayoutId id="2147486603" r:id="rId2"/>
    <p:sldLayoutId id="2147486604" r:id="rId3"/>
    <p:sldLayoutId id="2147486605" r:id="rId4"/>
    <p:sldLayoutId id="2147486606" r:id="rId5"/>
    <p:sldLayoutId id="2147486607" r:id="rId6"/>
    <p:sldLayoutId id="2147486608" r:id="rId7"/>
    <p:sldLayoutId id="2147486609" r:id="rId8"/>
    <p:sldLayoutId id="2147486610" r:id="rId9"/>
    <p:sldLayoutId id="2147486611" r:id="rId10"/>
    <p:sldLayoutId id="2147486612" r:id="rId11"/>
    <p:sldLayoutId id="214748661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png"/><Relationship Id="rId4" Type="http://schemas.openxmlformats.org/officeDocument/2006/relationships/oleObject" Target="../embeddings/Microsoft_Excel_97-2003_Worksheet2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fin@sheladm.ru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0" y="260213"/>
            <a:ext cx="8642351" cy="6118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637843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материалам решения Думы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 от 26.04.2018 №14-рд «Об утверждении отчета об исполнении бюджета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за 2017 год»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2563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 2017 год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5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097076"/>
              </p:ext>
            </p:extLst>
          </p:nvPr>
        </p:nvGraphicFramePr>
        <p:xfrm>
          <a:off x="2987824" y="3492788"/>
          <a:ext cx="4608512" cy="336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116632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в %</a:t>
            </a:r>
            <a:endParaRPr lang="ru-RU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864248"/>
              </p:ext>
            </p:extLst>
          </p:nvPr>
        </p:nvGraphicFramePr>
        <p:xfrm>
          <a:off x="107504" y="1196752"/>
          <a:ext cx="42119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709032"/>
              </p:ext>
            </p:extLst>
          </p:nvPr>
        </p:nvGraphicFramePr>
        <p:xfrm>
          <a:off x="4605536" y="764704"/>
          <a:ext cx="42119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62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8956" y="332656"/>
            <a:ext cx="8066088" cy="5969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kern="12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налоговых и неналоговых доходов бюджета  за 2016-2020 годы, тыс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руб.</a:t>
            </a:r>
            <a:r>
              <a:rPr lang="ru-RU" sz="2400" b="1" kern="12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kern="12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Заголовок 1"/>
          <p:cNvSpPr txBox="1">
            <a:spLocks/>
          </p:cNvSpPr>
          <p:nvPr/>
        </p:nvSpPr>
        <p:spPr bwMode="auto">
          <a:xfrm>
            <a:off x="755578" y="1061357"/>
            <a:ext cx="4645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ru-RU" sz="2400" smtClean="0">
              <a:solidFill>
                <a:srgbClr val="51418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42006336"/>
              </p:ext>
            </p:extLst>
          </p:nvPr>
        </p:nvGraphicFramePr>
        <p:xfrm>
          <a:off x="78904" y="777748"/>
          <a:ext cx="88032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49661"/>
            <a:ext cx="2970584" cy="18875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074" name="Picture 2" descr="C:\Program Files\Microsoft Office\MEDIA\OFFICE14\Bullets\BD10266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0979" y="5407361"/>
            <a:ext cx="188383" cy="19303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4139952" y="5367467"/>
            <a:ext cx="1824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Program Files\Microsoft Office\MEDIA\OFFICE14\Bullets\BD14533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\Microsoft Office\MEDIA\OFFICE14\Bullets\BD14531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3865513" y="5793430"/>
            <a:ext cx="163850" cy="14993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5714507"/>
            <a:ext cx="240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623696"/>
              </p:ext>
            </p:extLst>
          </p:nvPr>
        </p:nvGraphicFramePr>
        <p:xfrm>
          <a:off x="179512" y="368661"/>
          <a:ext cx="8784976" cy="63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доходов, в тыс. руб.</a:t>
            </a:r>
            <a:endParaRPr lang="ru-RU" sz="2400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бюджета, тыс. руб. </a:t>
            </a:r>
            <a:endParaRPr lang="ru-RU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07945595"/>
              </p:ext>
            </p:extLst>
          </p:nvPr>
        </p:nvGraphicFramePr>
        <p:xfrm>
          <a:off x="179512" y="404665"/>
          <a:ext cx="8640960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01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5962567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3" y="404664"/>
            <a:ext cx="878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обеспеченность жителя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елеховского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налоговыми и неналоговыми доходами, рублей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0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21272"/>
              </p:ext>
            </p:extLst>
          </p:nvPr>
        </p:nvGraphicFramePr>
        <p:xfrm>
          <a:off x="395536" y="531142"/>
          <a:ext cx="8352927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936104"/>
                <a:gridCol w="1008112"/>
                <a:gridCol w="1008112"/>
                <a:gridCol w="1080120"/>
                <a:gridCol w="1152128"/>
                <a:gridCol w="864095"/>
              </a:tblGrid>
              <a:tr h="102331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2015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2016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2017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Отклонен.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/2016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тыс. руб.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2017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161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52 365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50 829</a:t>
                      </a:r>
                      <a:endParaRPr lang="ru-RU" sz="16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161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23 383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124 694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-55 850</a:t>
                      </a:r>
                      <a:endParaRPr lang="ru-RU" sz="16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161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592 340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671 290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20 357</a:t>
                      </a:r>
                      <a:endParaRPr lang="ru-RU" sz="16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551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МБТ,</a:t>
                      </a:r>
                    </a:p>
                    <a:p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13 145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-160</a:t>
                      </a:r>
                      <a:endParaRPr lang="ru-RU" sz="16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704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осуществление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полномочий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-143</a:t>
                      </a:r>
                      <a:endParaRPr lang="ru-RU" sz="16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161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БП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</a:t>
                      </a:r>
                      <a:endParaRPr lang="ru-RU" sz="16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6367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от возвратов остатков субсидий, субвенций и иных МБТ, прошлых лет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296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304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304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6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6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6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6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6367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 субсидий, субвенций и иных МБТ, прошлых лет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-1 624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-296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-1 262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-1 262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6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-966</a:t>
                      </a:r>
                      <a:endParaRPr kumimoji="0" lang="ru-RU" sz="16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6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6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161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851 510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14 761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58918" y="36842"/>
            <a:ext cx="6060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поступления, тыс. руб.</a:t>
            </a:r>
            <a:endParaRPr lang="ru-RU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824" y="6273225"/>
            <a:ext cx="4496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межбюджетные трансферты,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безвозмездные поступления.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 flipV="1">
            <a:off x="953852" y="1225400"/>
            <a:ext cx="270284" cy="1195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39552" y="3429000"/>
            <a:ext cx="0" cy="2088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403648" y="908721"/>
            <a:ext cx="2088232" cy="1881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088994" y="3615308"/>
            <a:ext cx="2492642" cy="2694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313892" y="3615308"/>
            <a:ext cx="2267744" cy="1728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628327" y="1988840"/>
            <a:ext cx="2151585" cy="122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313892" y="3429000"/>
            <a:ext cx="2177988" cy="889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1628327" y="3397560"/>
            <a:ext cx="2385865" cy="31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Схема 59"/>
          <p:cNvGraphicFramePr/>
          <p:nvPr>
            <p:extLst>
              <p:ext uri="{D42A27DB-BD31-4B8C-83A1-F6EECF244321}">
                <p14:modId xmlns:p14="http://schemas.microsoft.com/office/powerpoint/2010/main" val="1927752372"/>
              </p:ext>
            </p:extLst>
          </p:nvPr>
        </p:nvGraphicFramePr>
        <p:xfrm>
          <a:off x="0" y="1988840"/>
          <a:ext cx="1907704" cy="207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 bwMode="auto">
          <a:xfrm>
            <a:off x="1523484" y="1849389"/>
            <a:ext cx="758793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капитальных вложений в объекты муниципальной собственности, на модернизацию объектов теплоснабжения (водонагревательная котельная п. Ч. Ключи – ОБ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11 666,7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555777" y="1052736"/>
            <a:ext cx="6478992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реализацию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гос.программы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«Доступная среда» (до оборудование техническими средствами адаптации МКУК «Городской музей Г.И.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ФБ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44,2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руб./ ОБ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тыс. руб. )</a:t>
            </a:r>
          </a:p>
        </p:txBody>
      </p:sp>
      <p:sp>
        <p:nvSpPr>
          <p:cNvPr id="16" name="Блок-схема: процесс 15"/>
          <p:cNvSpPr/>
          <p:nvPr/>
        </p:nvSpPr>
        <p:spPr bwMode="auto">
          <a:xfrm>
            <a:off x="2555776" y="59276"/>
            <a:ext cx="6524105" cy="849446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создание в образовательных организациях, расположенных в сельской местности Иркутской области, условий для занятия физической культурой и спортом (ремонт спортивного зала СОШ №9 п. Ч. Ключи – ОБ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1 450,9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)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9142" y="13905"/>
            <a:ext cx="2388622" cy="1470879"/>
          </a:xfrm>
          <a:prstGeom prst="roundRect">
            <a:avLst>
              <a:gd name="adj" fmla="val 1064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  <a:softEdge rad="3175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ликвидацию  несанкционированных мест размещения отходов (с.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Баклаши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15 597,06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2111759" y="2571935"/>
            <a:ext cx="6923010" cy="436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приобретение школьных автобусов ( 2 автобуса для: МБОУ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лицей», СОШ №8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Б.Луг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3 505,5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2111759" y="3139373"/>
            <a:ext cx="6965066" cy="8062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по модернизации объектов теплоснабжения и подготовке к отопительному сезону объектов коммунальной инфраструктуры ( магистральный водопровод, водонагревательная котельная, приобретение котельного оборудования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п.Ч.Ключи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18 662,3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59141" y="4066221"/>
            <a:ext cx="3096543" cy="896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формирование районных фондов финансовой поддержки поселений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(ОБ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28 307,1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3269922" y="4667763"/>
            <a:ext cx="5841492" cy="468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закупку оборудования для оснащения столовых образовательных организаций ( ОБ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387,7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3211242" y="4066220"/>
            <a:ext cx="5865583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спортивного оборудования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инвентаря ( для МБУ ШР ДЮСШ Юность – ОБ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руб.) </a:t>
            </a: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103106" y="5034322"/>
            <a:ext cx="2928682" cy="965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реализацию мероприятий по повышению эффективности бюджетных расходов (ОБ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9 350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</a:p>
        </p:txBody>
      </p:sp>
      <p:sp>
        <p:nvSpPr>
          <p:cNvPr id="87" name="Прямоугольник 86"/>
          <p:cNvSpPr/>
          <p:nvPr/>
        </p:nvSpPr>
        <p:spPr bwMode="auto">
          <a:xfrm>
            <a:off x="3155685" y="5265035"/>
            <a:ext cx="5921139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оплату питания в лагерях с дневным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пребыванием (ОБ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989,4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руб.)</a:t>
            </a:r>
          </a:p>
        </p:txBody>
      </p:sp>
      <p:sp>
        <p:nvSpPr>
          <p:cNvPr id="2" name="Блок-схема: процесс 1"/>
          <p:cNvSpPr/>
          <p:nvPr/>
        </p:nvSpPr>
        <p:spPr bwMode="auto">
          <a:xfrm>
            <a:off x="3211242" y="5811950"/>
            <a:ext cx="2800918" cy="713394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укрепление материально-технической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(ОБ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426,1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руб.)</a:t>
            </a:r>
          </a:p>
        </p:txBody>
      </p:sp>
      <p:sp>
        <p:nvSpPr>
          <p:cNvPr id="3" name="Блок-схема: процесс 2"/>
          <p:cNvSpPr/>
          <p:nvPr/>
        </p:nvSpPr>
        <p:spPr bwMode="auto">
          <a:xfrm>
            <a:off x="6190667" y="5771867"/>
            <a:ext cx="2886157" cy="753477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выравнивание обеспеченности муниципальных районов (ОБ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22 013,5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4302" y="6540623"/>
            <a:ext cx="5439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областной бюджет,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федеральный бюджет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3106" y="6030091"/>
            <a:ext cx="3052578" cy="827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по капитальному ремонту образовательных организаций (Бассейн СОШ №2 ОБ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1 697,7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р.)</a:t>
            </a:r>
          </a:p>
        </p:txBody>
      </p:sp>
    </p:spTree>
    <p:extLst>
      <p:ext uri="{BB962C8B-B14F-4D97-AF65-F5344CB8AC3E}">
        <p14:creationId xmlns:p14="http://schemas.microsoft.com/office/powerpoint/2010/main" val="232805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>
            <a:off x="1475656" y="4233664"/>
            <a:ext cx="1105272" cy="2219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619672" y="4139321"/>
            <a:ext cx="961256" cy="1521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231740" y="3429000"/>
            <a:ext cx="11161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231740" y="2996952"/>
            <a:ext cx="91440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123728" y="2564904"/>
            <a:ext cx="102241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2841090"/>
              </p:ext>
            </p:extLst>
          </p:nvPr>
        </p:nvGraphicFramePr>
        <p:xfrm>
          <a:off x="107504" y="2312876"/>
          <a:ext cx="247193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V="1">
            <a:off x="1619672" y="692696"/>
            <a:ext cx="79208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 bwMode="auto">
          <a:xfrm>
            <a:off x="2470098" y="116632"/>
            <a:ext cx="6494390" cy="576064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предоставление гражданам субсидий на оплату жилого помещения и коммунальных услуг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11  450,9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835696" y="1268760"/>
            <a:ext cx="792088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2470098" y="764704"/>
            <a:ext cx="6494389" cy="504056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составление (изменение) списков кандидатов в присяжные заседатели федеральных судов общей юрисдикции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015716" y="1916832"/>
            <a:ext cx="91440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2470099" y="1416539"/>
            <a:ext cx="6491572" cy="504056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хранение, комплектование, учет и использование архивных документов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1 177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472916" y="2060848"/>
            <a:ext cx="6491572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государственные полномочия в области охраны труда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605,2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2472916" y="2642777"/>
            <a:ext cx="6491572" cy="420317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осуществление отдельных полномочий в сфере обращения с бездомными собаками и кошками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602,9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472916" y="3212976"/>
            <a:ext cx="6491572" cy="648072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определение персонального состава и обеспечения деятельности районных комиссий по делам несовершеннолетних и защите их прав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1 829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123728" y="371703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 bwMode="auto">
          <a:xfrm>
            <a:off x="2472916" y="4005064"/>
            <a:ext cx="6491572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определение персонального состава и обеспечения деятельности административных комиссий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605,2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835696" y="400506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 bwMode="auto">
          <a:xfrm>
            <a:off x="2472916" y="4595890"/>
            <a:ext cx="6491572" cy="504056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предоставление мер социальной поддержки многодетным и малоимущим семьям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5 304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2472915" y="5193196"/>
            <a:ext cx="6488755" cy="936104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обеспечение прав граждан на получение общедоступного и бесплатного начального общего, основного общего , среднего  (полного) общего образования , а также дополнительного образования в образовательных  учреждениях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384 495,6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2472916" y="6147302"/>
            <a:ext cx="6513209" cy="71069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получение общедоступного и бесплатного дошкольного образования в муниципальных дошкольных образовательных организациях 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265 216,6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" y="5430366"/>
            <a:ext cx="2047661" cy="13978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9" y="4174231"/>
            <a:ext cx="1753344" cy="12210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" y="58315"/>
            <a:ext cx="2028293" cy="12687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" y="1382990"/>
            <a:ext cx="2292896" cy="12871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935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4424" y="125368"/>
            <a:ext cx="920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мероприятия перечня проектов народных инициатив 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году </a:t>
            </a: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6" y="2013567"/>
            <a:ext cx="2808312" cy="16793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01208"/>
            <a:ext cx="2304256" cy="14232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59617"/>
            <a:ext cx="1486774" cy="19550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42" y="676487"/>
            <a:ext cx="1368152" cy="18070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44" y="692696"/>
            <a:ext cx="1479955" cy="1676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44" y="692696"/>
            <a:ext cx="1239219" cy="14744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67" y="2795838"/>
            <a:ext cx="1572403" cy="1794229"/>
          </a:xfrm>
          <a:prstGeom prst="rect">
            <a:avLst/>
          </a:prstGeom>
        </p:spPr>
      </p:pic>
      <p:sp>
        <p:nvSpPr>
          <p:cNvPr id="15" name="PubRRectCallout"/>
          <p:cNvSpPr>
            <a:spLocks noEditPoints="1" noChangeArrowheads="1"/>
          </p:cNvSpPr>
          <p:nvPr/>
        </p:nvSpPr>
        <p:spPr bwMode="auto">
          <a:xfrm>
            <a:off x="3851920" y="2064269"/>
            <a:ext cx="2669849" cy="1645271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3.Приобретение и установка малых форм в дошкольные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организаций).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3 186 987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местный бюджет 478 048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594" y="2510000"/>
            <a:ext cx="1379813" cy="18354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36" y="692696"/>
            <a:ext cx="1402258" cy="1722876"/>
          </a:xfrm>
          <a:prstGeom prst="rect">
            <a:avLst/>
          </a:prstGeom>
        </p:spPr>
      </p:pic>
      <p:sp>
        <p:nvSpPr>
          <p:cNvPr id="4" name="PubRRectCallout"/>
          <p:cNvSpPr>
            <a:spLocks noEditPoints="1" noChangeArrowheads="1"/>
          </p:cNvSpPr>
          <p:nvPr/>
        </p:nvSpPr>
        <p:spPr bwMode="auto">
          <a:xfrm>
            <a:off x="159273" y="638958"/>
            <a:ext cx="2808312" cy="1676672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1.Устройство теневых навесов в дошкольные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(7 организаций).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3 029 460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местный бюджет 454 419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ubOvalCallout"/>
          <p:cNvSpPr>
            <a:spLocks noEditPoints="1" noChangeArrowheads="1"/>
          </p:cNvSpPr>
          <p:nvPr/>
        </p:nvSpPr>
        <p:spPr bwMode="auto">
          <a:xfrm>
            <a:off x="-34516" y="3429000"/>
            <a:ext cx="3834325" cy="2376263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2.Приобретение татами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единоборств для МБОУ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детско-юношеская спортивная школа "Юность".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349 960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местный бюджет 52 494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5760" y="4617131"/>
            <a:ext cx="3523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на реализацию мероприятий перечня проектов народный инициатив поступила субсидия с областного бюджета в сумме 10 000 тыс. рублей,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местного бюджета составило 1 764,706 тыс. рублей.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мероприятия перечня проектов народных инициатив в 2017 году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" y="2273622"/>
            <a:ext cx="2592288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61" y="660758"/>
            <a:ext cx="2376264" cy="1472098"/>
          </a:xfrm>
          <a:prstGeom prst="rect">
            <a:avLst/>
          </a:prstGeom>
        </p:spPr>
      </p:pic>
      <p:sp>
        <p:nvSpPr>
          <p:cNvPr id="5" name="PubRRectCallout"/>
          <p:cNvSpPr>
            <a:spLocks noEditPoints="1" noChangeArrowheads="1"/>
          </p:cNvSpPr>
          <p:nvPr/>
        </p:nvSpPr>
        <p:spPr bwMode="auto">
          <a:xfrm>
            <a:off x="107504" y="660758"/>
            <a:ext cx="2808312" cy="1760129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4.Текущий ремонт спортивного зала МКОУ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"Средняя общеобразовательная школа 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6". Всего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1 550 000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местный бюджет 232 500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550736"/>
            <a:ext cx="1440160" cy="2026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43" y="567558"/>
            <a:ext cx="1728191" cy="2121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80" y="2273622"/>
            <a:ext cx="1520936" cy="220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74" y="2749860"/>
            <a:ext cx="1440160" cy="1985199"/>
          </a:xfrm>
          <a:prstGeom prst="rect">
            <a:avLst/>
          </a:prstGeom>
        </p:spPr>
      </p:pic>
      <p:sp>
        <p:nvSpPr>
          <p:cNvPr id="12" name="PubRRectCallout"/>
          <p:cNvSpPr>
            <a:spLocks noEditPoints="1" noChangeArrowheads="1"/>
          </p:cNvSpPr>
          <p:nvPr/>
        </p:nvSpPr>
        <p:spPr bwMode="auto">
          <a:xfrm>
            <a:off x="5101878" y="2452340"/>
            <a:ext cx="2468296" cy="195332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5.Выполнение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 в МКОУ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6».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30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2160240" cy="1512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12244"/>
            <a:ext cx="2403500" cy="15285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01208"/>
            <a:ext cx="2448271" cy="1398708"/>
          </a:xfrm>
          <a:prstGeom prst="rect">
            <a:avLst/>
          </a:prstGeom>
        </p:spPr>
      </p:pic>
      <p:sp>
        <p:nvSpPr>
          <p:cNvPr id="16" name="PubRRectCallout"/>
          <p:cNvSpPr>
            <a:spLocks noEditPoints="1" noChangeArrowheads="1"/>
          </p:cNvSpPr>
          <p:nvPr/>
        </p:nvSpPr>
        <p:spPr bwMode="auto">
          <a:xfrm>
            <a:off x="3189548" y="4653136"/>
            <a:ext cx="2822612" cy="204678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Приобретение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(мебели, мягкого инвентаря, посуды) в образовательные организации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(15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организаций)ю Всего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3 448 299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естный бюджет 517 245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9"/>
            <a:ext cx="8261351" cy="649287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Шелеховский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131" y="868901"/>
            <a:ext cx="6121400" cy="3722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843" y="836713"/>
            <a:ext cx="2592288" cy="375487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расположен на юге Иркутской области, в 17 км от города Иркутска, в долине рек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Олха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Иркут, вдоль Транссибирской железнодорожной магистрали.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был образован решением Малого Совета Иркутского областного Совета народных депутатов 20 января 1993 года. Площадь района составляет 202 тыс. га. Общая численность постоянного населения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1 января 2018 года составляет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772 человека.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822104"/>
              </p:ext>
            </p:extLst>
          </p:nvPr>
        </p:nvGraphicFramePr>
        <p:xfrm>
          <a:off x="3635896" y="4653137"/>
          <a:ext cx="5256586" cy="2165841"/>
        </p:xfrm>
        <a:graphic>
          <a:graphicData uri="http://schemas.openxmlformats.org/drawingml/2006/table">
            <a:tbl>
              <a:tblPr/>
              <a:tblGrid>
                <a:gridCol w="3651699"/>
                <a:gridCol w="1604887"/>
              </a:tblGrid>
              <a:tr h="4999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на территории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Шелеховского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населения (человек)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Баклашинское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поселение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8 040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Большелугское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поселение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5 593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Олхинское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поселение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2 496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Шаманское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поселение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1 688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Подкаменское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поселение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857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Шелеховское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поселение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48 098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8651"/>
            <a:ext cx="2973710" cy="19442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278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692966"/>
              </p:ext>
            </p:extLst>
          </p:nvPr>
        </p:nvGraphicFramePr>
        <p:xfrm>
          <a:off x="323528" y="557746"/>
          <a:ext cx="8568952" cy="596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0"/>
                <a:gridCol w="1247906"/>
                <a:gridCol w="1247906"/>
              </a:tblGrid>
              <a:tr h="4998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2017 г., 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г.,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</a:tr>
              <a:tr h="4998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сферы образования на территории </a:t>
                      </a:r>
                      <a:r>
                        <a:rPr lang="ru-RU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2015-2020 годы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953 194,7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925 865,2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</a:tr>
              <a:tr h="4998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молодежной среды на территории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2015 -2020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773,8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763,1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</a:tr>
              <a:tr h="41418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сферы культуры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2015-2020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548,7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622,8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</a:tr>
              <a:tr h="4998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меры поддержки  для отдельных  категорий граждан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2015-2017 годы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439,4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429,0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</a:tr>
              <a:tr h="4998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здорового образа  жизни у населения </a:t>
                      </a:r>
                      <a:r>
                        <a:rPr lang="ru-RU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2015 -2017 годы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</a:tr>
              <a:tr h="4998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комплексных мер безопасности на территории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2015-2020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028,2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888,7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</a:tr>
              <a:tr h="4998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конкурентно – способной экономики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2015 -2020 годы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</a:tr>
              <a:tr h="5850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механизмов управления развитием </a:t>
                      </a:r>
                      <a:r>
                        <a:rPr lang="ru-RU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2015 -2020 годы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189 116,2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</a:tr>
              <a:tr h="4998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механизмов управления муниципальным имуществом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73 891,7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65 172,4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</a:tr>
              <a:tr h="4998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физической культуры и системы спортивной подготовки в </a:t>
                      </a:r>
                      <a:r>
                        <a:rPr lang="ru-RU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Шелеховском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2017 -2020 годы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22 972,1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22 890,5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</a:tr>
              <a:tr h="233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В РАМКАХ МУНИЦИПАЛЬНЫХ ПРОГРАММ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327 775,3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286 570,8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6" marB="45726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4026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2017 году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811418"/>
              </p:ext>
            </p:extLst>
          </p:nvPr>
        </p:nvGraphicFramePr>
        <p:xfrm>
          <a:off x="3203848" y="404664"/>
          <a:ext cx="5832475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Диаграмма" r:id="rId4" imgW="5210192" imgH="5953208" progId="Excel.Chart.8">
                  <p:embed/>
                </p:oleObj>
              </mc:Choice>
              <mc:Fallback>
                <p:oleObj name="Диаграмма" r:id="rId4" imgW="5210192" imgH="595320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04664"/>
                        <a:ext cx="5832475" cy="574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32656"/>
            <a:ext cx="3018284" cy="4968007"/>
          </a:xfrm>
        </p:spPr>
        <p:txBody>
          <a:bodyPr/>
          <a:lstStyle/>
          <a:p>
            <a:pPr algn="just"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целом увеличение расходов в 2017 году составило 2,4% или 30 104,4 тыс. рублей</a:t>
            </a:r>
          </a:p>
          <a:p>
            <a:pPr algn="just"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just"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год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1 262 845,1 тыс. рублей</a:t>
            </a:r>
          </a:p>
          <a:p>
            <a:pPr algn="just"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1 292 949,5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727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Диаграмма 1"/>
          <p:cNvGraphicFramePr>
            <a:graphicFrameLocks/>
          </p:cNvGraphicFramePr>
          <p:nvPr/>
        </p:nvGraphicFramePr>
        <p:xfrm>
          <a:off x="488950" y="785813"/>
          <a:ext cx="8382000" cy="589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r:id="rId4" imgW="8382727" imgH="5895343" progId="Excel.Chart.8">
                  <p:embed/>
                </p:oleObj>
              </mc:Choice>
              <mc:Fallback>
                <p:oleObj r:id="rId4" imgW="8382727" imgH="589534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785813"/>
                        <a:ext cx="8382000" cy="589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107950" y="15875"/>
            <a:ext cx="892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Шелеховского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в 2017 году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62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3C26CB-8A18-4F3B-BC26-9D3A50441C4C}" type="slidenum">
              <a:rPr lang="ru-RU" sz="2800" smtClean="0">
                <a:solidFill>
                  <a:srgbClr val="47534C"/>
                </a:solidFill>
              </a:rPr>
              <a:pPr eaLnBrk="1" hangingPunct="1"/>
              <a:t>23</a:t>
            </a:fld>
            <a:endParaRPr lang="ru-RU" sz="2800" smtClean="0">
              <a:solidFill>
                <a:srgbClr val="47534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88640"/>
            <a:ext cx="7929562" cy="719931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2015-2017 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тыс.руб.</a:t>
            </a:r>
          </a:p>
        </p:txBody>
      </p:sp>
      <p:graphicFrame>
        <p:nvGraphicFramePr>
          <p:cNvPr id="30724" name="Диаграмма 2"/>
          <p:cNvGraphicFramePr>
            <a:graphicFrameLocks/>
          </p:cNvGraphicFramePr>
          <p:nvPr/>
        </p:nvGraphicFramePr>
        <p:xfrm>
          <a:off x="428625" y="1714500"/>
          <a:ext cx="8143875" cy="450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r:id="rId3" imgW="8144962" imgH="4505334" progId="Excel.Chart.8">
                  <p:embed/>
                </p:oleObj>
              </mc:Choice>
              <mc:Fallback>
                <p:oleObj r:id="rId3" imgW="8144962" imgH="450533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714500"/>
                        <a:ext cx="8143875" cy="450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625" y="1785938"/>
            <a:ext cx="835818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93A29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b="1" dirty="0">
              <a:solidFill>
                <a:srgbClr val="93A29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 Antiqu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73673"/>
              </p:ext>
            </p:extLst>
          </p:nvPr>
        </p:nvGraphicFramePr>
        <p:xfrm>
          <a:off x="323056" y="1124744"/>
          <a:ext cx="8497887" cy="5145083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4292808"/>
                <a:gridCol w="1477904"/>
                <a:gridCol w="1477904"/>
                <a:gridCol w="1249271"/>
              </a:tblGrid>
              <a:tr h="640073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aseline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8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800" baseline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2017год</a:t>
                      </a:r>
                      <a:endParaRPr lang="ru-RU" sz="1800" baseline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26" marB="45726" anchor="ctr"/>
                </a:tc>
              </a:tr>
              <a:tr h="3394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 вопросы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84 769,1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346,0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276,1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432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2 574,2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3 175,6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788,9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432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2 609,3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640,7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460,4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432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5 563,3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871,8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431,8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148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</a:t>
                      </a:r>
                      <a:r>
                        <a:rPr kumimoji="0" lang="ru-RU" sz="18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окружающей среды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592,6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432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 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860 435,8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093 996,2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031 763,6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432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19 800,5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213,0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221,2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853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  <a:r>
                        <a:rPr kumimoji="0" lang="ru-RU" sz="18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политика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34 340,8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879,5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673,7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432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</a:t>
                      </a:r>
                      <a:r>
                        <a:rPr kumimoji="0" lang="ru-RU" sz="18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культура и спорт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673,5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148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</a:t>
                      </a:r>
                      <a:r>
                        <a:rPr kumimoji="0" lang="ru-RU" sz="18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массовой информации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1 500,0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425,0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314,7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167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</a:t>
                      </a:r>
                      <a:r>
                        <a:rPr kumimoji="0" lang="ru-RU" sz="18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долга</a:t>
                      </a: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1 205,9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707,3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179,3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167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21 341,9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22 560,0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53 573,7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4735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26" marB="45726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1 034 140,8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262 845,1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i="0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800" b="1" i="0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292 949,5</a:t>
                      </a:r>
                      <a:endParaRPr kumimoji="0" lang="ru-RU" sz="1800" b="1" i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033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560809"/>
              </p:ext>
            </p:extLst>
          </p:nvPr>
        </p:nvGraphicFramePr>
        <p:xfrm>
          <a:off x="395536" y="692696"/>
          <a:ext cx="822960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расходов бюджета по </a:t>
            </a:r>
            <a:r>
              <a:rPr lang="ru-RU" sz="1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видам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2015-2017 годах, тыс. руб.</a:t>
            </a:r>
            <a:br>
              <a:rPr lang="ru-RU" sz="1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61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89" y="0"/>
            <a:ext cx="8794113" cy="5486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целевым группам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06227525"/>
              </p:ext>
            </p:extLst>
          </p:nvPr>
        </p:nvGraphicFramePr>
        <p:xfrm>
          <a:off x="107504" y="548680"/>
          <a:ext cx="8496944" cy="5538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403"/>
                <a:gridCol w="1584176"/>
                <a:gridCol w="864096"/>
                <a:gridCol w="1602085"/>
                <a:gridCol w="1656184"/>
              </a:tblGrid>
              <a:tr h="55296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Целевая группа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план,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факт,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 anchor="ctr"/>
                </a:tc>
              </a:tr>
              <a:tr h="88719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бесплатным питанием обучающихся общеобразовательных организаций ,  ОБ*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Многодетные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малоимущие семьи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1 457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5 052,9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2 691,7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1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детей в возрасте от шести месяцев до полутора лет, специальными молочными продуктами детского питания, средства МБ*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в возрасте от шести месяцев до полутора лет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232 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1 845,0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1 845,0</a:t>
                      </a:r>
                    </a:p>
                  </a:txBody>
                  <a:tcPr marL="0" marR="0" marT="0" marB="0" anchor="ctr"/>
                </a:tc>
              </a:tr>
              <a:tr h="10733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медицинских работников для работы в ОГБУЗ «Шелеховская РБ», путем установления дополнительных мер социальной поддержки, средства МБ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специалисты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364,9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344,8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636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Выплаты единовременного денежного пособия молодым специалистам из числа педагогических работников, впервые приступившим к работе по специальности в муниципальные общеобразовательные организации Шелеховского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специалисты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чел.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269,0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165,5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6830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гражданам субсидий на оплату жилых помещений и коммунальных услуг, средства ОБ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Малоимущие семьи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959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10 678,8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10 082,9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7504" y="6358216"/>
            <a:ext cx="8794113" cy="49978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*– областной бюджет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МБ* – местный бюджет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5" name="Rectangle 55"/>
          <p:cNvSpPr>
            <a:spLocks noGrp="1" noChangeArrowheads="1"/>
          </p:cNvSpPr>
          <p:nvPr>
            <p:ph type="title"/>
          </p:nvPr>
        </p:nvSpPr>
        <p:spPr>
          <a:xfrm>
            <a:off x="174943" y="116632"/>
            <a:ext cx="8794113" cy="55399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бюджетам поселений </a:t>
            </a:r>
            <a:r>
              <a:rPr lang="ru-RU" sz="20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в тыс. руб.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25877" name="Group 11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64980153"/>
              </p:ext>
            </p:extLst>
          </p:nvPr>
        </p:nvGraphicFramePr>
        <p:xfrm>
          <a:off x="179510" y="757240"/>
          <a:ext cx="8712969" cy="5912121"/>
        </p:xfrm>
        <a:graphic>
          <a:graphicData uri="http://schemas.openxmlformats.org/drawingml/2006/table">
            <a:tbl>
              <a:tblPr/>
              <a:tblGrid>
                <a:gridCol w="2160242"/>
                <a:gridCol w="936104"/>
                <a:gridCol w="1008112"/>
                <a:gridCol w="864096"/>
                <a:gridCol w="1008112"/>
                <a:gridCol w="949027"/>
                <a:gridCol w="893638"/>
                <a:gridCol w="893638"/>
              </a:tblGrid>
              <a:tr h="4065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+mn-cs"/>
                        </a:rPr>
                        <a:t>Наименование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2016 год, факт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2017 год, факт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Отклонение, в тыс. руб.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623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03" marR="93303" marT="46649" marB="4664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Средства обл. бюджета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Средства бюджета района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Средства обл. бюджета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Средства бюджета района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03" marR="93303" marT="46649" marB="4664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7=6-3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4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уровня бюджетной обеспеченности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03" marR="93303" marT="46649" marB="4664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13 060,3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11 955,0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25 015,3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30 635,4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4 824,3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35 459,7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10 444,4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2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поддержку мер по обеспечению сбалансированности бюджетов поселений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03" marR="93303" marT="46649" marB="4664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6 774,2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10 605,0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17 379,2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20 442,3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20 442,3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3 063,1</a:t>
                      </a:r>
                    </a:p>
                  </a:txBody>
                  <a:tcPr marL="93303" marR="93303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03" marR="93303" marT="46649" marB="4664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19 834,5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22 560,0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42 394,5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30 635,4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25 266,6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55 902,0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13 507,5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3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Баклашинское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МО</a:t>
                      </a:r>
                    </a:p>
                  </a:txBody>
                  <a:tcPr marL="93303" marR="93303" marT="46649" marB="4664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8 001,9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6 999,2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15 001,1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9 824,5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4 116,1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13 940,6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-1 060,5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3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Большелугское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МО</a:t>
                      </a:r>
                    </a:p>
                  </a:txBody>
                  <a:tcPr marL="93303" marR="93303" marT="46649" marB="4664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5 988,4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4 153,7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10 142,1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9 382,5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3 035,3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12 417,8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2 275,7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3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Олхинское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МО</a:t>
                      </a:r>
                    </a:p>
                  </a:txBody>
                  <a:tcPr marL="93303" marR="93303" marT="46649" marB="4664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2 480,3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3 663,8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6 144,1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4 065,8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4 109,3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8 175,1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2 031,0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3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Подкаменское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МО</a:t>
                      </a:r>
                    </a:p>
                  </a:txBody>
                  <a:tcPr marL="93303" marR="93303" marT="46649" marB="4664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976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2 452,0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3 428,0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2 297,4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4 512,5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6 809,9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3 381,9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3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Шаманское МО</a:t>
                      </a:r>
                    </a:p>
                  </a:txBody>
                  <a:tcPr marL="93303" marR="93303" marT="46649" marB="4664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2 387,9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5 291,3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7 679,2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2 854,1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7 127,8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9 981,9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2 302,7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27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Шелеховское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МО</a:t>
                      </a:r>
                    </a:p>
                  </a:txBody>
                  <a:tcPr marL="93303" marR="93303" marT="46649" marB="4664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2 211,1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2 365,6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4 576,7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4 576,7</a:t>
                      </a:r>
                    </a:p>
                  </a:txBody>
                  <a:tcPr marL="93303" marR="93303" marT="46649" marB="46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3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91" y="234864"/>
            <a:ext cx="8794113" cy="601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</a:t>
            </a:r>
            <a:r>
              <a:rPr lang="ru-RU" sz="4400" b="0" dirty="0">
                <a:solidFill>
                  <a:srgbClr val="0070C0"/>
                </a:solidFill>
              </a:rPr>
              <a:t> </a:t>
            </a:r>
            <a:r>
              <a:rPr lang="ru-RU" sz="4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666034, Иркутская область,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г.Шелехов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д.15</a:t>
            </a:r>
          </a:p>
          <a:p>
            <a:pPr algn="ctr"/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 8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(39550) 5-33-39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8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(39550) 4-22-36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для направления электронной документации: </a:t>
            </a:r>
            <a:r>
              <a:rPr lang="en-US" sz="2400" dirty="0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fin</a:t>
            </a:r>
            <a:r>
              <a:rPr lang="ru-RU" sz="2400" dirty="0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2400" dirty="0" err="1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sheladm</a:t>
            </a:r>
            <a:r>
              <a:rPr lang="ru-RU" sz="2400" dirty="0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dirty="0" err="1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400" dirty="0">
              <a:solidFill>
                <a:schemeClr val="accent4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4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пн.-чт. с 8.50 до 18.00, пт. с 8.50 до 17.10,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перерыв на обед с 13.00 до 14.00</a:t>
            </a:r>
          </a:p>
        </p:txBody>
      </p:sp>
    </p:spTree>
    <p:extLst>
      <p:ext uri="{BB962C8B-B14F-4D97-AF65-F5344CB8AC3E}">
        <p14:creationId xmlns:p14="http://schemas.microsoft.com/office/powerpoint/2010/main" val="986243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1652590" y="1524001"/>
            <a:ext cx="7491412" cy="47148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6600" i="1" dirty="0" smtClean="0">
                <a:solidFill>
                  <a:srgbClr val="DE8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за внимание 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80629"/>
            <a:ext cx="8880987" cy="66607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4311" y="332658"/>
            <a:ext cx="83833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i="1" dirty="0">
                <a:solidFill>
                  <a:srgbClr val="FFFF00"/>
                </a:solidFill>
              </a:rPr>
              <a:t>Спасибо за внимание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01" y="1886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налогоплательщики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555" y="711862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«РУСАЛ Братск»   филиал в г.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Иркутсккабель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 «Кремний»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«СУАЛ –ПМ»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«РУС – Инжиниринг»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ОГБУЗ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«Иркутскэнерго»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4599655"/>
            <a:ext cx="3024336" cy="22322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6" y="3266407"/>
            <a:ext cx="2987285" cy="20348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89" y="681180"/>
            <a:ext cx="3384376" cy="21602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50" y="2924946"/>
            <a:ext cx="3091329" cy="21962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07" y="2924944"/>
            <a:ext cx="2591241" cy="16747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921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47680074"/>
              </p:ext>
            </p:extLst>
          </p:nvPr>
        </p:nvGraphicFramePr>
        <p:xfrm>
          <a:off x="107504" y="764704"/>
          <a:ext cx="3888431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3792020"/>
              </p:ext>
            </p:extLst>
          </p:nvPr>
        </p:nvGraphicFramePr>
        <p:xfrm>
          <a:off x="107504" y="2996953"/>
          <a:ext cx="3960439" cy="180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5" y="18428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 </a:t>
            </a:r>
            <a:r>
              <a:rPr lang="ru-RU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елеховского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60754588"/>
              </p:ext>
            </p:extLst>
          </p:nvPr>
        </p:nvGraphicFramePr>
        <p:xfrm>
          <a:off x="4572003" y="692696"/>
          <a:ext cx="4392485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59941360"/>
              </p:ext>
            </p:extLst>
          </p:nvPr>
        </p:nvGraphicFramePr>
        <p:xfrm>
          <a:off x="4572002" y="2924945"/>
          <a:ext cx="4320478" cy="187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84343437"/>
              </p:ext>
            </p:extLst>
          </p:nvPr>
        </p:nvGraphicFramePr>
        <p:xfrm>
          <a:off x="251520" y="4941168"/>
          <a:ext cx="3960439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01552251"/>
              </p:ext>
            </p:extLst>
          </p:nvPr>
        </p:nvGraphicFramePr>
        <p:xfrm>
          <a:off x="4932040" y="4797152"/>
          <a:ext cx="3960439" cy="180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769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451"/>
            <a:ext cx="8567739" cy="431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C:\Users\ponomareva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25384"/>
            <a:ext cx="29523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6" y="476672"/>
            <a:ext cx="8911852" cy="830997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старонормандского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bouqette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7" y="1307669"/>
            <a:ext cx="3025263" cy="181588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поступающие в бюджет денежные средства (налоги юридических и физических лиц, административные платежи и сборы, безвозмездные поступления).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4328" y="1568292"/>
            <a:ext cx="2863181" cy="26545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выплачиваемые из бюджета денежные средства (социальные выплаты населению, содержание государственных и муниципальных учреждений (образование, ЖКХ, культура и другие) капитальное строительство и другие).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0248" y="4161706"/>
            <a:ext cx="2863181" cy="1077218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расходная часть бюджета превышает доходную, то бюджет формируется с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6" y="3038938"/>
            <a:ext cx="31692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добровольные и безвозмездные поступления денежных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в форме: дотации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субсидии из других бюджетов бюджетной системы РФ, субвенции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субъектов РФ, межбюджетные трансферты, безвозмездные поступления от физических и юридических лиц, международных организаций и правительств иностранных государств, в том числе добровольные пожертвования.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4936" y="4653138"/>
            <a:ext cx="2879392" cy="206210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УТВЕРЖДЕННЫЕ РАСХОДЫ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распределенные в плановом периоде в соответствии с классификацией расходов бюджетов бюджетные ассигнования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4330" y="5283529"/>
            <a:ext cx="28591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 расходами образует положительный остаток бюджета </a:t>
            </a:r>
            <a:r>
              <a:rPr lang="ru-RU" sz="1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566825"/>
              </p:ext>
            </p:extLst>
          </p:nvPr>
        </p:nvGraphicFramePr>
        <p:xfrm>
          <a:off x="107504" y="764703"/>
          <a:ext cx="8928992" cy="499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022"/>
                <a:gridCol w="976670"/>
                <a:gridCol w="976670"/>
                <a:gridCol w="976670"/>
                <a:gridCol w="967982"/>
                <a:gridCol w="1118989"/>
                <a:gridCol w="1118989"/>
              </a:tblGrid>
              <a:tr h="936105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 факт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факт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2017 года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факта 2017/2016 г, в 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447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том числе: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1 020 741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1 321 080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447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алоговые и неналоговые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447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езвозмездные поступления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629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564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836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749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863 517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851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510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447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r>
                        <a:rPr lang="ru-RU" sz="2000" kern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 том числе</a:t>
                      </a:r>
                      <a:endParaRPr lang="ru-RU" sz="2000" kern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1 034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262 845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334 367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01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 / Профицит (+) :</a:t>
                      </a:r>
                      <a:endParaRPr lang="ru-RU" sz="1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8 642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28 131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48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долг:</a:t>
                      </a:r>
                      <a:endParaRPr lang="ru-RU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26 926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9 469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6" y="188640"/>
            <a:ext cx="8261351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NSimSun" panose="02010609030101010101" pitchFamily="49" charset="-122"/>
              </a:rPr>
              <a:t>Бюджет </a:t>
            </a:r>
            <a:r>
              <a:rPr lang="ru-RU" sz="28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NSimSun" panose="02010609030101010101" pitchFamily="49" charset="-122"/>
              </a:rPr>
              <a:t>Ш</a:t>
            </a:r>
            <a:r>
              <a:rPr lang="ru-RU" sz="28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NSimSun" panose="02010609030101010101" pitchFamily="49" charset="-122"/>
              </a:rPr>
              <a:t>елеховского</a:t>
            </a:r>
            <a:r>
              <a:rPr lang="ru-RU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NSimSun" panose="02010609030101010101" pitchFamily="49" charset="-122"/>
              </a:rPr>
              <a:t> района , тыс. руб.</a:t>
            </a:r>
            <a:endParaRPr lang="ru-RU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90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</a:t>
            </a:r>
            <a:r>
              <a:rPr lang="ru-RU" sz="24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тыс. руб.</a:t>
            </a:r>
            <a:endParaRPr lang="ru-RU" sz="2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22519"/>
              </p:ext>
            </p:extLst>
          </p:nvPr>
        </p:nvGraphicFramePr>
        <p:xfrm>
          <a:off x="251521" y="1089734"/>
          <a:ext cx="8712967" cy="313550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97298"/>
                <a:gridCol w="1115269"/>
                <a:gridCol w="1193219"/>
                <a:gridCol w="1167691"/>
                <a:gridCol w="1239490"/>
              </a:tblGrid>
              <a:tr h="968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КВИ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kumimoji="0" lang="ru-RU" sz="14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kumimoji="0" lang="ru-RU" sz="14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2015 году</a:t>
                      </a:r>
                    </a:p>
                    <a:p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исполнения  в 2017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2017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</a:tr>
              <a:tr h="4875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дефицита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8 638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-28 131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</a:tr>
              <a:tr h="4875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14 999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</a:tr>
              <a:tr h="75619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 в валюте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-10 948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-10 948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</a:tr>
              <a:tr h="43428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587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-17 182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1" marR="9481" marT="9481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2"/>
            <a:ext cx="3816424" cy="21602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0056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183016"/>
              </p:ext>
            </p:extLst>
          </p:nvPr>
        </p:nvGraphicFramePr>
        <p:xfrm>
          <a:off x="265906" y="1294021"/>
          <a:ext cx="8698582" cy="537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33991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кредиторской задолженности и муниципального долга,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9037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690840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елеховского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на 2017 год и плановый период 2018 и 2019 годов утвержден РД от 22.12.2016 № 38-рд (ред. от 21.12.2017 № 48-рд), тыс. рублей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TextBox 14"/>
          <p:cNvSpPr txBox="1">
            <a:spLocks noChangeArrowheads="1"/>
          </p:cNvSpPr>
          <p:nvPr/>
        </p:nvSpPr>
        <p:spPr bwMode="auto">
          <a:xfrm rot="9572020" flipV="1">
            <a:off x="4192010" y="3530624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226 306,9</a:t>
            </a:r>
          </a:p>
        </p:txBody>
      </p:sp>
      <p:sp>
        <p:nvSpPr>
          <p:cNvPr id="34822" name="TextBox 18"/>
          <p:cNvSpPr txBox="1">
            <a:spLocks noChangeArrowheads="1"/>
          </p:cNvSpPr>
          <p:nvPr/>
        </p:nvSpPr>
        <p:spPr bwMode="auto">
          <a:xfrm rot="20625591">
            <a:off x="4333162" y="5236391"/>
            <a:ext cx="1343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226 306,9</a:t>
            </a:r>
          </a:p>
        </p:txBody>
      </p:sp>
      <p:sp>
        <p:nvSpPr>
          <p:cNvPr id="9" name="Стрелка вправо 8"/>
          <p:cNvSpPr/>
          <p:nvPr/>
        </p:nvSpPr>
        <p:spPr bwMode="auto">
          <a:xfrm rot="20487743">
            <a:off x="4338994" y="3879593"/>
            <a:ext cx="1124492" cy="435647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 rot="20700034">
            <a:off x="4349823" y="5586850"/>
            <a:ext cx="1245513" cy="484632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45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 bwMode="auto">
        <a:solidFill>
          <a:srgbClr val="CCCCFF"/>
        </a:solidFill>
        <a:ln w="9525">
          <a:solidFill>
            <a:srgbClr val="000000"/>
          </a:solidFill>
          <a:miter lim="800000"/>
          <a:headEnd/>
          <a:tailEnd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14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16174</TotalTime>
  <Words>2719</Words>
  <Application>Microsoft Office PowerPoint</Application>
  <PresentationFormat>Экран (4:3)</PresentationFormat>
  <Paragraphs>586</Paragraphs>
  <Slides>28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Открытая</vt:lpstr>
      <vt:lpstr>Диаграмма</vt:lpstr>
      <vt:lpstr>Диаграмма Microsoft Excel</vt:lpstr>
      <vt:lpstr>Презентация PowerPoint</vt:lpstr>
      <vt:lpstr>Шелеховский район</vt:lpstr>
      <vt:lpstr>Презентация PowerPoint</vt:lpstr>
      <vt:lpstr>Презентация PowerPoint</vt:lpstr>
      <vt:lpstr>Основные понятия</vt:lpstr>
      <vt:lpstr>Бюджет Шелеховского района , тыс. руб.</vt:lpstr>
      <vt:lpstr>Презентация PowerPoint</vt:lpstr>
      <vt:lpstr>Презентация PowerPoint</vt:lpstr>
      <vt:lpstr>Бюджет Шелеховского района на 2017 год и плановый период 2018 и 2019 годов утвержден РД от 22.12.2016 № 38-рд (ред. от 21.12.2017 № 48-рд), тыс. рублей</vt:lpstr>
      <vt:lpstr>Презентация PowerPoint</vt:lpstr>
      <vt:lpstr>Динамика налоговых и неналоговых доходов бюджета  за 2016-2020 годы, тыс. руб. </vt:lpstr>
      <vt:lpstr>Структура налоговых доходов, в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Расходы бюджета в 2015-2017 годах, тыс.руб.</vt:lpstr>
      <vt:lpstr>Распределение расходов бюджета по видам в 2015-2017 годах, тыс. руб. </vt:lpstr>
      <vt:lpstr>Расходы бюджета по целевым группам</vt:lpstr>
      <vt:lpstr>Межбюджетные трансферты бюджетам поселений Шелеховского района, в тыс. руб.</vt:lpstr>
      <vt:lpstr>Контактная информация</vt:lpstr>
      <vt:lpstr>Презентация PowerPoint</vt:lpstr>
    </vt:vector>
  </TitlesOfParts>
  <Company>RIA Novosti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Пономарева Ольга Юрьевна</cp:lastModifiedBy>
  <cp:revision>1377</cp:revision>
  <cp:lastPrinted>2018-05-28T07:18:07Z</cp:lastPrinted>
  <dcterms:created xsi:type="dcterms:W3CDTF">2006-07-06T13:04:56Z</dcterms:created>
  <dcterms:modified xsi:type="dcterms:W3CDTF">2018-05-31T04:23:13Z</dcterms:modified>
</cp:coreProperties>
</file>