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74" r:id="rId5"/>
    <p:sldId id="258" r:id="rId6"/>
    <p:sldId id="276" r:id="rId7"/>
    <p:sldId id="275" r:id="rId8"/>
    <p:sldId id="305" r:id="rId9"/>
    <p:sldId id="277" r:id="rId10"/>
    <p:sldId id="279" r:id="rId11"/>
    <p:sldId id="267" r:id="rId12"/>
    <p:sldId id="287" r:id="rId13"/>
    <p:sldId id="301" r:id="rId14"/>
    <p:sldId id="289" r:id="rId15"/>
    <p:sldId id="259" r:id="rId16"/>
    <p:sldId id="290" r:id="rId17"/>
    <p:sldId id="304" r:id="rId18"/>
    <p:sldId id="291" r:id="rId19"/>
    <p:sldId id="271" r:id="rId20"/>
    <p:sldId id="296" r:id="rId21"/>
    <p:sldId id="307" r:id="rId22"/>
    <p:sldId id="298" r:id="rId23"/>
    <p:sldId id="303" r:id="rId24"/>
    <p:sldId id="302" r:id="rId25"/>
    <p:sldId id="30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0" y="-6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592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8008" y="1319259"/>
            <a:ext cx="5616624" cy="261379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3600" b="1" i="1" dirty="0" smtClean="0">
                <a:latin typeface="Bookman Old Style" panose="02050604050505020204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Bookman Old Style" panose="02050604050505020204" pitchFamily="18" charset="0"/>
                <a:cs typeface="Times New Roman" pitchFamily="18" charset="0"/>
              </a:rPr>
              <a:t>Труженики </a:t>
            </a:r>
            <a:r>
              <a:rPr lang="ru-RU" sz="3600" b="1" i="1" dirty="0">
                <a:latin typeface="Bookman Old Style" panose="02050604050505020204" pitchFamily="18" charset="0"/>
                <a:cs typeface="Times New Roman" pitchFamily="18" charset="0"/>
              </a:rPr>
              <a:t>т</a:t>
            </a:r>
            <a:r>
              <a:rPr lang="ru-RU" sz="3600" b="1" i="1" dirty="0" smtClean="0">
                <a:latin typeface="Bookman Old Style" panose="02050604050505020204" pitchFamily="18" charset="0"/>
                <a:cs typeface="Times New Roman" pitchFamily="18" charset="0"/>
              </a:rPr>
              <a:t>ыла</a:t>
            </a:r>
            <a:r>
              <a:rPr lang="ru-RU" sz="3600" b="1" i="1" dirty="0">
                <a:latin typeface="Bookman Old Style" panose="02050604050505020204" pitchFamily="18" charset="0"/>
                <a:cs typeface="Times New Roman" pitchFamily="18" charset="0"/>
              </a:rPr>
              <a:t>,</a:t>
            </a:r>
            <a:br>
              <a:rPr lang="ru-RU" sz="3600" b="1" i="1" dirty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3600" b="1" i="1" dirty="0">
                <a:latin typeface="Bookman Old Style" panose="02050604050505020204" pitchFamily="18" charset="0"/>
                <a:cs typeface="Times New Roman" pitchFamily="18" charset="0"/>
              </a:rPr>
              <a:t>Вы не воевали,</a:t>
            </a:r>
            <a:br>
              <a:rPr lang="ru-RU" sz="3600" b="1" i="1" dirty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3600" b="1" i="1" dirty="0">
                <a:latin typeface="Bookman Old Style" panose="02050604050505020204" pitchFamily="18" charset="0"/>
                <a:cs typeface="Times New Roman" pitchFamily="18" charset="0"/>
              </a:rPr>
              <a:t>Но до капли силы</a:t>
            </a:r>
            <a:br>
              <a:rPr lang="ru-RU" sz="3600" b="1" i="1" dirty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3600" b="1" i="1" dirty="0">
                <a:latin typeface="Bookman Old Style" panose="02050604050505020204" pitchFamily="18" charset="0"/>
                <a:cs typeface="Times New Roman" pitchFamily="18" charset="0"/>
              </a:rPr>
              <a:t>Фронту отдавали!</a:t>
            </a:r>
            <a:r>
              <a:rPr lang="ru-RU" sz="3600" b="1" i="1" dirty="0">
                <a:latin typeface="Bookman Old Style" panose="02050604050505020204" pitchFamily="18" charset="0"/>
              </a:rPr>
              <a:t/>
            </a:r>
            <a:br>
              <a:rPr lang="ru-RU" sz="3600" b="1" i="1" dirty="0">
                <a:latin typeface="Bookman Old Style" panose="02050604050505020204" pitchFamily="18" charset="0"/>
              </a:rPr>
            </a:br>
            <a:endParaRPr lang="ru-RU" sz="3600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9816" y="4437112"/>
            <a:ext cx="7488832" cy="1944216"/>
          </a:xfrm>
        </p:spPr>
        <p:txBody>
          <a:bodyPr>
            <a:normAutofit/>
          </a:bodyPr>
          <a:lstStyle/>
          <a:p>
            <a:pPr algn="r"/>
            <a:r>
              <a:rPr lang="ru-RU" sz="4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Тем, кто в тылу победу ковал, посвящается…</a:t>
            </a:r>
            <a:endParaRPr lang="ru-RU" sz="44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Documents and Settings\bykova\Мои документы\Загрузки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r="4099" b="5267"/>
          <a:stretch/>
        </p:blipFill>
        <p:spPr bwMode="auto">
          <a:xfrm>
            <a:off x="772519" y="1319259"/>
            <a:ext cx="424336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7328" y="319397"/>
            <a:ext cx="1209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«</a:t>
            </a:r>
            <a:r>
              <a:rPr lang="ru-RU" sz="48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Война </a:t>
            </a:r>
            <a:r>
              <a:rPr lang="ru-RU" sz="4800" b="1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для тех, кто </a:t>
            </a:r>
            <a:r>
              <a:rPr lang="ru-RU" sz="48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не</a:t>
            </a:r>
            <a:r>
              <a:rPr lang="ru-RU" sz="4800" b="1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4800" b="1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окопах…»</a:t>
            </a:r>
            <a:endParaRPr lang="ru-RU" sz="4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6" y="0"/>
            <a:ext cx="12192000" cy="6858000"/>
          </a:xfrm>
          <a:prstGeom prst="rect">
            <a:avLst/>
          </a:prstGeom>
        </p:spPr>
      </p:pic>
      <p:pic>
        <p:nvPicPr>
          <p:cNvPr id="2053" name="Picture 5" descr="C:\Documents and Settings\bykova\Мои документы\Загрузки\ПОБЕДА 2021\Дети войны Якимов ВГ\Дети войны Виктор\05122019105141а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6" y="476672"/>
            <a:ext cx="3160903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 b="9455"/>
          <a:stretch/>
        </p:blipFill>
        <p:spPr bwMode="auto">
          <a:xfrm>
            <a:off x="4128474" y="1763285"/>
            <a:ext cx="2638908" cy="313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Documents and Settings\bykova\Мои документы\Загрузки\ПОБЕДА 2021\Дети войны Якимов ВГ\Дети войны Виктор\05122019105141-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7" y="3331159"/>
            <a:ext cx="3775925" cy="266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13" y="1295968"/>
            <a:ext cx="2003948" cy="280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19736" y="834970"/>
            <a:ext cx="3974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Род Якимовых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2545" y="4360349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 Narrow" panose="020B0606020202030204" pitchFamily="34" charset="0"/>
              </a:rPr>
              <a:t>Якимов Геннадий Игнатьевич – отец, участник Великой Отечественной войны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6120" y="6093296"/>
            <a:ext cx="439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 Narrow" panose="020B0606020202030204" pitchFamily="34" charset="0"/>
              </a:rPr>
              <a:t>1927 г. Якимов Игнат Васильевич - дед (третий слева)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7768" y="4941168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 Narrow" panose="020B0606020202030204" pitchFamily="34" charset="0"/>
              </a:rPr>
              <a:t>1948 г. В середине Виктор (1 класс), сестра Галина (3 класс), </a:t>
            </a:r>
          </a:p>
          <a:p>
            <a:pPr algn="ctr"/>
            <a:r>
              <a:rPr lang="ru-RU" sz="1400" b="1" i="1" dirty="0" smtClean="0">
                <a:latin typeface="Arial Narrow" panose="020B0606020202030204" pitchFamily="34" charset="0"/>
              </a:rPr>
              <a:t>брат Володя (5 класс)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9094" y="2697264"/>
            <a:ext cx="396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Arial Narrow" panose="020B0606020202030204" pitchFamily="34" charset="0"/>
              </a:rPr>
              <a:t>1956 г. Родители: отец  Виктор Игнатьевич, мама  Людмила Николаевна, сестра Галина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51572" y="351541"/>
            <a:ext cx="33842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Monotype Corsiva" pitchFamily="66" charset="0"/>
              </a:rPr>
              <a:t>Воспоминания   детей   войны</a:t>
            </a:r>
          </a:p>
        </p:txBody>
      </p:sp>
    </p:spTree>
    <p:extLst>
      <p:ext uri="{BB962C8B-B14F-4D97-AF65-F5344CB8AC3E}">
        <p14:creationId xmlns:p14="http://schemas.microsoft.com/office/powerpoint/2010/main" val="1652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281676"/>
            <a:ext cx="6048672" cy="3364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3432" y="260648"/>
            <a:ext cx="1029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Большой Луг: перед войной</a:t>
            </a:r>
            <a:endParaRPr lang="ru-RU" sz="40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360" y="1124744"/>
            <a:ext cx="1152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Поселок Большой Луг — один из самых крупных в </a:t>
            </a:r>
            <a:r>
              <a:rPr lang="ru-RU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Шелеховском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районе. 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Из архивных документов известно, что образование началось 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лесного кордона </a:t>
            </a:r>
            <a:r>
              <a:rPr lang="ru-RU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Ханчин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1932 году здесь  построено три временных барака для рабочих  Иркутского </a:t>
            </a:r>
            <a:r>
              <a:rPr lang="ru-RU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облтопа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Они заготавливали лес и сплавляли бревна по реке </a:t>
            </a:r>
            <a:r>
              <a:rPr lang="ru-RU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Олхе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Иркутск. 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Река в ту пора была глубоководная и широкая. </a:t>
            </a:r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8048" y="3404612"/>
            <a:ext cx="5112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Через два года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поселка </a:t>
            </a:r>
            <a:r>
              <a:rPr lang="ru-RU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Введенщина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прибыла бригада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заготовке леса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строительства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Иркутского авиационного завода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Сегодня </a:t>
            </a:r>
            <a:r>
              <a:rPr lang="ru-RU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Ханчин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— это один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районов поселка Большой Луг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железнодорожная станция.</a:t>
            </a:r>
          </a:p>
        </p:txBody>
      </p:sp>
    </p:spTree>
    <p:extLst>
      <p:ext uri="{BB962C8B-B14F-4D97-AF65-F5344CB8AC3E}">
        <p14:creationId xmlns:p14="http://schemas.microsoft.com/office/powerpoint/2010/main" val="19256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16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2963" r="7207" b="3502"/>
          <a:stretch/>
        </p:blipFill>
        <p:spPr bwMode="auto">
          <a:xfrm>
            <a:off x="479376" y="332656"/>
            <a:ext cx="416431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368" y="618326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Arial Narrow" panose="020B0606020202030204" pitchFamily="34" charset="0"/>
              </a:rPr>
              <a:t>Из документов архива </a:t>
            </a:r>
          </a:p>
          <a:p>
            <a:pPr algn="ctr"/>
            <a:r>
              <a:rPr lang="ru-RU" sz="1600" i="1" dirty="0" smtClean="0">
                <a:latin typeface="Arial Narrow" panose="020B0606020202030204" pitchFamily="34" charset="0"/>
              </a:rPr>
              <a:t>Восточно-Сибирской железной дороги</a:t>
            </a:r>
            <a:endParaRPr lang="ru-RU" sz="1600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9856" y="153037"/>
            <a:ext cx="70567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Проект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«обходной горной железной дороги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12» был составлен в 1939 году взамен намеченного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затоплению участка </a:t>
            </a:r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Кругобайкальской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дороги, который проходил вдоль реки Ангары.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новой линии - 122,9 км, </a:t>
            </a:r>
            <a:endParaRPr lang="ru-RU" sz="20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пропускная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– 20 пар поездов в сутки </a:t>
            </a:r>
            <a:endParaRPr lang="ru-RU" sz="20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 направлениях, </a:t>
            </a:r>
            <a:endParaRPr lang="ru-RU" sz="20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спроектировано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станций. </a:t>
            </a:r>
            <a:endParaRPr lang="ru-RU" sz="20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/>
          </a:p>
          <a:p>
            <a:pPr algn="ct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В 1942 году по решению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комитета обороны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стройка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№ 12 Иркутск-</a:t>
            </a:r>
            <a:r>
              <a:rPr lang="ru-RU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Слюдянка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была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переориентирована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двухпутной на однопутную дорогу.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развернулось за счёт мобилизации городского и сельского населения: мужчин с 16 до 55 лет и женщин с 16 до 45 лет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В основном здесь трудилась молодёжь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сёл </a:t>
            </a:r>
            <a:r>
              <a:rPr lang="ru-RU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Приангарья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112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9" t="4765" r="3273" b="7066"/>
          <a:stretch/>
        </p:blipFill>
        <p:spPr>
          <a:xfrm>
            <a:off x="439658" y="332656"/>
            <a:ext cx="4360198" cy="2830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99856" y="260648"/>
            <a:ext cx="711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Станция Подкаменная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023992" y="1194732"/>
            <a:ext cx="588821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начале 40-х годов 20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века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началось строительство одностороннего движения, соединяющего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орода </a:t>
            </a:r>
            <a:r>
              <a:rPr lang="ru-RU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Слюдянку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Иркутск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этот период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шло строительство станции Подкаменная, непрекращающееся в годы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войны. 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Железную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дорогу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строили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военные и заключенные.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Многие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из них  оставались здесь жить и привозили с собой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свои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семьи.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3443938"/>
            <a:ext cx="4335622" cy="3004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87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E:\ПОБЕДА 2021\сибирское приятжение-Подкаменная\Кропотова М.В. 1939 г.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" r="5882"/>
          <a:stretch/>
        </p:blipFill>
        <p:spPr bwMode="auto">
          <a:xfrm>
            <a:off x="1570667" y="1417171"/>
            <a:ext cx="2664296" cy="39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1864" y="25898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Кропотова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Мария Васильевна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«Отдавала свой хлеб ученикам»</a:t>
            </a:r>
            <a:endParaRPr lang="ru-RU" sz="2400" b="1" i="1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8863" y="1382286"/>
            <a:ext cx="73448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latin typeface="Arial Narrow" panose="020B0606020202030204" pitchFamily="34" charset="0"/>
              </a:rPr>
              <a:t>     «…Начала </a:t>
            </a:r>
            <a:r>
              <a:rPr lang="ru-RU" sz="2000" b="1" i="1" dirty="0">
                <a:latin typeface="Arial Narrow" panose="020B0606020202030204" pitchFamily="34" charset="0"/>
              </a:rPr>
              <a:t>свою педагогическую деятельность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algn="r"/>
            <a:r>
              <a:rPr lang="ru-RU" sz="2000" b="1" i="1" dirty="0" smtClean="0">
                <a:latin typeface="Arial Narrow" panose="020B0606020202030204" pitchFamily="34" charset="0"/>
              </a:rPr>
              <a:t>в </a:t>
            </a:r>
            <a:r>
              <a:rPr lang="ru-RU" sz="2000" b="1" i="1" dirty="0">
                <a:latin typeface="Arial Narrow" panose="020B0606020202030204" pitchFamily="34" charset="0"/>
              </a:rPr>
              <a:t>августе 1940 года учителем русского языка и </a:t>
            </a:r>
            <a:r>
              <a:rPr lang="ru-RU" sz="2000" b="1" i="1" dirty="0" smtClean="0">
                <a:latin typeface="Arial Narrow" panose="020B0606020202030204" pitchFamily="34" charset="0"/>
              </a:rPr>
              <a:t>литературы  </a:t>
            </a:r>
          </a:p>
          <a:p>
            <a:pPr algn="r"/>
            <a:r>
              <a:rPr lang="ru-RU" sz="2000" b="1" i="1" dirty="0" smtClean="0">
                <a:latin typeface="Arial Narrow" panose="020B0606020202030204" pitchFamily="34" charset="0"/>
              </a:rPr>
              <a:t>в </a:t>
            </a:r>
            <a:r>
              <a:rPr lang="ru-RU" sz="2000" b="1" i="1" dirty="0" err="1">
                <a:latin typeface="Arial Narrow" panose="020B0606020202030204" pitchFamily="34" charset="0"/>
              </a:rPr>
              <a:t>Куретской</a:t>
            </a:r>
            <a:r>
              <a:rPr lang="ru-RU" sz="2000" b="1" i="1" dirty="0">
                <a:latin typeface="Arial Narrow" panose="020B0606020202030204" pitchFamily="34" charset="0"/>
              </a:rPr>
              <a:t> семилетней школе </a:t>
            </a:r>
            <a:r>
              <a:rPr lang="ru-RU" sz="2000" b="1" i="1" dirty="0" err="1" smtClean="0">
                <a:latin typeface="Arial Narrow" panose="020B0606020202030204" pitchFamily="34" charset="0"/>
              </a:rPr>
              <a:t>Ольхонского</a:t>
            </a:r>
            <a:r>
              <a:rPr lang="ru-RU" sz="2000" b="1" i="1" dirty="0" smtClean="0">
                <a:latin typeface="Arial Narrow" panose="020B0606020202030204" pitchFamily="34" charset="0"/>
              </a:rPr>
              <a:t> района. </a:t>
            </a:r>
          </a:p>
          <a:p>
            <a:pPr algn="r"/>
            <a:r>
              <a:rPr lang="ru-RU" sz="2000" b="1" i="1" dirty="0" smtClean="0">
                <a:latin typeface="Arial Narrow" panose="020B0606020202030204" pitchFamily="34" charset="0"/>
              </a:rPr>
              <a:t>     С </a:t>
            </a:r>
            <a:r>
              <a:rPr lang="ru-RU" sz="2000" b="1" i="1" dirty="0">
                <a:latin typeface="Arial Narrow" panose="020B0606020202030204" pitchFamily="34" charset="0"/>
              </a:rPr>
              <a:t>1941 по 1946 год исполняла обязанности директора </a:t>
            </a:r>
            <a:r>
              <a:rPr lang="ru-RU" sz="2000" b="1" i="1" dirty="0" smtClean="0">
                <a:latin typeface="Arial Narrow" panose="020B0606020202030204" pitchFamily="34" charset="0"/>
              </a:rPr>
              <a:t>школы. Все мужчины </a:t>
            </a:r>
            <a:r>
              <a:rPr lang="ru-RU" sz="2000" b="1" i="1" dirty="0">
                <a:latin typeface="Arial Narrow" panose="020B0606020202030204" pitchFamily="34" charset="0"/>
              </a:rPr>
              <a:t>из деревни </a:t>
            </a:r>
            <a:r>
              <a:rPr lang="ru-RU" sz="2000" b="1" i="1" dirty="0" smtClean="0">
                <a:latin typeface="Arial Narrow" panose="020B0606020202030204" pitchFamily="34" charset="0"/>
              </a:rPr>
              <a:t>ушли </a:t>
            </a:r>
            <a:r>
              <a:rPr lang="ru-RU" sz="2000" b="1" i="1" dirty="0">
                <a:latin typeface="Arial Narrow" panose="020B0606020202030204" pitchFamily="34" charset="0"/>
              </a:rPr>
              <a:t>на фронт. </a:t>
            </a:r>
            <a:r>
              <a:rPr lang="ru-RU" sz="2000" b="1" i="1" dirty="0" smtClean="0">
                <a:latin typeface="Arial Narrow" panose="020B0606020202030204" pitchFamily="34" charset="0"/>
              </a:rPr>
              <a:t>Нелегко </a:t>
            </a:r>
            <a:r>
              <a:rPr lang="ru-RU" sz="2000" b="1" i="1" dirty="0">
                <a:latin typeface="Arial Narrow" panose="020B0606020202030204" pitchFamily="34" charset="0"/>
              </a:rPr>
              <a:t>приходилось </a:t>
            </a:r>
            <a:r>
              <a:rPr lang="ru-RU" sz="2000" b="1" i="1" dirty="0" smtClean="0">
                <a:latin typeface="Arial Narrow" panose="020B0606020202030204" pitchFamily="34" charset="0"/>
              </a:rPr>
              <a:t>с </a:t>
            </a:r>
            <a:r>
              <a:rPr lang="ru-RU" sz="2000" b="1" i="1" dirty="0">
                <a:latin typeface="Arial Narrow" panose="020B0606020202030204" pitchFamily="34" charset="0"/>
              </a:rPr>
              <a:t>учителями поддерживать школу в рабочем состоянии, </a:t>
            </a:r>
            <a:r>
              <a:rPr lang="ru-RU" sz="2000" b="1" i="1" dirty="0" smtClean="0">
                <a:latin typeface="Arial Narrow" panose="020B0606020202030204" pitchFamily="34" charset="0"/>
              </a:rPr>
              <a:t>   </a:t>
            </a:r>
          </a:p>
          <a:p>
            <a:pPr algn="r"/>
            <a:r>
              <a:rPr lang="ru-RU" sz="2000" b="1" i="1" dirty="0" smtClean="0">
                <a:latin typeface="Arial Narrow" panose="020B0606020202030204" pitchFamily="34" charset="0"/>
              </a:rPr>
              <a:t> с учениками делили все </a:t>
            </a:r>
            <a:r>
              <a:rPr lang="ru-RU" sz="2000" b="1" i="1" dirty="0">
                <a:latin typeface="Arial Narrow" panose="020B0606020202030204" pitchFamily="34" charset="0"/>
              </a:rPr>
              <a:t>тяготы военного времени.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algn="r"/>
            <a:r>
              <a:rPr lang="ru-RU" sz="2000" b="1" i="1" dirty="0" smtClean="0">
                <a:latin typeface="Arial Narrow" panose="020B0606020202030204" pitchFamily="34" charset="0"/>
              </a:rPr>
              <a:t>Зимой </a:t>
            </a:r>
            <a:r>
              <a:rPr lang="ru-RU" sz="2000" b="1" i="1" dirty="0">
                <a:latin typeface="Arial Narrow" panose="020B0606020202030204" pitchFamily="34" charset="0"/>
              </a:rPr>
              <a:t>Мария Васильевна с детьми заготавливала </a:t>
            </a:r>
            <a:r>
              <a:rPr lang="ru-RU" sz="2000" b="1" i="1" dirty="0" smtClean="0">
                <a:latin typeface="Arial Narrow" panose="020B0606020202030204" pitchFamily="34" charset="0"/>
              </a:rPr>
              <a:t>дрова для </a:t>
            </a:r>
            <a:r>
              <a:rPr lang="ru-RU" sz="2000" b="1" i="1" dirty="0">
                <a:latin typeface="Arial Narrow" panose="020B0606020202030204" pitchFamily="34" charset="0"/>
              </a:rPr>
              <a:t>школы. Часто  отдавала свою пайку хлеба </a:t>
            </a:r>
            <a:r>
              <a:rPr lang="ru-RU" sz="2000" b="1" i="1" dirty="0" smtClean="0">
                <a:latin typeface="Arial Narrow" panose="020B0606020202030204" pitchFamily="34" charset="0"/>
              </a:rPr>
              <a:t>в </a:t>
            </a:r>
            <a:r>
              <a:rPr lang="ru-RU" sz="2000" b="1" i="1" dirty="0">
                <a:latin typeface="Arial Narrow" panose="020B0606020202030204" pitchFamily="34" charset="0"/>
              </a:rPr>
              <a:t>300 </a:t>
            </a:r>
            <a:r>
              <a:rPr lang="ru-RU" sz="2000" b="1" i="1" dirty="0" smtClean="0">
                <a:latin typeface="Arial Narrow" panose="020B0606020202030204" pitchFamily="34" charset="0"/>
              </a:rPr>
              <a:t>граммов самым </a:t>
            </a:r>
            <a:r>
              <a:rPr lang="ru-RU" sz="2000" b="1" i="1" dirty="0">
                <a:latin typeface="Arial Narrow" panose="020B0606020202030204" pitchFamily="34" charset="0"/>
              </a:rPr>
              <a:t>маленьким ребятишкам</a:t>
            </a:r>
            <a:r>
              <a:rPr lang="ru-RU" sz="2000" b="1" i="1" dirty="0" smtClean="0"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ru-RU" sz="2000" b="1" i="1" dirty="0" smtClean="0">
                <a:latin typeface="Arial Narrow" panose="020B0606020202030204" pitchFamily="34" charset="0"/>
              </a:rPr>
              <a:t>     С </a:t>
            </a:r>
            <a:r>
              <a:rPr lang="ru-RU" sz="2000" b="1" i="1" dirty="0">
                <a:latin typeface="Arial Narrow" panose="020B0606020202030204" pitchFamily="34" charset="0"/>
              </a:rPr>
              <a:t>1962 по 1978 год, до ухода на пенсию, Мария Васильевна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2000" b="1" i="1" dirty="0" smtClean="0">
                <a:latin typeface="Arial Narrow" panose="020B0606020202030204" pitchFamily="34" charset="0"/>
              </a:rPr>
              <a:t>работала  учителем </a:t>
            </a:r>
            <a:r>
              <a:rPr lang="ru-RU" sz="2000" b="1" i="1" dirty="0">
                <a:latin typeface="Arial Narrow" panose="020B0606020202030204" pitchFamily="34" charset="0"/>
              </a:rPr>
              <a:t>русского языка и литературы </a:t>
            </a:r>
            <a:r>
              <a:rPr lang="ru-RU" sz="2000" b="1" i="1" dirty="0" smtClean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ru-RU" sz="2000" b="1" i="1" dirty="0" smtClean="0">
                <a:latin typeface="Arial Narrow" panose="020B0606020202030204" pitchFamily="34" charset="0"/>
              </a:rPr>
              <a:t>в </a:t>
            </a:r>
            <a:r>
              <a:rPr lang="ru-RU" sz="2000" b="1" i="1" dirty="0">
                <a:latin typeface="Arial Narrow" panose="020B0606020202030204" pitchFamily="34" charset="0"/>
              </a:rPr>
              <a:t>школе № 124 </a:t>
            </a:r>
            <a:r>
              <a:rPr lang="ru-RU" sz="2000" b="1" i="1" dirty="0" smtClean="0">
                <a:latin typeface="Arial Narrow" panose="020B0606020202030204" pitchFamily="34" charset="0"/>
              </a:rPr>
              <a:t>станции Подкаменная…»</a:t>
            </a:r>
            <a:endParaRPr lang="ru-RU" sz="2000" b="1" i="1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8048" y="5517232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 Narrow" panose="020B0606020202030204" pitchFamily="34" charset="0"/>
              </a:rPr>
              <a:t>Награждена медалями «За доблестный труд </a:t>
            </a:r>
            <a:endParaRPr lang="ru-RU" b="1" i="1" dirty="0" smtClean="0">
              <a:latin typeface="Arial Narrow" panose="020B0606020202030204" pitchFamily="34" charset="0"/>
            </a:endParaRPr>
          </a:p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в </a:t>
            </a:r>
            <a:r>
              <a:rPr lang="ru-RU" b="1" i="1" dirty="0">
                <a:latin typeface="Arial Narrow" panose="020B0606020202030204" pitchFamily="34" charset="0"/>
              </a:rPr>
              <a:t>Великой Отечественной войне 1941-1945 гг.», «За трудовое отличие», «Ветеран труда».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79234" y="782202"/>
            <a:ext cx="37673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Monotype Corsiva" pitchFamily="66" charset="0"/>
              </a:rPr>
              <a:t>Они  в тылу  ковали  ПОБЕДУ!!!</a:t>
            </a:r>
            <a:endParaRPr lang="ru-RU" sz="2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16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420888"/>
            <a:ext cx="4320480" cy="3509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83432" y="128826"/>
            <a:ext cx="993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Олха</a:t>
            </a:r>
            <a:r>
              <a:rPr lang="ru-RU" sz="40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: как это было</a:t>
            </a:r>
            <a:endParaRPr lang="ru-RU" sz="40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179" y="692696"/>
            <a:ext cx="11233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В довоенное время жители деревни </a:t>
            </a:r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Олха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занимаясь хозяйством, объединились в «Колхоз имени В.И. Ленина»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 промартель «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Олхинская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известь», леспромхоз и комбинат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Куйбышева.  Построили избу-читальню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клуб, дом отдыха «</a:t>
            </a:r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Олха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7848" y="2128683"/>
            <a:ext cx="73280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«… Опустело село,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 уходом мужчин на фронт.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числе первых призывали подрывников из промартели. Женщины и подростки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заняли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мужчин- сели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на трактора.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Работала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 селе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бондарка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где изготавливали бочки и деревянную посуду, лыжи и лыжные палки для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фронта. Активно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шла заготовка дров для фронта,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обжиг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известняка и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газогенераторных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автомобилей. </a:t>
            </a: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Изыскательские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работы по строительству железной дороги начались ещё до войны.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1942 году началось возведение насыпи платформы, а после войны здесь использовали труд японских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военнопленных…»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16"/>
            <a:ext cx="12192000" cy="6858000"/>
          </a:xfrm>
          <a:prstGeom prst="rect">
            <a:avLst/>
          </a:prstGeom>
        </p:spPr>
      </p:pic>
      <p:pic>
        <p:nvPicPr>
          <p:cNvPr id="7170" name="Picture 2" descr="E:\ПОБЕДА 2021\Сибирское притяжение-Олха\олха\олхинцы в 40-е годы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5"/>
          <a:stretch/>
        </p:blipFill>
        <p:spPr bwMode="auto">
          <a:xfrm>
            <a:off x="4259796" y="1772816"/>
            <a:ext cx="3672408" cy="2390244"/>
          </a:xfrm>
          <a:prstGeom prst="roundRect">
            <a:avLst>
              <a:gd name="adj" fmla="val 229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3028" y="314070"/>
            <a:ext cx="7578440" cy="1070992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«Все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заботы по хозяйству и на производстве легли на женские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и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детские плечи..»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4" y="116632"/>
            <a:ext cx="3816424" cy="471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6475" b="9599"/>
          <a:stretch/>
        </p:blipFill>
        <p:spPr bwMode="auto">
          <a:xfrm>
            <a:off x="2668215" y="4597021"/>
            <a:ext cx="3590049" cy="167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олхинцы перед ВОВ"/>
          <p:cNvPicPr/>
          <p:nvPr/>
        </p:nvPicPr>
        <p:blipFill rotWithShape="1">
          <a:blip r:embed="rId7"/>
          <a:srcRect l="2521" t="2819" r="3365" b="19769"/>
          <a:stretch/>
        </p:blipFill>
        <p:spPr bwMode="auto">
          <a:xfrm>
            <a:off x="7320136" y="4325547"/>
            <a:ext cx="3824496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352" y="610950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Arial Narrow" panose="020B0606020202030204" pitchFamily="34" charset="0"/>
              </a:rPr>
              <a:t>Из документов архивного отдела Администрации Иркутского района</a:t>
            </a:r>
            <a:endParaRPr lang="ru-RU" sz="1600" i="1" dirty="0">
              <a:latin typeface="Arial Narrow" panose="020B0606020202030204" pitchFamily="34" charset="0"/>
            </a:endParaRPr>
          </a:p>
        </p:txBody>
      </p:sp>
      <p:pic>
        <p:nvPicPr>
          <p:cNvPr id="10" name="Picture 2" descr="C:\Documents and Settings\bykova\Мои документы\Загрузки\дети довоенной пор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44" y="1484784"/>
            <a:ext cx="3690865" cy="2447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6160" y="632494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latin typeface="Arial Narrow" panose="020B0606020202030204" pitchFamily="34" charset="0"/>
              </a:rPr>
              <a:t>Олхинцы</a:t>
            </a:r>
            <a:r>
              <a:rPr lang="ru-RU" b="1" i="1" dirty="0" smtClean="0">
                <a:latin typeface="Arial Narrow" panose="020B0606020202030204" pitchFamily="34" charset="0"/>
              </a:rPr>
              <a:t> перед отправкой на фронт</a:t>
            </a:r>
            <a:endParaRPr lang="ru-RU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1664" y="332656"/>
            <a:ext cx="85689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Черепок-Зырянова Анна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Павловна</a:t>
            </a:r>
          </a:p>
          <a:p>
            <a:r>
              <a:rPr lang="ru-RU" sz="2000" b="1" i="1" dirty="0">
                <a:solidFill>
                  <a:srgbClr val="7030A0"/>
                </a:solidFill>
                <a:latin typeface="Arial Narrow" panose="020B0606020202030204" pitchFamily="34" charset="0"/>
                <a:cs typeface="Times New Roman" pitchFamily="18" charset="0"/>
              </a:rPr>
              <a:t>В семье Зыряновых было шестеро детей. </a:t>
            </a:r>
            <a:endParaRPr lang="ru-RU" sz="2000" b="1" i="1" dirty="0" smtClean="0">
              <a:solidFill>
                <a:srgbClr val="7030A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Times New Roman" pitchFamily="18" charset="0"/>
              </a:rPr>
              <a:t>Когда </a:t>
            </a:r>
            <a:r>
              <a:rPr lang="ru-RU" sz="2000" b="1" i="1" dirty="0">
                <a:solidFill>
                  <a:srgbClr val="7030A0"/>
                </a:solidFill>
                <a:latin typeface="Arial Narrow" panose="020B0606020202030204" pitchFamily="34" charset="0"/>
                <a:cs typeface="Times New Roman" pitchFamily="18" charset="0"/>
              </a:rPr>
              <a:t>отец уходил на фронт, Анне шёл 14-й год</a:t>
            </a:r>
            <a:r>
              <a:rPr lang="ru-RU" sz="20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Times New Roman" pitchFamily="18" charset="0"/>
              </a:rPr>
              <a:t>…</a:t>
            </a:r>
            <a:endParaRPr lang="ru-RU" sz="2000" b="1" i="1" dirty="0">
              <a:solidFill>
                <a:srgbClr val="7030A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8" name="Picture 3" descr="E:\ПОБЕДА 2021\Сибирское притяжение-Олха\дети войны\Черепок2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0" t="21629" r="15248" b="16782"/>
          <a:stretch/>
        </p:blipFill>
        <p:spPr bwMode="auto">
          <a:xfrm>
            <a:off x="1308826" y="307026"/>
            <a:ext cx="1762838" cy="246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ПОБЕДА 2021\Сибирское притяжение-Олха\дети войны\фото Черепок-Зыряновой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17752"/>
          <a:stretch/>
        </p:blipFill>
        <p:spPr bwMode="auto">
          <a:xfrm>
            <a:off x="1524680" y="2852936"/>
            <a:ext cx="2123048" cy="27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47728" y="1546777"/>
            <a:ext cx="79928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i="1" dirty="0" smtClean="0">
                <a:latin typeface="Arial Narrow" panose="020B0606020202030204" pitchFamily="34" charset="0"/>
                <a:cs typeface="Times New Roman" pitchFamily="18" charset="0"/>
              </a:rPr>
              <a:t>«…В 1942 году в </a:t>
            </a:r>
            <a:r>
              <a:rPr lang="ru-RU" sz="1900" b="1" i="1" dirty="0" err="1" smtClean="0">
                <a:latin typeface="Arial Narrow" panose="020B0606020202030204" pitchFamily="34" charset="0"/>
                <a:cs typeface="Times New Roman" pitchFamily="18" charset="0"/>
              </a:rPr>
              <a:t>Олху</a:t>
            </a:r>
            <a:r>
              <a:rPr lang="en-US" sz="1900" b="1" i="1" dirty="0" smtClean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1900" b="1" i="1" dirty="0" smtClean="0">
                <a:latin typeface="Arial Narrow" panose="020B0606020202030204" pitchFamily="34" charset="0"/>
                <a:cs typeface="Times New Roman" pitchFamily="18" charset="0"/>
              </a:rPr>
              <a:t>привезли 260 детей их блокадного Ленинграда, разместили в доме отдыха. Сёстры Анна и Александра были приняты на работу в детский дом. Нам, подросткам, приходилось заготавливать дрова, косить сено, работать в огороде, где выращивали овощи для малышей.  Особенно тяжёлой была работа по заготовке дров: в марте шестеро подростков отправлялись в урочище Глубокое, примерно за 70 км, где  было зимовье. Жили там до лета под присмотром деда Луки.  Норма по заготовке дров была  4 кубометра в день! После спила и рубки деревьев дрова самокатом спускали с горы к реке, потом несколько дней шли по берегам </a:t>
            </a:r>
            <a:r>
              <a:rPr lang="ru-RU" sz="1900" b="1" i="1" dirty="0" err="1" smtClean="0">
                <a:latin typeface="Arial Narrow" panose="020B0606020202030204" pitchFamily="34" charset="0"/>
                <a:cs typeface="Times New Roman" pitchFamily="18" charset="0"/>
              </a:rPr>
              <a:t>Олхи</a:t>
            </a:r>
            <a:r>
              <a:rPr lang="ru-RU" sz="1900" b="1" i="1" dirty="0" smtClean="0">
                <a:latin typeface="Arial Narrow" panose="020B0606020202030204" pitchFamily="34" charset="0"/>
                <a:cs typeface="Times New Roman" pitchFamily="18" charset="0"/>
              </a:rPr>
              <a:t>, отталкивая прибившиеся во время сплава поленья.  В селе дрова вылавливали, стоя по пояс в холодной воде. Работа была непосильная, а платили за неё «мучкой, продуктами».</a:t>
            </a:r>
          </a:p>
          <a:p>
            <a:pPr algn="r"/>
            <a:r>
              <a:rPr lang="ru-RU" sz="1900" b="1" i="1" dirty="0" smtClean="0">
                <a:latin typeface="Arial Narrow" panose="020B0606020202030204" pitchFamily="34" charset="0"/>
                <a:cs typeface="Times New Roman" pitchFamily="18" charset="0"/>
              </a:rPr>
              <a:t> Известие о Победе  пришло на лесную поляну </a:t>
            </a:r>
          </a:p>
          <a:p>
            <a:pPr algn="r"/>
            <a:r>
              <a:rPr lang="ru-RU" sz="1900" b="1" i="1" dirty="0" smtClean="0">
                <a:latin typeface="Arial Narrow" panose="020B0606020202030204" pitchFamily="34" charset="0"/>
                <a:cs typeface="Times New Roman" pitchFamily="18" charset="0"/>
              </a:rPr>
              <a:t>в мае 1945-го.  Всё побросали , повзрослевшие  не по годам , </a:t>
            </a:r>
          </a:p>
          <a:p>
            <a:pPr algn="r"/>
            <a:r>
              <a:rPr lang="ru-RU" sz="1900" b="1" i="1" dirty="0" smtClean="0">
                <a:latin typeface="Arial Narrow" panose="020B0606020202030204" pitchFamily="34" charset="0"/>
                <a:cs typeface="Times New Roman" pitchFamily="18" charset="0"/>
              </a:rPr>
              <a:t>работники, бросились в деревню.  А там было </a:t>
            </a:r>
          </a:p>
          <a:p>
            <a:pPr algn="r"/>
            <a:r>
              <a:rPr lang="ru-RU" sz="1900" b="1" i="1" dirty="0" smtClean="0">
                <a:latin typeface="Arial Narrow" panose="020B0606020202030204" pitchFamily="34" charset="0"/>
                <a:cs typeface="Times New Roman" pitchFamily="18" charset="0"/>
              </a:rPr>
              <a:t>веселье: все  обнимались, пели и плакали…».</a:t>
            </a:r>
            <a:endParaRPr lang="ru-RU" sz="19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77301" y="6248805"/>
            <a:ext cx="28953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Monotype Corsiva" pitchFamily="66" charset="0"/>
              </a:rPr>
              <a:t>Они  ковали  ПОБЕДУ!!!</a:t>
            </a:r>
            <a:endParaRPr lang="ru-RU" sz="2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7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7" y="188640"/>
            <a:ext cx="3997613" cy="2780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149080"/>
            <a:ext cx="373517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1344" y="748634"/>
            <a:ext cx="1180006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До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войны в Шаманке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работали 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магазин,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пекарня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славившаяся вкусным хлебом на всю округу,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баня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общежитие и конный двор.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одном из бараков выделили комнату под школу: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четыре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парты, восемь учеников младших классов.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Старшие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учились в интернате в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Баклаши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Война не обошла стороной крошечное село: все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мужчины, способные воевать, ушли на фронт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Остались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женщины, старики, дети. Заменив отцов и мужей, они валили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лес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заготавливали чурки для газотурбинных машин, дикоросы для госпиталей.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Выполняли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норму выработки на двести процентов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Было голодно и холодно, но помогал выжить лес,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ещё поддержка друг друга в горестях и радостях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В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1945 г. в Шаманку для работы по заготовке леса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привезли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военнопленных японцев,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а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1948 г. - спецпереселенцев из Литвы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После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амнистии 1958 г. многие уехали домой,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кто-то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остался.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том времени напоминают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могильные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плиты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шаманском погосте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необычные фамилии нынешних жителей села.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3454" y="116632"/>
            <a:ext cx="936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    Село Шаманка</a:t>
            </a:r>
            <a:endParaRPr lang="ru-RU" sz="40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0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48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8227" y="193821"/>
            <a:ext cx="9937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Мельниченко Мария Ивановна   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                                      </a:t>
            </a:r>
            <a:r>
              <a:rPr lang="ru-RU" sz="2400" b="1" i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«</a:t>
            </a:r>
            <a:r>
              <a:rPr lang="ru-RU" sz="2400" b="1" i="1" dirty="0">
                <a:solidFill>
                  <a:srgbClr val="7030A0"/>
                </a:solidFill>
                <a:latin typeface="Arial Narrow" panose="020B0606020202030204" pitchFamily="34" charset="0"/>
              </a:rPr>
              <a:t>Душа и благородство…»</a:t>
            </a:r>
            <a:endParaRPr lang="ru-RU" sz="24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79" y="1196752"/>
            <a:ext cx="2606845" cy="4070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8878" y="1210590"/>
            <a:ext cx="747649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>
                <a:latin typeface="Arial Narrow" panose="020B0606020202030204" pitchFamily="34" charset="0"/>
              </a:rPr>
              <a:t>Жительницу села Шаманки знают </a:t>
            </a:r>
            <a:r>
              <a:rPr lang="ru-RU" sz="2000" b="1" i="1" dirty="0" smtClean="0">
                <a:latin typeface="Arial Narrow" panose="020B0606020202030204" pitchFamily="34" charset="0"/>
              </a:rPr>
              <a:t>многие, </a:t>
            </a: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любят свою </a:t>
            </a:r>
            <a:r>
              <a:rPr lang="ru-RU" sz="2000" b="1" i="1" dirty="0">
                <a:latin typeface="Arial Narrow" panose="020B0606020202030204" pitchFamily="34" charset="0"/>
              </a:rPr>
              <a:t>первую учительницу, «несущую свет людям».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Мария Мельниченко </a:t>
            </a:r>
            <a:r>
              <a:rPr lang="ru-RU" sz="2000" b="1" i="1" dirty="0">
                <a:latin typeface="Arial Narrow" panose="020B0606020202030204" pitchFamily="34" charset="0"/>
              </a:rPr>
              <a:t>родилась в 1924 году,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хорошо </a:t>
            </a:r>
            <a:r>
              <a:rPr lang="ru-RU" sz="2000" b="1" i="1" dirty="0">
                <a:latin typeface="Arial Narrow" panose="020B0606020202030204" pitchFamily="34" charset="0"/>
              </a:rPr>
              <a:t>помнит, </a:t>
            </a:r>
            <a:r>
              <a:rPr lang="ru-RU" sz="2000" b="1" i="1" dirty="0" smtClean="0">
                <a:latin typeface="Arial Narrow" panose="020B0606020202030204" pitchFamily="34" charset="0"/>
              </a:rPr>
              <a:t>как </a:t>
            </a:r>
            <a:r>
              <a:rPr lang="ru-RU" sz="2000" b="1" i="1" dirty="0">
                <a:latin typeface="Arial Narrow" panose="020B0606020202030204" pitchFamily="34" charset="0"/>
              </a:rPr>
              <a:t>провожали отца на фронт в 41-м году,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в </a:t>
            </a:r>
            <a:r>
              <a:rPr lang="ru-RU" sz="2000" b="1" i="1" dirty="0">
                <a:latin typeface="Arial Narrow" panose="020B0606020202030204" pitchFamily="34" charset="0"/>
              </a:rPr>
              <a:t>феврале 42-го пришло последнее письмо 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«отправляют   </a:t>
            </a:r>
            <a:r>
              <a:rPr lang="ru-RU" sz="2000" b="1" i="1" dirty="0">
                <a:latin typeface="Arial Narrow" panose="020B0606020202030204" pitchFamily="34" charset="0"/>
              </a:rPr>
              <a:t>на запад, пока нет адреса, </a:t>
            </a:r>
            <a:r>
              <a:rPr lang="ru-RU" sz="2000" b="1" i="1" dirty="0" smtClean="0">
                <a:latin typeface="Arial Narrow" panose="020B0606020202030204" pitchFamily="34" charset="0"/>
              </a:rPr>
              <a:t>не </a:t>
            </a:r>
            <a:r>
              <a:rPr lang="ru-RU" sz="2000" b="1" i="1" dirty="0">
                <a:latin typeface="Arial Narrow" panose="020B0606020202030204" pitchFamily="34" charset="0"/>
              </a:rPr>
              <a:t>пишите..»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Больше </a:t>
            </a:r>
            <a:r>
              <a:rPr lang="ru-RU" sz="2000" b="1" i="1" dirty="0">
                <a:latin typeface="Arial Narrow" panose="020B0606020202030204" pitchFamily="34" charset="0"/>
              </a:rPr>
              <a:t>от него писем не </a:t>
            </a:r>
            <a:r>
              <a:rPr lang="ru-RU" sz="2000" b="1" i="1" dirty="0" smtClean="0">
                <a:latin typeface="Arial Narrow" panose="020B0606020202030204" pitchFamily="34" charset="0"/>
              </a:rPr>
              <a:t>было</a:t>
            </a:r>
            <a:r>
              <a:rPr lang="ru-RU" sz="2000" b="1" i="1" dirty="0">
                <a:latin typeface="Arial Narrow" panose="020B0606020202030204" pitchFamily="34" charset="0"/>
              </a:rPr>
              <a:t>-</a:t>
            </a:r>
            <a:r>
              <a:rPr lang="ru-RU" sz="2000" b="1" i="1" dirty="0" smtClean="0">
                <a:latin typeface="Arial Narrow" panose="020B0606020202030204" pitchFamily="34" charset="0"/>
              </a:rPr>
              <a:t> </a:t>
            </a:r>
            <a:r>
              <a:rPr lang="ru-RU" sz="2000" b="1" i="1" dirty="0">
                <a:latin typeface="Arial Narrow" panose="020B0606020202030204" pitchFamily="34" charset="0"/>
              </a:rPr>
              <a:t>погиб при бомбёжке эшелона.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ctr"/>
            <a:endParaRPr lang="ru-RU" sz="1400" b="1" i="1" dirty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>
                <a:latin typeface="Arial Narrow" panose="020B0606020202030204" pitchFamily="34" charset="0"/>
              </a:rPr>
              <a:t>В семье было шестеро детей, в живых осталось трое..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«</a:t>
            </a:r>
            <a:r>
              <a:rPr lang="ru-RU" sz="2000" b="1" i="1" dirty="0">
                <a:latin typeface="Arial Narrow" panose="020B0606020202030204" pitchFamily="34" charset="0"/>
              </a:rPr>
              <a:t>Тяжело было, много работали..»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Не </a:t>
            </a:r>
            <a:r>
              <a:rPr lang="ru-RU" sz="2000" b="1" i="1" dirty="0">
                <a:latin typeface="Arial Narrow" panose="020B0606020202030204" pitchFamily="34" charset="0"/>
              </a:rPr>
              <a:t>любит вспоминать военные годы Мария Ивановна</a:t>
            </a:r>
            <a:r>
              <a:rPr lang="ru-RU" sz="2000" b="1" i="1" dirty="0" smtClean="0">
                <a:latin typeface="Arial Narrow" panose="020B0606020202030204" pitchFamily="34" charset="0"/>
              </a:rPr>
              <a:t>.</a:t>
            </a:r>
            <a:endParaRPr lang="ru-RU" sz="900" b="1" i="1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ru-RU" sz="2000" b="1" i="1" dirty="0" smtClean="0">
                <a:latin typeface="Arial Narrow" panose="020B0606020202030204" pitchFamily="34" charset="0"/>
              </a:rPr>
              <a:t>          </a:t>
            </a:r>
            <a:endParaRPr lang="ru-RU" sz="2000" b="1" i="1" dirty="0">
              <a:latin typeface="Arial Narrow" panose="020B0606020202030204" pitchFamily="34" charset="0"/>
            </a:endParaRPr>
          </a:p>
          <a:p>
            <a:pPr lvl="0" algn="r"/>
            <a:r>
              <a:rPr lang="ru-RU" sz="2000" b="1" i="1" dirty="0">
                <a:latin typeface="Arial Narrow" panose="020B0606020202030204" pitchFamily="34" charset="0"/>
              </a:rPr>
              <a:t>С 1946 года </a:t>
            </a:r>
            <a:r>
              <a:rPr lang="ru-RU" sz="2000" b="1" i="1" dirty="0" smtClean="0">
                <a:latin typeface="Arial Narrow" panose="020B0606020202030204" pitchFamily="34" charset="0"/>
              </a:rPr>
              <a:t>стала </a:t>
            </a:r>
            <a:r>
              <a:rPr lang="ru-RU" sz="2000" b="1" i="1" dirty="0">
                <a:latin typeface="Arial Narrow" panose="020B0606020202030204" pitchFamily="34" charset="0"/>
              </a:rPr>
              <a:t>работать учителем. </a:t>
            </a:r>
            <a:r>
              <a:rPr lang="ru-RU" sz="2000" b="1" i="1" dirty="0" smtClean="0">
                <a:latin typeface="Arial Narrow" panose="020B0606020202030204" pitchFamily="34" charset="0"/>
              </a:rPr>
              <a:t>Вести </a:t>
            </a:r>
            <a:r>
              <a:rPr lang="ru-RU" sz="2000" b="1" i="1" dirty="0">
                <a:latin typeface="Arial Narrow" panose="020B0606020202030204" pitchFamily="34" charset="0"/>
              </a:rPr>
              <a:t>приходилось по два класса, 1-3, 2-4. Не смотря на трудности, с теплотой относились друг к другу, родители уважали, и в педагогическом коллективе 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pPr lvl="0" algn="r"/>
            <a:r>
              <a:rPr lang="ru-RU" sz="2000" b="1" i="1" dirty="0" smtClean="0">
                <a:latin typeface="Arial Narrow" panose="020B0606020202030204" pitchFamily="34" charset="0"/>
              </a:rPr>
              <a:t>все поддерживали </a:t>
            </a:r>
            <a:r>
              <a:rPr lang="ru-RU" sz="2000" b="1" i="1" dirty="0">
                <a:latin typeface="Arial Narrow" panose="020B0606020202030204" pitchFamily="34" charset="0"/>
              </a:rPr>
              <a:t>молодых специалистов.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37124" y="6127446"/>
            <a:ext cx="28953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Monotype Corsiva" pitchFamily="66" charset="0"/>
              </a:rPr>
              <a:t>Они  ковали  ПОБЕДУ!!!</a:t>
            </a:r>
          </a:p>
        </p:txBody>
      </p:sp>
    </p:spTree>
    <p:extLst>
      <p:ext uri="{BB962C8B-B14F-4D97-AF65-F5344CB8AC3E}">
        <p14:creationId xmlns:p14="http://schemas.microsoft.com/office/powerpoint/2010/main" val="100987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99456" y="651316"/>
            <a:ext cx="10009112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4000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 нещадно палило,</a:t>
            </a:r>
          </a:p>
          <a:p>
            <a:pPr algn="ctr">
              <a:spcAft>
                <a:spcPts val="600"/>
              </a:spcAft>
            </a:pPr>
            <a:r>
              <a:rPr lang="ru-RU" sz="4000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играли в саду.</a:t>
            </a:r>
          </a:p>
          <a:p>
            <a:pPr algn="ctr">
              <a:spcAft>
                <a:spcPts val="600"/>
              </a:spcAft>
            </a:pPr>
            <a:r>
              <a:rPr lang="ru-RU" sz="4000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Вдруг радио всем объявило:</a:t>
            </a:r>
          </a:p>
          <a:p>
            <a:pPr algn="ctr">
              <a:spcAft>
                <a:spcPts val="600"/>
              </a:spcAft>
            </a:pPr>
            <a:r>
              <a:rPr lang="ru-RU" sz="4000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«Враг напал на страну!» </a:t>
            </a:r>
          </a:p>
          <a:p>
            <a:pPr algn="ctr">
              <a:spcAft>
                <a:spcPts val="600"/>
              </a:spcAft>
            </a:pPr>
            <a:r>
              <a:rPr lang="ru-RU" sz="4000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Подкрался, как зверь, к границе,</a:t>
            </a:r>
          </a:p>
          <a:p>
            <a:pPr algn="ctr">
              <a:spcAft>
                <a:spcPts val="600"/>
              </a:spcAft>
            </a:pPr>
            <a:r>
              <a:rPr lang="ru-RU" sz="4000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Хоть пакт о ненападении был.</a:t>
            </a:r>
          </a:p>
          <a:p>
            <a:pPr algn="ctr">
              <a:spcAft>
                <a:spcPts val="600"/>
              </a:spcAft>
            </a:pPr>
            <a:r>
              <a:rPr lang="ru-RU" sz="4000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Тянул он руки к столице, </a:t>
            </a:r>
          </a:p>
          <a:p>
            <a:pPr algn="ctr">
              <a:spcAft>
                <a:spcPts val="600"/>
              </a:spcAft>
            </a:pPr>
            <a:r>
              <a:rPr lang="ru-RU" sz="4000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крепок наш фронт и тыл…</a:t>
            </a:r>
            <a:endParaRPr lang="ru-RU" sz="40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8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5480" y="260648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Баклаши: всё для победы!</a:t>
            </a:r>
            <a:endParaRPr lang="ru-RU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lum bright="20000" contrast="40000"/>
          </a:blip>
          <a:stretch>
            <a:fillRect/>
          </a:stretch>
        </p:blipFill>
        <p:spPr>
          <a:xfrm>
            <a:off x="263352" y="1221623"/>
            <a:ext cx="5475327" cy="4410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4192" y="968534"/>
            <a:ext cx="6101032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 первых дней войны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фронт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ушли 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176 призывников.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Сёла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Акинино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и Баклаши стали надёжным тылом. На трактора и комбайны сели подростки. Женщины и старики работали от зари до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зари, выполняя план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 посеву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сбору пшеницы и ржи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план  по сохранению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семенного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фонда, занимались заготовкой овощей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дров для фронта. 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страшное время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наступило,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когда в сёла стали приходить похоронки.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73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фронтовика не вернулись домой.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Семьям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потерявшим кормильцев, помогали односельчане. Тимуровские команды пилили дрова, чистили от снега дворы,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копали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огороды, нянчились с малышами,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матери работали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4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049" y="116632"/>
            <a:ext cx="116156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Из документов архивного отдела администрации Шелеховского района:</a:t>
            </a:r>
          </a:p>
          <a:p>
            <a:pPr algn="just"/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«Выписка из протокола от 9 июня 1942 года. Слушали: разбор сметы. Исполком решил: утвердить доходную часть бюджета. По расходной части на 1942 год – 107200, в </a:t>
            </a:r>
            <a:r>
              <a:rPr lang="ru-RU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т.ч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. по учреждениям: детский сад - 24344 рубля, начальная школа – 6862 рубля, средняя школа – 30700 рублей, изба-читальня – 5214 рублей, ясли – 29800 рублей, соцобеспечение – 200 рублей, сельский совет – 10080 рублей. Всего: 107200 рублей».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68" y="1870184"/>
            <a:ext cx="2274640" cy="3043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6936" y="5013277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И.И. Пухляк – директор </a:t>
            </a:r>
            <a:r>
              <a:rPr lang="ru-RU" b="1" i="1" dirty="0" err="1" smtClean="0">
                <a:latin typeface="Arial Narrow" panose="020B0606020202030204" pitchFamily="34" charset="0"/>
              </a:rPr>
              <a:t>Баклашинской</a:t>
            </a:r>
            <a:r>
              <a:rPr lang="ru-RU" b="1" i="1" dirty="0" smtClean="0">
                <a:latin typeface="Arial Narrow" panose="020B0606020202030204" pitchFamily="34" charset="0"/>
              </a:rPr>
              <a:t> МТС (справа), А.Н. Муха – председатель колхоза им. Ворошилова. Лето 1943 г.</a:t>
            </a:r>
            <a:endParaRPr lang="ru-RU" b="1" i="1" dirty="0">
              <a:latin typeface="Arial Narrow" panose="020B0606020202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5" t="16701" b="15633"/>
          <a:stretch/>
        </p:blipFill>
        <p:spPr bwMode="auto">
          <a:xfrm rot="10800000">
            <a:off x="317420" y="1747848"/>
            <a:ext cx="2609554" cy="387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17" b="3897"/>
          <a:stretch/>
        </p:blipFill>
        <p:spPr bwMode="auto">
          <a:xfrm>
            <a:off x="3162236" y="2178534"/>
            <a:ext cx="2645732" cy="393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4" r="-762" b="41304"/>
          <a:stretch/>
        </p:blipFill>
        <p:spPr bwMode="auto">
          <a:xfrm>
            <a:off x="6110536" y="3607607"/>
            <a:ext cx="2577752" cy="248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049" y="6294977"/>
            <a:ext cx="830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 Narrow" panose="020B0606020202030204" pitchFamily="34" charset="0"/>
              </a:rPr>
              <a:t>Архивный отдел Администрации </a:t>
            </a:r>
            <a:r>
              <a:rPr lang="ru-RU" sz="1600" i="1" dirty="0" err="1" smtClean="0">
                <a:latin typeface="Arial Narrow" panose="020B0606020202030204" pitchFamily="34" charset="0"/>
              </a:rPr>
              <a:t>Шелеховского</a:t>
            </a:r>
            <a:r>
              <a:rPr lang="ru-RU" sz="1600" i="1" dirty="0" smtClean="0">
                <a:latin typeface="Arial Narrow" panose="020B0606020202030204" pitchFamily="34" charset="0"/>
              </a:rPr>
              <a:t> муниципального района, фонд Р-30, оп.-1, д.5, л.л.5-6</a:t>
            </a:r>
            <a:endParaRPr lang="ru-RU" sz="16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9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" y="52174"/>
            <a:ext cx="12192000" cy="6858000"/>
          </a:xfrm>
          <a:prstGeom prst="rect">
            <a:avLst/>
          </a:prstGeo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4223792" y="1700808"/>
            <a:ext cx="7056784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800" b="1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524000" y="3689648"/>
            <a:ext cx="91440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41" y="1845532"/>
            <a:ext cx="2452165" cy="3238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332656"/>
            <a:ext cx="9793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Антонович Тарасов  </a:t>
            </a:r>
            <a:r>
              <a:rPr 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«…Нет </a:t>
            </a:r>
            <a:r>
              <a:rPr lang="ru-RU" sz="2400" b="1" i="1" dirty="0">
                <a:solidFill>
                  <a:srgbClr val="7030A0"/>
                </a:solidFill>
                <a:latin typeface="Arial Narrow" panose="020B0606020202030204" pitchFamily="34" charset="0"/>
              </a:rPr>
              <a:t>большего счастья, чем быть полезным людям и своей Родине»</a:t>
            </a:r>
            <a:endParaRPr lang="ru-RU" sz="2400" i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1764" y="1348319"/>
            <a:ext cx="7560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atin typeface="Arial Narrow" panose="020B0606020202030204" pitchFamily="34" charset="0"/>
              </a:rPr>
              <a:t>Александр родился </a:t>
            </a:r>
            <a:r>
              <a:rPr lang="ru-RU" sz="2200" b="1" i="1" dirty="0" smtClean="0">
                <a:latin typeface="Arial Narrow" panose="020B0606020202030204" pitchFamily="34" charset="0"/>
              </a:rPr>
              <a:t>в селе </a:t>
            </a:r>
            <a:r>
              <a:rPr lang="ru-RU" sz="2200" b="1" i="1" dirty="0" err="1">
                <a:latin typeface="Arial Narrow" panose="020B0606020202030204" pitchFamily="34" charset="0"/>
              </a:rPr>
              <a:t>Максимовщина</a:t>
            </a:r>
            <a:r>
              <a:rPr lang="ru-RU" sz="2200" b="1" i="1" dirty="0">
                <a:latin typeface="Arial Narrow" panose="020B0606020202030204" pitchFamily="34" charset="0"/>
              </a:rPr>
              <a:t> </a:t>
            </a:r>
            <a:r>
              <a:rPr lang="ru-RU" sz="2200" b="1" i="1" dirty="0" smtClean="0">
                <a:latin typeface="Arial Narrow" panose="020B0606020202030204" pitchFamily="34" charset="0"/>
              </a:rPr>
              <a:t>в </a:t>
            </a:r>
            <a:r>
              <a:rPr lang="ru-RU" sz="2200" b="1" i="1" dirty="0">
                <a:latin typeface="Arial Narrow" panose="020B0606020202030204" pitchFamily="34" charset="0"/>
              </a:rPr>
              <a:t>крестьянской семье </a:t>
            </a:r>
            <a:r>
              <a:rPr lang="ru-RU" sz="2200" b="1" i="1" dirty="0" smtClean="0">
                <a:latin typeface="Arial Narrow" panose="020B0606020202030204" pitchFamily="34" charset="0"/>
              </a:rPr>
              <a:t>в </a:t>
            </a:r>
            <a:r>
              <a:rPr lang="ru-RU" sz="2200" b="1" i="1" dirty="0">
                <a:latin typeface="Arial Narrow" panose="020B0606020202030204" pitchFamily="34" charset="0"/>
              </a:rPr>
              <a:t>1928 году. В самый разгар войны, в 1942 году, окончил </a:t>
            </a:r>
            <a:r>
              <a:rPr lang="ru-RU" sz="2200" b="1" i="1" dirty="0" smtClean="0">
                <a:latin typeface="Arial Narrow" panose="020B0606020202030204" pitchFamily="34" charset="0"/>
              </a:rPr>
              <a:t>семь </a:t>
            </a:r>
            <a:r>
              <a:rPr lang="ru-RU" sz="2200" b="1" i="1" dirty="0">
                <a:latin typeface="Arial Narrow" panose="020B0606020202030204" pitchFamily="34" charset="0"/>
              </a:rPr>
              <a:t>классов в школе села Баклаши. Как и все подростки, стал работать в колхозе. Бригадир, приметив смышленого мальчугана, отправил его на курсы трактористов.  </a:t>
            </a:r>
            <a:endParaRPr lang="ru-RU" sz="2200" b="1" i="1" dirty="0" smtClean="0">
              <a:latin typeface="Arial Narrow" panose="020B0606020202030204" pitchFamily="34" charset="0"/>
            </a:endParaRPr>
          </a:p>
          <a:p>
            <a:pPr algn="ctr"/>
            <a:r>
              <a:rPr lang="ru-RU" sz="2200" b="1" i="1" dirty="0" smtClean="0">
                <a:latin typeface="Arial Narrow" panose="020B0606020202030204" pitchFamily="34" charset="0"/>
              </a:rPr>
              <a:t>После </a:t>
            </a:r>
            <a:r>
              <a:rPr lang="ru-RU" sz="2200" b="1" i="1" dirty="0">
                <a:latin typeface="Arial Narrow" panose="020B0606020202030204" pitchFamily="34" charset="0"/>
              </a:rPr>
              <a:t>курсов – работал в МТС. </a:t>
            </a:r>
            <a:endParaRPr lang="ru-RU" sz="2200" dirty="0">
              <a:latin typeface="Arial Narrow" panose="020B0606020202030204" pitchFamily="34" charset="0"/>
            </a:endParaRPr>
          </a:p>
          <a:p>
            <a:pPr algn="ctr"/>
            <a:r>
              <a:rPr lang="ru-RU" sz="2200" b="1" i="1" dirty="0" smtClean="0">
                <a:latin typeface="Arial Narrow" panose="020B0606020202030204" pitchFamily="34" charset="0"/>
              </a:rPr>
              <a:t>«…Трудно </a:t>
            </a:r>
            <a:r>
              <a:rPr lang="ru-RU" sz="2200" b="1" i="1" dirty="0">
                <a:latin typeface="Arial Narrow" panose="020B0606020202030204" pitchFamily="34" charset="0"/>
              </a:rPr>
              <a:t>было, уставал до звона у ушах, но не уходил с поля, пока не выполню норму. А вечером, когда собирались у костра, шутили, смеялись, пели – и усталость как рукой снимало!» - вспоминает Александр Антонович.   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5695" y="4791599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Arial Narrow" panose="020B0606020202030204" pitchFamily="34" charset="0"/>
              </a:rPr>
              <a:t>Награжден медалью «За доблестный труд в Великой Отечественной войне </a:t>
            </a:r>
          </a:p>
          <a:p>
            <a:pPr algn="ctr"/>
            <a:r>
              <a:rPr lang="ru-RU" sz="2200" b="1" i="1" dirty="0" smtClean="0">
                <a:latin typeface="Arial Narrow" panose="020B0606020202030204" pitchFamily="34" charset="0"/>
              </a:rPr>
              <a:t>1941-1945 гг.», орденом «Знак Почёта» </a:t>
            </a:r>
          </a:p>
          <a:p>
            <a:pPr algn="ctr"/>
            <a:r>
              <a:rPr lang="ru-RU" sz="2200" b="1" i="1" dirty="0" smtClean="0">
                <a:latin typeface="Arial Narrow" panose="020B0606020202030204" pitchFamily="34" charset="0"/>
              </a:rPr>
              <a:t>и «Орденом Ленина».</a:t>
            </a:r>
            <a:endParaRPr lang="ru-RU" sz="2200" b="1" i="1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72656" y="6249024"/>
            <a:ext cx="28953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Monotype Corsiva" pitchFamily="66" charset="0"/>
              </a:rPr>
              <a:t>Они  ковали  ПОБЕДУ!!!</a:t>
            </a:r>
          </a:p>
        </p:txBody>
      </p:sp>
    </p:spTree>
    <p:extLst>
      <p:ext uri="{BB962C8B-B14F-4D97-AF65-F5344CB8AC3E}">
        <p14:creationId xmlns:p14="http://schemas.microsoft.com/office/powerpoint/2010/main" val="27765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368" y="404664"/>
            <a:ext cx="113772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latin typeface="Bookman Old Style" panose="02050604050505020204" pitchFamily="18" charset="0"/>
              </a:rPr>
              <a:t>Война. Страшней нет ничего на свете,</a:t>
            </a:r>
          </a:p>
          <a:p>
            <a:r>
              <a:rPr lang="ru-RU" sz="2600" b="1" i="1" dirty="0">
                <a:latin typeface="Bookman Old Style" panose="02050604050505020204" pitchFamily="18" charset="0"/>
              </a:rPr>
              <a:t>«Для фронта всё!» – девиз страны таков,</a:t>
            </a:r>
          </a:p>
          <a:p>
            <a:r>
              <a:rPr lang="ru-RU" sz="2600" b="1" i="1" dirty="0">
                <a:latin typeface="Bookman Old Style" panose="02050604050505020204" pitchFamily="18" charset="0"/>
              </a:rPr>
              <a:t>Трудились все: и взрослые, и дети</a:t>
            </a:r>
          </a:p>
          <a:p>
            <a:r>
              <a:rPr lang="ru-RU" sz="2600" b="1" i="1" dirty="0">
                <a:latin typeface="Bookman Old Style" panose="02050604050505020204" pitchFamily="18" charset="0"/>
              </a:rPr>
              <a:t>В полях и у мартенов, у станков</a:t>
            </a:r>
            <a:r>
              <a:rPr lang="ru-RU" sz="2600" b="1" i="1" dirty="0" smtClean="0">
                <a:latin typeface="Bookman Old Style" panose="02050604050505020204" pitchFamily="18" charset="0"/>
              </a:rPr>
              <a:t>.</a:t>
            </a:r>
          </a:p>
          <a:p>
            <a:endParaRPr lang="ru-RU" sz="1400" b="1" i="1" dirty="0">
              <a:latin typeface="Bookman Old Style" panose="02050604050505020204" pitchFamily="18" charset="0"/>
            </a:endParaRPr>
          </a:p>
          <a:p>
            <a:r>
              <a:rPr lang="ru-RU" sz="2800" b="1" i="1" dirty="0" smtClean="0">
                <a:latin typeface="Bookman Old Style" panose="02050604050505020204" pitchFamily="18" charset="0"/>
              </a:rPr>
              <a:t>		</a:t>
            </a:r>
            <a:r>
              <a:rPr lang="ru-RU" sz="2600" b="1" i="1" dirty="0" smtClean="0">
                <a:latin typeface="Bookman Old Style" panose="02050604050505020204" pitchFamily="18" charset="0"/>
              </a:rPr>
              <a:t>Фронт </a:t>
            </a:r>
            <a:r>
              <a:rPr lang="ru-RU" sz="2600" b="1" i="1" dirty="0">
                <a:latin typeface="Bookman Old Style" panose="02050604050505020204" pitchFamily="18" charset="0"/>
              </a:rPr>
              <a:t>обеспечить! – нет важней задачи,</a:t>
            </a:r>
          </a:p>
          <a:p>
            <a:r>
              <a:rPr lang="ru-RU" sz="2600" b="1" i="1" dirty="0" smtClean="0">
                <a:latin typeface="Bookman Old Style" panose="02050604050505020204" pitchFamily="18" charset="0"/>
              </a:rPr>
              <a:t>		Трудились </a:t>
            </a:r>
            <a:r>
              <a:rPr lang="ru-RU" sz="2600" b="1" i="1" dirty="0">
                <a:latin typeface="Bookman Old Style" panose="02050604050505020204" pitchFamily="18" charset="0"/>
              </a:rPr>
              <a:t>для победы все в тылу,</a:t>
            </a:r>
          </a:p>
          <a:p>
            <a:r>
              <a:rPr lang="ru-RU" sz="2600" b="1" i="1" dirty="0" smtClean="0">
                <a:latin typeface="Bookman Old Style" panose="02050604050505020204" pitchFamily="18" charset="0"/>
              </a:rPr>
              <a:t>		Бойцам </a:t>
            </a:r>
            <a:r>
              <a:rPr lang="ru-RU" sz="2600" b="1" i="1" dirty="0">
                <a:latin typeface="Bookman Old Style" panose="02050604050505020204" pitchFamily="18" charset="0"/>
              </a:rPr>
              <a:t>в боях не выстоять иначе,</a:t>
            </a:r>
          </a:p>
          <a:p>
            <a:r>
              <a:rPr lang="ru-RU" sz="2600" b="1" i="1" dirty="0" smtClean="0">
                <a:latin typeface="Bookman Old Style" panose="02050604050505020204" pitchFamily="18" charset="0"/>
              </a:rPr>
              <a:t>		Труд </a:t>
            </a:r>
            <a:r>
              <a:rPr lang="ru-RU" sz="2600" b="1" i="1" dirty="0">
                <a:latin typeface="Bookman Old Style" panose="02050604050505020204" pitchFamily="18" charset="0"/>
              </a:rPr>
              <a:t>для победы заслужил хвалу</a:t>
            </a:r>
            <a:r>
              <a:rPr lang="ru-RU" sz="2600" b="1" i="1" dirty="0" smtClean="0">
                <a:latin typeface="Bookman Old Style" panose="02050604050505020204" pitchFamily="18" charset="0"/>
              </a:rPr>
              <a:t>.</a:t>
            </a:r>
          </a:p>
          <a:p>
            <a:endParaRPr lang="ru-RU" sz="1400" b="1" i="1" dirty="0" smtClean="0">
              <a:latin typeface="Bookman Old Style" panose="02050604050505020204" pitchFamily="18" charset="0"/>
            </a:endParaRPr>
          </a:p>
          <a:p>
            <a:endParaRPr lang="ru-RU" sz="1400" b="1" i="1" dirty="0">
              <a:latin typeface="Bookman Old Style" panose="02050604050505020204" pitchFamily="18" charset="0"/>
            </a:endParaRPr>
          </a:p>
          <a:p>
            <a:r>
              <a:rPr lang="ru-RU" sz="2800" b="1" i="1" dirty="0" smtClean="0">
                <a:latin typeface="Bookman Old Style" panose="02050604050505020204" pitchFamily="18" charset="0"/>
              </a:rPr>
              <a:t>				</a:t>
            </a:r>
            <a:r>
              <a:rPr lang="ru-RU" sz="2600" b="1" i="1" dirty="0" smtClean="0">
                <a:latin typeface="Bookman Old Style" panose="02050604050505020204" pitchFamily="18" charset="0"/>
              </a:rPr>
              <a:t>Всё </a:t>
            </a:r>
            <a:r>
              <a:rPr lang="ru-RU" sz="2600" b="1" i="1" dirty="0">
                <a:latin typeface="Bookman Old Style" panose="02050604050505020204" pitchFamily="18" charset="0"/>
              </a:rPr>
              <a:t>отдавали фронту для победы,</a:t>
            </a:r>
          </a:p>
          <a:p>
            <a:r>
              <a:rPr lang="ru-RU" sz="2600" b="1" i="1" dirty="0" smtClean="0">
                <a:latin typeface="Bookman Old Style" panose="02050604050505020204" pitchFamily="18" charset="0"/>
              </a:rPr>
              <a:t>				Тыл </a:t>
            </a:r>
            <a:r>
              <a:rPr lang="ru-RU" sz="2600" b="1" i="1" dirty="0">
                <a:latin typeface="Bookman Old Style" panose="02050604050505020204" pitchFamily="18" charset="0"/>
              </a:rPr>
              <a:t>только крохи оставлял себе,</a:t>
            </a:r>
          </a:p>
          <a:p>
            <a:r>
              <a:rPr lang="ru-RU" sz="2600" b="1" i="1" dirty="0" smtClean="0">
                <a:latin typeface="Bookman Old Style" panose="02050604050505020204" pitchFamily="18" charset="0"/>
              </a:rPr>
              <a:t>				Терпели </a:t>
            </a:r>
            <a:r>
              <a:rPr lang="ru-RU" sz="2600" b="1" i="1" dirty="0">
                <a:latin typeface="Bookman Old Style" panose="02050604050505020204" pitchFamily="18" charset="0"/>
              </a:rPr>
              <a:t>стойко тяжести и беды,</a:t>
            </a:r>
          </a:p>
          <a:p>
            <a:r>
              <a:rPr lang="ru-RU" sz="2600" b="1" i="1" dirty="0" smtClean="0">
                <a:latin typeface="Bookman Old Style" panose="02050604050505020204" pitchFamily="18" charset="0"/>
              </a:rPr>
              <a:t>				Чтоб </a:t>
            </a:r>
            <a:r>
              <a:rPr lang="ru-RU" sz="2600" b="1" i="1" dirty="0">
                <a:latin typeface="Bookman Old Style" panose="02050604050505020204" pitchFamily="18" charset="0"/>
              </a:rPr>
              <a:t>быстро одолеть врага в борьбе.</a:t>
            </a:r>
          </a:p>
          <a:p>
            <a:endParaRPr lang="ru-RU" sz="1400" b="1" i="1" dirty="0" smtClean="0">
              <a:latin typeface="Bookman Old Style" panose="02050604050505020204" pitchFamily="18" charset="0"/>
            </a:endParaRPr>
          </a:p>
          <a:p>
            <a:pPr algn="r"/>
            <a:r>
              <a:rPr lang="ru-RU" sz="2400" i="1" dirty="0" smtClean="0">
                <a:latin typeface="Bookman Old Style" panose="02050604050505020204" pitchFamily="18" charset="0"/>
              </a:rPr>
              <a:t>(</a:t>
            </a:r>
            <a:r>
              <a:rPr lang="ru-RU" sz="2400" i="1" dirty="0">
                <a:latin typeface="Bookman Old Style" panose="02050604050505020204" pitchFamily="18" charset="0"/>
              </a:rPr>
              <a:t>А. </a:t>
            </a:r>
            <a:r>
              <a:rPr lang="ru-RU" sz="2400" i="1" dirty="0" err="1">
                <a:latin typeface="Bookman Old Style" panose="02050604050505020204" pitchFamily="18" charset="0"/>
              </a:rPr>
              <a:t>Болутенко</a:t>
            </a:r>
            <a:r>
              <a:rPr lang="ru-RU" sz="2400" i="1" dirty="0">
                <a:latin typeface="Bookman Old Style" panose="02050604050505020204" pitchFamily="18" charset="0"/>
              </a:rPr>
              <a:t>)</a:t>
            </a:r>
          </a:p>
        </p:txBody>
      </p:sp>
      <p:pic>
        <p:nvPicPr>
          <p:cNvPr id="7" name="Picture 2" descr="C:\Documents and Settings\bykova\Мои документы\Загрузки\старое фото бригада колхоза Ленинский путь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3"/>
          <a:stretch/>
        </p:blipFill>
        <p:spPr bwMode="auto">
          <a:xfrm>
            <a:off x="399800" y="4365104"/>
            <a:ext cx="3412863" cy="1932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48" y="188640"/>
            <a:ext cx="2995036" cy="1984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687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3472" y="188640"/>
            <a:ext cx="10513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C3300"/>
                </a:solidFill>
                <a:latin typeface="Arial Black" panose="020B0A04020102020204" pitchFamily="34" charset="0"/>
              </a:rPr>
              <a:t>Медаль «За доблестный труд </a:t>
            </a:r>
            <a:endParaRPr lang="ru-RU" sz="2800" b="1" i="1" dirty="0" smtClean="0">
              <a:solidFill>
                <a:srgbClr val="CC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в </a:t>
            </a:r>
            <a:r>
              <a:rPr lang="ru-RU" sz="2800" b="1" i="1" dirty="0">
                <a:solidFill>
                  <a:srgbClr val="CC3300"/>
                </a:solidFill>
                <a:latin typeface="Arial Black" panose="020B0A04020102020204" pitchFamily="34" charset="0"/>
              </a:rPr>
              <a:t>Великой Отечественной войне 1941-1945 гг.» </a:t>
            </a:r>
            <a:endParaRPr lang="ru-RU" sz="2800" b="1" i="1" dirty="0" smtClean="0">
              <a:solidFill>
                <a:srgbClr val="CC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учреждена </a:t>
            </a:r>
            <a:r>
              <a:rPr lang="ru-RU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Указом Президиума ВС СССР от 6 июня 1945 </a:t>
            </a:r>
            <a:r>
              <a:rPr lang="ru-RU" sz="24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24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2420888"/>
            <a:ext cx="2660898" cy="40102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7488" y="1700808"/>
            <a:ext cx="765413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u="sng" dirty="0" smtClean="0">
                <a:latin typeface="Arial Narrow" panose="020B0606020202030204" pitchFamily="34" charset="0"/>
              </a:rPr>
              <a:t>Н а г р а ж д а л </a:t>
            </a:r>
            <a:r>
              <a:rPr lang="ru-RU" sz="2200" b="1" i="1" u="sng" smtClean="0">
                <a:latin typeface="Arial Narrow" panose="020B0606020202030204" pitchFamily="34" charset="0"/>
              </a:rPr>
              <a:t>и с ь</a:t>
            </a:r>
            <a:r>
              <a:rPr lang="ru-RU" sz="2200" b="1" i="1" u="sng" dirty="0" smtClean="0">
                <a:latin typeface="Arial Narrow" panose="020B0606020202030204" pitchFamily="34" charset="0"/>
              </a:rPr>
              <a:t>:</a:t>
            </a:r>
            <a:endParaRPr lang="ru-RU" sz="800" b="1" i="1" u="sng" dirty="0" smtClean="0">
              <a:latin typeface="Arial Narrow" panose="020B0606020202030204" pitchFamily="34" charset="0"/>
            </a:endParaRPr>
          </a:p>
          <a:p>
            <a:pPr algn="ctr"/>
            <a:endParaRPr lang="ru-RU" sz="800" b="1" i="1" dirty="0">
              <a:latin typeface="Arial Narrow" panose="020B0606020202030204" pitchFamily="34" charset="0"/>
            </a:endParaRPr>
          </a:p>
          <a:p>
            <a:pPr algn="ctr"/>
            <a:r>
              <a:rPr lang="ru-RU" sz="2200" b="1" i="1" dirty="0" smtClean="0">
                <a:latin typeface="Arial Narrow" panose="020B0606020202030204" pitchFamily="34" charset="0"/>
              </a:rPr>
              <a:t>рабочие</a:t>
            </a:r>
            <a:r>
              <a:rPr lang="ru-RU" sz="2200" b="1" i="1" dirty="0">
                <a:latin typeface="Arial Narrow" panose="020B0606020202030204" pitchFamily="34" charset="0"/>
              </a:rPr>
              <a:t>, инженерно-технический персонал и служащие промышленности и транспорта</a:t>
            </a:r>
            <a:r>
              <a:rPr lang="ru-RU" sz="2200" b="1" i="1" dirty="0" smtClean="0">
                <a:latin typeface="Arial Narrow" panose="020B0606020202030204" pitchFamily="34" charset="0"/>
              </a:rPr>
              <a:t>;</a:t>
            </a:r>
            <a:endParaRPr lang="ru-RU" sz="800" b="1" i="1" dirty="0" smtClean="0">
              <a:latin typeface="Arial Narrow" panose="020B0606020202030204" pitchFamily="34" charset="0"/>
            </a:endParaRPr>
          </a:p>
          <a:p>
            <a:pPr algn="ctr"/>
            <a:endParaRPr lang="ru-RU" sz="800" b="1" i="1" dirty="0">
              <a:latin typeface="Arial Narrow" panose="020B0606020202030204" pitchFamily="34" charset="0"/>
            </a:endParaRPr>
          </a:p>
          <a:p>
            <a:pPr algn="ctr"/>
            <a:r>
              <a:rPr lang="ru-RU" sz="2200" b="1" i="1" dirty="0" smtClean="0">
                <a:latin typeface="Arial Narrow" panose="020B0606020202030204" pitchFamily="34" charset="0"/>
              </a:rPr>
              <a:t>колхозники </a:t>
            </a:r>
            <a:r>
              <a:rPr lang="ru-RU" sz="2200" b="1" i="1" dirty="0">
                <a:latin typeface="Arial Narrow" panose="020B0606020202030204" pitchFamily="34" charset="0"/>
              </a:rPr>
              <a:t>и специалисты сельского хозяйства;</a:t>
            </a:r>
          </a:p>
          <a:p>
            <a:pPr algn="ctr"/>
            <a:r>
              <a:rPr lang="ru-RU" sz="2200" b="1" i="1" dirty="0">
                <a:latin typeface="Arial Narrow" panose="020B0606020202030204" pitchFamily="34" charset="0"/>
              </a:rPr>
              <a:t>    работники науки, техники, искусства и литературы</a:t>
            </a:r>
            <a:r>
              <a:rPr lang="ru-RU" sz="2200" b="1" i="1" dirty="0" smtClean="0">
                <a:latin typeface="Arial Narrow" panose="020B0606020202030204" pitchFamily="34" charset="0"/>
              </a:rPr>
              <a:t>;</a:t>
            </a:r>
          </a:p>
          <a:p>
            <a:pPr algn="ctr"/>
            <a:endParaRPr lang="ru-RU" sz="800" b="1" i="1" dirty="0">
              <a:latin typeface="Arial Narrow" panose="020B0606020202030204" pitchFamily="34" charset="0"/>
            </a:endParaRPr>
          </a:p>
          <a:p>
            <a:pPr algn="ctr"/>
            <a:r>
              <a:rPr lang="ru-RU" sz="2200" b="1" i="1" dirty="0" smtClean="0">
                <a:latin typeface="Arial Narrow" panose="020B0606020202030204" pitchFamily="34" charset="0"/>
              </a:rPr>
              <a:t>работники </a:t>
            </a:r>
            <a:r>
              <a:rPr lang="ru-RU" sz="2200" b="1" i="1" dirty="0">
                <a:latin typeface="Arial Narrow" panose="020B0606020202030204" pitchFamily="34" charset="0"/>
              </a:rPr>
              <a:t>советских, партийных, профсоюзных и других общественных организаций — обеспечивших своим доблестным и самоотверженным трудом победу Советского Союза над Германией в Великой Отечественной войне.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1464" y="5517232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Arial Black" panose="020B0A04020102020204" pitchFamily="34" charset="0"/>
              </a:rPr>
              <a:t>Всего награждено </a:t>
            </a:r>
            <a:endParaRPr lang="ru-RU" sz="2800" b="1" i="1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b="1" i="1" dirty="0" smtClean="0">
                <a:latin typeface="Arial Black" panose="020B0A04020102020204" pitchFamily="34" charset="0"/>
              </a:rPr>
              <a:t>около </a:t>
            </a:r>
            <a:r>
              <a:rPr lang="ru-RU" sz="3600" b="1" i="1" dirty="0">
                <a:latin typeface="Arial Black" panose="020B0A04020102020204" pitchFamily="34" charset="0"/>
              </a:rPr>
              <a:t>16 100 000 </a:t>
            </a:r>
            <a:r>
              <a:rPr lang="ru-RU" sz="2800" b="1" i="1" dirty="0">
                <a:latin typeface="Arial Black" panose="020B0A04020102020204" pitchFamily="34" charset="0"/>
              </a:rPr>
              <a:t>тружеников тыла</a:t>
            </a:r>
          </a:p>
        </p:txBody>
      </p:sp>
    </p:spTree>
    <p:extLst>
      <p:ext uri="{BB962C8B-B14F-4D97-AF65-F5344CB8AC3E}">
        <p14:creationId xmlns:p14="http://schemas.microsoft.com/office/powerpoint/2010/main" val="3762962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84"/>
            <a:ext cx="12192000" cy="68510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6424" y="1604993"/>
            <a:ext cx="10225136" cy="2808312"/>
          </a:xfrm>
        </p:spPr>
        <p:txBody>
          <a:bodyPr>
            <a:normAutofit/>
          </a:bodyPr>
          <a:lstStyle/>
          <a:p>
            <a:pPr lvl="0" algn="just"/>
            <a:r>
              <a:rPr lang="ru-RU" sz="22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Книга Памяти «Чтобы помнили». Под ред. Н.И. Волковой, </a:t>
            </a:r>
            <a:r>
              <a:rPr lang="ru-RU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Н.П</a:t>
            </a:r>
            <a:r>
              <a:rPr lang="ru-RU" sz="22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22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Дулеповой</a:t>
            </a:r>
            <a:r>
              <a:rPr lang="ru-RU" sz="22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Шелехов, 2010г</a:t>
            </a:r>
            <a:r>
              <a:rPr lang="ru-RU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.;</a:t>
            </a:r>
            <a:endParaRPr lang="en-US" sz="22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just"/>
            <a:r>
              <a:rPr lang="ru-RU" sz="22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 чистого истока. Городские исторические чтения </a:t>
            </a:r>
            <a:endParaRPr lang="ru-RU" sz="2200" b="1" dirty="0" smtClean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just"/>
            <a:r>
              <a:rPr lang="ru-RU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</a:t>
            </a:r>
            <a:r>
              <a:rPr lang="ru-RU" sz="22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Моя малая Родина», г. Шелехов, 2000г</a:t>
            </a:r>
            <a:r>
              <a:rPr lang="ru-RU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.;</a:t>
            </a:r>
            <a:endParaRPr lang="ru-RU" sz="22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just"/>
            <a:r>
              <a:rPr lang="ru-RU" sz="22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История развития пионерского движения в Иркутской области в 20 веке. Е.А. Серебряков, г. Иркутск, 2017г</a:t>
            </a:r>
            <a:r>
              <a:rPr lang="ru-RU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.;</a:t>
            </a:r>
            <a:endParaRPr lang="ru-RU" sz="22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ru-RU" sz="22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Газеты «Рассвет коммунизма», «Шелеховский вестник</a:t>
            </a:r>
            <a:r>
              <a:rPr lang="ru-RU" sz="2200" b="1" dirty="0" smtClean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»;</a:t>
            </a:r>
          </a:p>
          <a:p>
            <a:pPr marL="0" indent="0" algn="just">
              <a:buNone/>
            </a:pPr>
            <a:endParaRPr lang="ru-RU" sz="2200" b="1" dirty="0" smtClean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199456" y="404664"/>
            <a:ext cx="10657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Презентация создана на основе материалов, </a:t>
            </a:r>
            <a:r>
              <a:rPr lang="ru-RU" sz="24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4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хранящихся </a:t>
            </a:r>
            <a:r>
              <a:rPr lang="ru-RU" sz="24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архивном отделе </a:t>
            </a:r>
            <a:r>
              <a:rPr lang="ru-RU" sz="24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4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Администрации </a:t>
            </a:r>
            <a:r>
              <a:rPr lang="ru-RU" sz="2400" b="1" i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Шелеховского</a:t>
            </a:r>
            <a:r>
              <a:rPr lang="ru-RU" sz="24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муниципального района: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5640" y="4472176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 также документов, хранящихся: </a:t>
            </a:r>
          </a:p>
          <a:p>
            <a:pPr algn="r"/>
            <a:r>
              <a:rPr lang="ru-RU" sz="20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городском музее Г.И. Шелехова; </a:t>
            </a:r>
          </a:p>
          <a:p>
            <a:pPr algn="r"/>
            <a:r>
              <a:rPr lang="ru-RU" sz="20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Государственном архиве </a:t>
            </a:r>
            <a:r>
              <a:rPr lang="ru-RU" sz="20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Российской Федерации;</a:t>
            </a:r>
            <a:endParaRPr lang="ru-RU" sz="2000" b="1" i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ru-RU" sz="20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архиве Восточно-Сибирской железной дороги;</a:t>
            </a:r>
          </a:p>
          <a:p>
            <a:pPr algn="r"/>
            <a:r>
              <a:rPr lang="ru-RU" sz="20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архивном отделе </a:t>
            </a:r>
            <a:endParaRPr lang="ru-RU" sz="2000" b="1" i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ru-RU" sz="20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Администрации </a:t>
            </a:r>
            <a:r>
              <a:rPr lang="ru-RU" sz="2000" b="1" i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Иркутского </a:t>
            </a:r>
            <a:r>
              <a:rPr lang="ru-RU" sz="2000" b="1" i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района.</a:t>
            </a:r>
            <a:endParaRPr lang="ru-RU" sz="2000" b="1" i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3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8088" y="404666"/>
            <a:ext cx="4773216" cy="79208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>
                <a:solidFill>
                  <a:srgbClr val="444D26">
                    <a:lumMod val="50000"/>
                  </a:srgbClr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444D26">
                    <a:lumMod val="50000"/>
                  </a:srgbClr>
                </a:solidFill>
                <a:latin typeface="Constantia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 descr="C:\Documents and Settings\bykova\Мои документы\Загрузки\дети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8" y="696784"/>
            <a:ext cx="569115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263352" y="5170882"/>
            <a:ext cx="11665296" cy="1425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«Дети </a:t>
            </a:r>
            <a:r>
              <a:rPr lang="ru-RU" sz="10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войны - и веет холодом, дети войны - и пахнет голодом,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Дети войны - и дыбом волосы: на челках детских седые волосы… </a:t>
            </a:r>
            <a:endParaRPr lang="ru-RU" sz="104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Земля </a:t>
            </a:r>
            <a:r>
              <a:rPr lang="ru-RU" sz="10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омыта слезами детскими, </a:t>
            </a:r>
            <a:endParaRPr lang="en-US" sz="10400" b="1" i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0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Детьми советскими и не советскими</a:t>
            </a:r>
            <a:r>
              <a:rPr lang="ru-RU" sz="10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…»   </a:t>
            </a:r>
            <a:r>
              <a:rPr lang="ru-RU" sz="8000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</a:t>
            </a:r>
            <a:r>
              <a:rPr lang="ru-RU" sz="8000" i="1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Л.Голодяевская</a:t>
            </a:r>
            <a:r>
              <a:rPr lang="ru-RU" sz="8000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 </a:t>
            </a:r>
            <a:endParaRPr lang="ru-RU" sz="8000" i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28568" y="268191"/>
            <a:ext cx="45365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Arial Black" panose="020B0A04020102020204" pitchFamily="34" charset="0"/>
              </a:rPr>
              <a:t>Июнь 1941</a:t>
            </a:r>
          </a:p>
          <a:p>
            <a:pPr algn="ctr"/>
            <a:endParaRPr lang="ru-RU" sz="1000" b="1" i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Дети </a:t>
            </a:r>
            <a:r>
              <a:rPr lang="ru-RU" sz="3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смеялись, играли </a:t>
            </a:r>
            <a:endParaRPr lang="ru-RU" sz="3200" b="1" i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 </a:t>
            </a:r>
            <a:r>
              <a:rPr lang="ru-RU" sz="3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не подозревали, что скоро на устах будет только одно слово - </a:t>
            </a:r>
            <a:r>
              <a:rPr lang="ru-RU" sz="6000" b="1" dirty="0" smtClean="0">
                <a:solidFill>
                  <a:srgbClr val="444D26">
                    <a:lumMod val="50000"/>
                  </a:srgbClr>
                </a:solidFill>
                <a:latin typeface="Arial Black" panose="020B0A04020102020204" pitchFamily="34" charset="0"/>
              </a:rPr>
              <a:t>ВОЙНА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2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5760" y="1124744"/>
            <a:ext cx="8064896" cy="40557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Сутками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трудились! </a:t>
            </a:r>
            <a:endParaRPr lang="ru-RU" sz="24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Восстанавливали </a:t>
            </a:r>
            <a:r>
              <a:rPr lang="ru-RU" sz="2400" b="1" i="1" dirty="0">
                <a:latin typeface="Arial" pitchFamily="34" charset="0"/>
                <a:ea typeface="Times New Roman"/>
                <a:cs typeface="Arial" pitchFamily="34" charset="0"/>
              </a:rPr>
              <a:t>разрушенное </a:t>
            </a:r>
            <a:r>
              <a:rPr lang="ru-RU" sz="2400" b="1" i="1" dirty="0" smtClean="0">
                <a:latin typeface="Arial" pitchFamily="34" charset="0"/>
                <a:ea typeface="Times New Roman"/>
                <a:cs typeface="Arial" pitchFamily="34" charset="0"/>
              </a:rPr>
              <a:t>хозяйство. </a:t>
            </a:r>
            <a:endParaRPr lang="ru-RU" sz="2400" b="1" i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atin typeface="Arial" pitchFamily="34" charset="0"/>
                <a:ea typeface="Times New Roman"/>
                <a:cs typeface="Arial" pitchFamily="34" charset="0"/>
              </a:rPr>
              <a:t>Становились </a:t>
            </a:r>
            <a:r>
              <a:rPr lang="ru-RU" sz="2400" b="1" i="1" dirty="0">
                <a:latin typeface="Arial" pitchFamily="34" charset="0"/>
                <a:ea typeface="Times New Roman"/>
                <a:cs typeface="Arial" pitchFamily="34" charset="0"/>
              </a:rPr>
              <a:t>у станков на заводах и фабриках, </a:t>
            </a:r>
            <a:r>
              <a:rPr lang="ru-RU" sz="2400" b="1" i="1" dirty="0" smtClean="0">
                <a:latin typeface="Arial" pitchFamily="34" charset="0"/>
                <a:ea typeface="Times New Roman"/>
                <a:cs typeface="Arial" pitchFamily="34" charset="0"/>
              </a:rPr>
              <a:t>работали </a:t>
            </a:r>
            <a:r>
              <a:rPr lang="ru-RU" sz="2400" b="1" i="1" dirty="0">
                <a:latin typeface="Arial" pitchFamily="34" charset="0"/>
                <a:ea typeface="Times New Roman"/>
                <a:cs typeface="Arial" pitchFamily="34" charset="0"/>
              </a:rPr>
              <a:t>на </a:t>
            </a:r>
            <a:r>
              <a:rPr lang="ru-RU" sz="2400" b="1" i="1" dirty="0" smtClean="0">
                <a:latin typeface="Arial" pitchFamily="34" charset="0"/>
                <a:ea typeface="Times New Roman"/>
                <a:cs typeface="Arial" pitchFamily="34" charset="0"/>
              </a:rPr>
              <a:t>стройках… </a:t>
            </a:r>
            <a:endParaRPr lang="ru-RU" sz="2400" b="1" i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сельском хозяйстве трудились на полях, выращивали </a:t>
            </a: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овощи, собирали колоски...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Шили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для армии </a:t>
            </a: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бельё,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гимнастерки, </a:t>
            </a:r>
            <a:endParaRPr lang="ru-RU" sz="24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вязали тёплые вещи: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варежки, носки, шарфы. </a:t>
            </a:r>
            <a:endParaRPr lang="ru-RU" sz="24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Ребята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помогали раненым в госпиталях, </a:t>
            </a:r>
            <a:endParaRPr lang="ru-RU" sz="24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писали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под </a:t>
            </a: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диктовку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письма родным, </a:t>
            </a:r>
            <a:endParaRPr lang="ru-RU" sz="24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ставили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спектакли, устраивали концерты, вызывая </a:t>
            </a: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улыбку</a:t>
            </a:r>
            <a:r>
              <a:rPr lang="en-US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4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 измученных войной </a:t>
            </a:r>
            <a:r>
              <a:rPr lang="ru-RU" sz="24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взрослых.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727118"/>
            <a:ext cx="2808312" cy="19713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0" y="2528584"/>
            <a:ext cx="2895544" cy="19790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6" y="260649"/>
            <a:ext cx="2951272" cy="21573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495628" y="260648"/>
            <a:ext cx="85050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</a:rPr>
              <a:t>Дети </a:t>
            </a:r>
            <a:r>
              <a:rPr lang="ru-RU" sz="3500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</a:rPr>
              <a:t>во время </a:t>
            </a:r>
            <a:r>
              <a:rPr lang="ru-RU" sz="35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</a:rPr>
              <a:t>войны</a:t>
            </a:r>
            <a:endParaRPr lang="ru-RU" sz="3500" b="1" dirty="0">
              <a:latin typeface="Bookman Old Style" panose="02050604050505020204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61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2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714" y="2492896"/>
            <a:ext cx="6595917" cy="381642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  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344" y="116632"/>
            <a:ext cx="11809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9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Подсобное хозяйство </a:t>
            </a:r>
          </a:p>
          <a:p>
            <a:pPr algn="ctr"/>
            <a:r>
              <a:rPr lang="ru-RU" sz="39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«Совхоз им. В.В. Куйбышева»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861048"/>
            <a:ext cx="4229963" cy="278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3392" y="1373990"/>
            <a:ext cx="60969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месте города </a:t>
            </a:r>
            <a:r>
              <a:rPr lang="ru-RU" sz="20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Шелехова</a:t>
            </a:r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1933 году </a:t>
            </a:r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организовано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подсобное хозяйство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Совхоз имени В.В. Куйбышева»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Иркутского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завода тяжелого машиностроения по выпуску металлургического оборудования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добывающей промышленности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военной продукции </a:t>
            </a:r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 Войны.</a:t>
            </a:r>
          </a:p>
          <a:p>
            <a:pPr lvl="0"/>
            <a:endParaRPr lang="ru-RU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3792" y="1336923"/>
            <a:ext cx="772504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Война громким эхом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прокатилась по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сибирским окраинам.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Из «Совхоза им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 В. В.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Куйбышева» </a:t>
            </a: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ряды Красной Армии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призвано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59 человек.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Наши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земляки сражались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Москвой и Сталинградом,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освобождали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Украину,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Белоруссию,                    победным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маршем прошли по Восточной Европе,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встретили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Победу в Берлине,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затем разгромили </a:t>
            </a:r>
            <a:r>
              <a:rPr lang="ru-RU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Квантунскую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армию,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одержав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победу над Японией. </a:t>
            </a: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Многие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из них пали смертью храбрых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полях сражений.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Домой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вернулось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22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7842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7" y="692696"/>
            <a:ext cx="3498098" cy="4536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375" y="5589240"/>
            <a:ext cx="316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Narrow" panose="020B0606020202030204" pitchFamily="34" charset="0"/>
              </a:rPr>
              <a:t>Из документов </a:t>
            </a:r>
          </a:p>
          <a:p>
            <a:pPr algn="ctr"/>
            <a:r>
              <a:rPr lang="ru-RU" i="1" dirty="0" smtClean="0">
                <a:latin typeface="Arial Narrow" panose="020B0606020202030204" pitchFamily="34" charset="0"/>
              </a:rPr>
              <a:t>Государственного архива РФ</a:t>
            </a:r>
            <a:endParaRPr lang="ru-RU" i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9736" y="260648"/>
            <a:ext cx="8078263" cy="504056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  «…В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военную пору продолжало работать </a:t>
            </a:r>
            <a:endParaRPr lang="ru-RU" sz="22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подсобное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хозяйство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«Совхоз  им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В.В. Куйбышева». </a:t>
            </a:r>
            <a:endParaRPr lang="ru-RU" sz="14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…Мужчин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ушедших на фронт,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заменили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старики,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женщины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дети. </a:t>
            </a:r>
            <a:endParaRPr lang="ru-RU" sz="2200" b="1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Женщины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водили тракторы и машины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работали на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комбайне. </a:t>
            </a:r>
            <a:endParaRPr lang="ru-RU" sz="2200" b="1" i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Подростки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работали наравне со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взрослыми: грузили и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возили на лошадях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дрова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навоз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 «пар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»,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осваивали сельскохозяйственную технику, переносили</a:t>
            </a:r>
            <a:r>
              <a:rPr lang="en-US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хранилище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неподъёмные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мешки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зерном и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мукой. В зимнее время после уроков</a:t>
            </a:r>
            <a:r>
              <a:rPr lang="en-US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до поздней ночи в совхозной столовой чистили и сушили овощи для фронта,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летом работали на полях.</a:t>
            </a:r>
            <a:r>
              <a:rPr lang="en-US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Большинство  подростков, особенно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из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многодетных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семей,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оставляли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учёбу и шли в совхоз работать, 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чтобы прокормить братьев и сестер.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Паёк </a:t>
            </a:r>
            <a:r>
              <a:rPr lang="ru-RU" sz="2200" b="1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для работающих был 150 грамм хлеба</a:t>
            </a:r>
            <a:r>
              <a:rPr lang="ru-RU" sz="2200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…»</a:t>
            </a:r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20136" y="6156494"/>
            <a:ext cx="42146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latin typeface="Monotype Corsiva" pitchFamily="66" charset="0"/>
              </a:rPr>
              <a:t>Воспоминания детей войны</a:t>
            </a:r>
            <a:endParaRPr lang="ru-RU" sz="3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368" y="332655"/>
            <a:ext cx="113772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Война нарушила обычный ритм сельскохозяйственного производства.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связи с потерей западных районов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страны, 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потребовалось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увеличить посевные площади на востоке.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сравнению с 1940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годом в 1942 году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Иркутской области</a:t>
            </a:r>
          </a:p>
          <a:p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увеличились посевные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площади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163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тысячи гектаров.</a:t>
            </a: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Начиная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 1943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площади зерновых и бобовых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сокращаются- </a:t>
            </a:r>
          </a:p>
          <a:p>
            <a:pPr algn="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не хватает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техники, горючего и людей для обработки земли. </a:t>
            </a:r>
            <a:endParaRPr lang="ru-RU" sz="2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концу войны они сократились на 76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тысяч гектаров.</a:t>
            </a:r>
            <a:endParaRPr lang="ru-RU" sz="1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Только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спустя пять лет после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войны</a:t>
            </a:r>
          </a:p>
          <a:p>
            <a:pPr algn="ctr"/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удалось восстановить </a:t>
            </a: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довоенный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уровень.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3858253"/>
            <a:ext cx="4690887" cy="2638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911126"/>
            <a:ext cx="3744416" cy="2648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61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8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975375"/>
            <a:ext cx="1562863" cy="23488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r="2439" b="2826"/>
          <a:stretch/>
        </p:blipFill>
        <p:spPr bwMode="auto">
          <a:xfrm>
            <a:off x="1343472" y="3420992"/>
            <a:ext cx="2880320" cy="20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9696" y="47667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Сучкова </a:t>
            </a: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(Рычкова) Вера Павловна </a:t>
            </a:r>
            <a:endParaRPr lang="ru-RU" sz="3200" b="1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Times New Roman" pitchFamily="18" charset="0"/>
              </a:rPr>
              <a:t>Наравне со взрослыми</a:t>
            </a:r>
            <a:endParaRPr lang="ru-RU" sz="2400" i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1704" y="1492335"/>
            <a:ext cx="81482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«… В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совхозе им. Куйбышева отец работал </a:t>
            </a:r>
            <a:r>
              <a:rPr lang="ru-RU" sz="2000" b="1" i="1" dirty="0" err="1">
                <a:latin typeface="Arial Narrow" panose="020B0606020202030204" pitchFamily="34" charset="0"/>
                <a:cs typeface="Times New Roman" pitchFamily="18" charset="0"/>
              </a:rPr>
              <a:t>подеревщиком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– ремонтировал телеги, сани, хомуты, а мама трудилась на конном дворе. Первое время было особенно тяжело, мать чуть не умерла от голода.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Большинство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мужчин ушли на фронт, их работу выполняли женщины, старики,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дети. Мы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трудились в поле – пололи, поливали, помогали на сенокосе.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У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нас, подростков, тоже была своя норма,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полагалось </a:t>
            </a: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скосить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траву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с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15-ти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соток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или сгрести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сено с  30-ти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соток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.             </a:t>
            </a: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     Несмотря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на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сибирский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климат, огурцы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и помидоры  </a:t>
            </a: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выращивали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не в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теплицах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, томаты созревали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прямо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на </a:t>
            </a:r>
            <a:endParaRPr lang="ru-RU" sz="2000" b="1" i="1" dirty="0" smtClean="0">
              <a:latin typeface="Arial Narrow" panose="020B0606020202030204" pitchFamily="34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кусте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.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Нам доверяли рубить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капусту.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За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парты садились в </a:t>
            </a:r>
            <a:endParaRPr lang="ru-RU" sz="2000" b="1" i="1" dirty="0" smtClean="0">
              <a:latin typeface="Arial Narrow" panose="020B0606020202030204" pitchFamily="34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октябре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. Ученики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сами заготавливали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дрова на зиму. </a:t>
            </a:r>
            <a:endParaRPr lang="ru-RU" sz="2000" b="1" i="1" dirty="0" smtClean="0">
              <a:latin typeface="Arial Narrow" panose="020B0606020202030204" pitchFamily="34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      В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подсобном хозяйстве были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своя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ферма, пасека, ягодный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сад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,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но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питание для школьников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не было предусмотрено.   </a:t>
            </a: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Совхозной ребятне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даже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турнепс, который выращивали </a:t>
            </a:r>
          </a:p>
          <a:p>
            <a:pPr algn="just"/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                                                 для </a:t>
            </a:r>
            <a:r>
              <a:rPr lang="ru-RU" sz="2000" b="1" i="1" dirty="0">
                <a:latin typeface="Arial Narrow" panose="020B0606020202030204" pitchFamily="34" charset="0"/>
                <a:cs typeface="Times New Roman" pitchFamily="18" charset="0"/>
              </a:rPr>
              <a:t>скота</a:t>
            </a:r>
            <a:r>
              <a:rPr lang="ru-RU" sz="2000" b="1" i="1" dirty="0" smtClean="0">
                <a:latin typeface="Arial Narrow" panose="020B0606020202030204" pitchFamily="34" charset="0"/>
                <a:cs typeface="Times New Roman" pitchFamily="18" charset="0"/>
              </a:rPr>
              <a:t>,  казался лакомством…»</a:t>
            </a:r>
            <a:endParaRPr lang="ru-RU" sz="2000" b="1" i="1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00256" y="6201315"/>
            <a:ext cx="3384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Monotype Corsiva" pitchFamily="66" charset="0"/>
              </a:rPr>
              <a:t>Воспоминания   детей   войны</a:t>
            </a:r>
            <a:endParaRPr lang="ru-RU" sz="2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63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872140"/>
            <a:ext cx="3485314" cy="483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0976" y="470575"/>
            <a:ext cx="6949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Якимов Виктор Геннадьевич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Вспоминая военное детство…</a:t>
            </a:r>
            <a:endParaRPr lang="ru-RU" sz="2400" b="1" i="1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1220" y="1556792"/>
            <a:ext cx="71287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Arial Narrow" panose="020B0606020202030204" pitchFamily="34" charset="0"/>
              </a:rPr>
              <a:t>«…Отец </a:t>
            </a:r>
            <a:r>
              <a:rPr lang="ru-RU" sz="2000" b="1" i="1" dirty="0">
                <a:latin typeface="Arial Narrow" panose="020B0606020202030204" pitchFamily="34" charset="0"/>
              </a:rPr>
              <a:t>ушёл на фронт в ноябре 1941 </a:t>
            </a:r>
            <a:r>
              <a:rPr lang="ru-RU" sz="2000" b="1" i="1" dirty="0" smtClean="0">
                <a:latin typeface="Arial Narrow" panose="020B0606020202030204" pitchFamily="34" charset="0"/>
              </a:rPr>
              <a:t>года, </a:t>
            </a:r>
            <a:r>
              <a:rPr lang="ru-RU" sz="2000" b="1" i="1" dirty="0">
                <a:latin typeface="Arial Narrow" panose="020B0606020202030204" pitchFamily="34" charset="0"/>
              </a:rPr>
              <a:t>а вернулся с фронта в июле 1944 </a:t>
            </a:r>
            <a:r>
              <a:rPr lang="ru-RU" sz="2000" b="1" i="1" dirty="0" smtClean="0">
                <a:latin typeface="Arial Narrow" panose="020B0606020202030204" pitchFamily="34" charset="0"/>
              </a:rPr>
              <a:t>инвалидом  без ноги. </a:t>
            </a:r>
          </a:p>
          <a:p>
            <a:r>
              <a:rPr lang="ru-RU" sz="2000" b="1" i="1" dirty="0" smtClean="0">
                <a:latin typeface="Arial Narrow" panose="020B0606020202030204" pitchFamily="34" charset="0"/>
              </a:rPr>
              <a:t>     Естественно</a:t>
            </a:r>
            <a:r>
              <a:rPr lang="ru-RU" sz="2000" b="1" i="1" dirty="0">
                <a:latin typeface="Arial Narrow" panose="020B0606020202030204" pitchFamily="34" charset="0"/>
              </a:rPr>
              <a:t>, было </a:t>
            </a:r>
            <a:r>
              <a:rPr lang="ru-RU" sz="2000" b="1" i="1" dirty="0" smtClean="0">
                <a:latin typeface="Arial Narrow" panose="020B0606020202030204" pitchFamily="34" charset="0"/>
              </a:rPr>
              <a:t>трудно  </a:t>
            </a:r>
            <a:r>
              <a:rPr lang="ru-RU" sz="2000" b="1" i="1" dirty="0">
                <a:latin typeface="Arial Narrow" panose="020B0606020202030204" pitchFamily="34" charset="0"/>
              </a:rPr>
              <a:t>жить на одну зарплату матери.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r>
              <a:rPr lang="ru-RU" sz="2000" b="1" i="1" dirty="0" smtClean="0">
                <a:latin typeface="Arial Narrow" panose="020B0606020202030204" pitchFamily="34" charset="0"/>
              </a:rPr>
              <a:t>Отец </a:t>
            </a:r>
            <a:r>
              <a:rPr lang="ru-RU" sz="2000" b="1" i="1" dirty="0">
                <a:latin typeface="Arial Narrow" panose="020B0606020202030204" pitchFamily="34" charset="0"/>
              </a:rPr>
              <a:t>начал ловить рыбу в Ангаре. Постоянно брал с собой меня. Чтобы как-то ещё помогать семье, мы со старшим братом </a:t>
            </a:r>
            <a:r>
              <a:rPr lang="ru-RU" sz="2000" b="1" i="1" dirty="0" smtClean="0">
                <a:latin typeface="Arial Narrow" panose="020B0606020202030204" pitchFamily="34" charset="0"/>
              </a:rPr>
              <a:t>Владимиром, работали </a:t>
            </a:r>
            <a:r>
              <a:rPr lang="ru-RU" sz="2000" b="1" i="1" dirty="0">
                <a:latin typeface="Arial Narrow" panose="020B0606020202030204" pitchFamily="34" charset="0"/>
              </a:rPr>
              <a:t>в Леспромхозе – сколачивали плоты из круглого леса и отправляли их в Иркутск для переработки. С 5 лет я работал пастухом коров и лошадей,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r>
              <a:rPr lang="ru-RU" sz="2000" b="1" i="1" dirty="0" smtClean="0">
                <a:latin typeface="Arial Narrow" panose="020B0606020202030204" pitchFamily="34" charset="0"/>
              </a:rPr>
              <a:t>за </a:t>
            </a:r>
            <a:r>
              <a:rPr lang="ru-RU" sz="2000" b="1" i="1" dirty="0">
                <a:latin typeface="Arial Narrow" panose="020B0606020202030204" pitchFamily="34" charset="0"/>
              </a:rPr>
              <a:t>что мне платили 8 рублей в месяц. </a:t>
            </a:r>
            <a:endParaRPr lang="ru-RU" sz="2000" b="1" i="1" dirty="0" smtClean="0">
              <a:latin typeface="Arial Narrow" panose="020B0606020202030204" pitchFamily="34" charset="0"/>
            </a:endParaRPr>
          </a:p>
          <a:p>
            <a:r>
              <a:rPr lang="ru-RU" sz="2000" b="1" i="1" dirty="0" smtClean="0">
                <a:latin typeface="Arial Narrow" panose="020B0606020202030204" pitchFamily="34" charset="0"/>
              </a:rPr>
              <a:t>     Каждую </a:t>
            </a:r>
            <a:r>
              <a:rPr lang="ru-RU" sz="2000" b="1" i="1" dirty="0">
                <a:latin typeface="Arial Narrow" panose="020B0606020202030204" pitchFamily="34" charset="0"/>
              </a:rPr>
              <a:t>весну (после таяния снега) мы с братом и сестрой ходили на колхозные поля и собирали мёрзлый картофель, </a:t>
            </a:r>
            <a:r>
              <a:rPr lang="ru-RU" sz="2000" b="1" i="1" dirty="0" smtClean="0">
                <a:latin typeface="Arial Narrow" panose="020B0606020202030204" pitchFamily="34" charset="0"/>
              </a:rPr>
              <a:t>     из </a:t>
            </a:r>
            <a:r>
              <a:rPr lang="ru-RU" sz="2000" b="1" i="1" dirty="0">
                <a:latin typeface="Arial Narrow" panose="020B0606020202030204" pitchFamily="34" charset="0"/>
              </a:rPr>
              <a:t>которого мать стряпала лепёшки, которые мы ели с огромным </a:t>
            </a:r>
            <a:r>
              <a:rPr lang="ru-RU" sz="2000" b="1" i="1" dirty="0" smtClean="0">
                <a:latin typeface="Arial Narrow" panose="020B0606020202030204" pitchFamily="34" charset="0"/>
              </a:rPr>
              <a:t>удовольствием…»</a:t>
            </a:r>
            <a:endParaRPr lang="ru-RU" sz="2000" b="1" i="1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04112" y="5731179"/>
            <a:ext cx="3664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Воспоминания   детей   войны</a:t>
            </a:r>
          </a:p>
        </p:txBody>
      </p:sp>
    </p:spTree>
    <p:extLst>
      <p:ext uri="{BB962C8B-B14F-4D97-AF65-F5344CB8AC3E}">
        <p14:creationId xmlns:p14="http://schemas.microsoft.com/office/powerpoint/2010/main" val="208783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4847</TotalTime>
  <Words>2651</Words>
  <Application>Microsoft Office PowerPoint</Application>
  <PresentationFormat>Произвольный</PresentationFormat>
  <Paragraphs>277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Труженики тыла, Вы не воевали, Но до капли силы Фронту отдавали!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«Все заботы по хозяйству и на производстве легли на женские               и детские плечи..»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создана на основе материалов,  хранящихся в архивном отделе  Администрации Шелеховского муниципального района: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Карпов Евгений Егорович</dc:creator>
  <cp:lastModifiedBy>Любочко Лариса Михайловна</cp:lastModifiedBy>
  <cp:revision>229</cp:revision>
  <dcterms:modified xsi:type="dcterms:W3CDTF">2021-06-02T02:59:17Z</dcterms:modified>
</cp:coreProperties>
</file>