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6"/>
  </p:notesMasterIdLst>
  <p:sldIdLst>
    <p:sldId id="256" r:id="rId2"/>
    <p:sldId id="270" r:id="rId3"/>
    <p:sldId id="271" r:id="rId4"/>
    <p:sldId id="267" r:id="rId5"/>
    <p:sldId id="272" r:id="rId6"/>
    <p:sldId id="273" r:id="rId7"/>
    <p:sldId id="274" r:id="rId8"/>
    <p:sldId id="277" r:id="rId9"/>
    <p:sldId id="278" r:id="rId10"/>
    <p:sldId id="279" r:id="rId11"/>
    <p:sldId id="282" r:id="rId12"/>
    <p:sldId id="283" r:id="rId13"/>
    <p:sldId id="305" r:id="rId14"/>
    <p:sldId id="300" r:id="rId15"/>
    <p:sldId id="257" r:id="rId16"/>
    <p:sldId id="266" r:id="rId17"/>
    <p:sldId id="288" r:id="rId18"/>
    <p:sldId id="296" r:id="rId19"/>
    <p:sldId id="265" r:id="rId20"/>
    <p:sldId id="268" r:id="rId21"/>
    <p:sldId id="289" r:id="rId22"/>
    <p:sldId id="290" r:id="rId23"/>
    <p:sldId id="263" r:id="rId24"/>
    <p:sldId id="304" r:id="rId25"/>
    <p:sldId id="307" r:id="rId26"/>
    <p:sldId id="262" r:id="rId27"/>
    <p:sldId id="301" r:id="rId28"/>
    <p:sldId id="306" r:id="rId29"/>
    <p:sldId id="302" r:id="rId30"/>
    <p:sldId id="303" r:id="rId31"/>
    <p:sldId id="298" r:id="rId32"/>
    <p:sldId id="260" r:id="rId33"/>
    <p:sldId id="261" r:id="rId34"/>
    <p:sldId id="29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9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732" autoAdjust="0"/>
  </p:normalViewPr>
  <p:slideViewPr>
    <p:cSldViewPr>
      <p:cViewPr varScale="1">
        <p:scale>
          <a:sx n="96" d="100"/>
          <a:sy n="96" d="100"/>
        </p:scale>
        <p:origin x="16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CDEFD-817A-4CD3-8AE5-D982767CFB6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9284-63EF-4457-BA12-F8DB339EB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4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tguru.ru/porody/storozhevye-porody-soba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etguru.ru/porody/pastushi-porody-sobak" TargetMode="External"/><Relationship Id="rId4" Type="http://schemas.openxmlformats.org/officeDocument/2006/relationships/hyperlink" Target="https://petguru.ru/porody/sluzhebnye-porody-sobak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Собаки считаются первыми животными, которые были одомашнены. Они являются нашими верными спутниками на протяжении более чем 10 000 лет – чуть дольше, чем кошки. Некоторые ученые считают, что предком всех собак, как диких, так и домашних, является маленький азиатский или индийский волк – подвид серого волка.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68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Обязательной является вакцинация</a:t>
            </a:r>
            <a:r>
              <a:rPr lang="ru-RU" baseline="0" dirty="0"/>
              <a:t> против бешенства  и дегельминтизация собак и кошек, другие прививки против инфекционных болезней делаются по желанию хозяина.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276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Чип вводится животному в области лопаток. Делается это шприцем, т.е. как укол.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4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Источником инфекции могут быть собаки,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лисы, волки, кошки и мелкие грызуны. </a:t>
            </a:r>
            <a:r>
              <a:rPr lang="ru-RU" dirty="0"/>
              <a:t>Заразиться бешенством можно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укусе или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ослюнении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(если есть ранка).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Вирус передаётся через слюну.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54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Антигельминтные</a:t>
            </a:r>
            <a:r>
              <a:rPr lang="ru-RU" baseline="0" dirty="0"/>
              <a:t> препараты можно приобрести в ветеринарных клиниках и ветеринарных аптеках.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19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Внешние паразиты - весьма распространенная проблема, с которой сталкиваются владельцы кошек и собак. Блохи, клещи кусая животных впрыскивают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свою слюну, что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вызывает нестерпимый зуд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ведет к повреждениям кожи, расчесам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развитию вторичных инфекций. Лучшая защита - профилактика.</a:t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обезопасить своих питомцев от внешних паразитов необходимо время от времени осматривать животных,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при обнаружении провести обработку вс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ех животных в доме единовременно.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32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Животные могут быть источником заражения таких заразных кожных заболеваний как микроспория и трихофития (лишай).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Заразиться животное может посредством прямого контакта с больным животным; через предметы обихода (миска, поводок, ошейник, расческа и прочие), принадлежащие зараженной собаке; через почву, траву.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Заражение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происходит при непосредственном контакте с больным животным или через предметы, загрязненные чешуйками или волосами.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1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самая добрая с виду собака – прежде всего животное. Ребёнок должен знать, что собака будет защищать свою еду и своих щенков, если им что-то угрожает – поэтому нельзя «смотреть щеночков» или подходить к собаке, которая что-то ест.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06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улицах города всё чаще встречаются бездомные собаки, больные, брошенные нерадивыми хозяевами и обиженные людьми, они бродят по городу, собираясь в довольно крупные стаи, и представляют большую опасность.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01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Когда собаки нападают с лаем, опасность, как правило, невелика. Они просто Вас пугают, прогоняют со своей территории (места). При этом не исключено, что они могут Вас укусить, но это произойдёт только тогда, когда Вы повернётесь к ним спиной. Не спеша, не делая резких движений, покиньте данную территорию и конфликт будет исчерпан.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Если собака несётся к Вам молча или с рычанием, знайте, что она может серьёзно атаковать. Поэтому, если позволяет место и обстановка, постарайтесь занять такое место, где собаки Вас не достанут.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48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Относитесь ответственно к своему</a:t>
            </a:r>
            <a:r>
              <a:rPr lang="ru-RU" baseline="0" dirty="0"/>
              <a:t> животному! Не забывайте что они тоже переживают, скучают и им бывает больно. У Вас есть родители, друзья а у них только Вы.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3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Кошки были в первые одомашнены на Ближнем Востоке около 10 000 лет назад. Современные домашние кошки произошли от своего дикого предка степного кота. Степные или пятнистые коты жили в лесах, пока не перебрались в деревни. В Древнем Египте поклонялись богине-кошке </a:t>
            </a:r>
            <a:r>
              <a:rPr lang="ru-RU" dirty="0" err="1"/>
              <a:t>Бастет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8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Овчарки</a:t>
            </a:r>
            <a:r>
              <a:rPr lang="ru-RU" dirty="0"/>
              <a:t> имеют 59 видов породы.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счет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охранных качеств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 из них относятся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к разряду служебных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которым доверяют стражу недвижимости, людей. Часть пород предназначена исключительно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для пастушьей работы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Некоторые породы относят к декоративным собакам.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Ротвейлер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прирожденный защитник и надежный охранник с сильным независимым характером. Умен, серьезен и бесконечно предан хозяину.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6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Бульдог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это небольшой пес с мощным телосложением. Он умный, спокойный, медлительный. За это его еще называют «четвероногим джентльменом».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Сенбернар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обаятельный гигант с миролюбивым характером и немного печальным взглядом. Считается типичной семейной собакой, но при правильно подобранном курсе дрессировки сможет стать отличным спасателем или сторожем. Спокоен, дисциплинирован, искренне любит детей.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Лабрадор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одна из самых популярных пород в мире. Это не только идеальный домашний питомец и компаньон с привлекательным внешним видом, но и трудолюбивый помощник для охотников, спасателей, полиции.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старейшая охотничья порода собак родом из таежных лесов Восточной и Центральной Сибири. Благодаря выносливости, сообразительности и умению ориентироваться на местности,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лайка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считается универсальным охотником, который может работать с дичью, птицей и крупным диким зверем.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Русский спани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ель — самая молодая российская охотничья порода собак. Она возникла в основном из английских кокер-спаниелей и английских спрингер-спаниелей.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3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очаровательные питомцы игривы, ласковы, любознательны. Часто подстраиваются под настроение человека: если хозяин в духе, то собака будет ластиться и играться, а если человек пришел с работы уставшим – пес просто приляжет рядом и будет выступать в роли мягкой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антистресс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-игрушки.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8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Чихуахуа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самая маленькая порода декоративных собак во всем мире.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стараниям немецких собаководов, из 15-килограммового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шпица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 получен миниатюрный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померанец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покоривший саму королеву Викторию.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Любопытные непоседы очень привязываются к своей человеческой семье.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Мопс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это одна из самых древних пород с интересной историей. Этих маленьких забавных собачек издавна держали представители китайской знати. И сейчас популярность мопсов не снижается. Этот пес не будет охранником или защитником, но он станет преданным компаньоном и веселым другом для ребенка. Его забавная мордочка с умными серьезными глазами и спокойный характер покорили сердца многих любителей собак.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8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акбаш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американский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бандог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амбульдог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бразильский бульдог,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кутта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алапахский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чистокровный бульдог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отто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бэндог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волко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-собачьи гибриды, а также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волкособы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(гибриды волка),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гуль доги,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питбульмастифы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"северокавказские собаки".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6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Животное регистрируют в ветеринарной клинике, там же проводят осмотр животного, консультации</a:t>
            </a:r>
            <a:r>
              <a:rPr lang="ru-RU" baseline="0" dirty="0"/>
              <a:t> по правильному кормлению, содержанию и лечению.</a:t>
            </a:r>
          </a:p>
          <a:p>
            <a:r>
              <a:rPr lang="ru-RU" baseline="0" dirty="0"/>
              <a:t>Выгуливать животных необходимо в специально отведенных местах, при себе иметь мешочек для сбора продуктов жизнедеятельности.</a:t>
            </a:r>
          </a:p>
          <a:p>
            <a:r>
              <a:rPr lang="ru-RU" baseline="0" dirty="0"/>
              <a:t>Для перевозки Вам потребуется паспорт животного с указанием о прививках, проведенных животному.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4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9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2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28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90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152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92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31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5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7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0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5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4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7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5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CEEA4-9690-45A1-A6A7-CF560D0995D8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2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7281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ДОМАШНИЕ ЖИВОТНЫЕ И ОТВЕТСТВЕННОЕ ОБРАЩЕНИЕ С НИМИ</a:t>
            </a:r>
          </a:p>
        </p:txBody>
      </p:sp>
      <p:pic>
        <p:nvPicPr>
          <p:cNvPr id="1026" name="Picture 2" descr="https://go1.imgsmail.ru/imgpreview?key=23ac84fdb1e68250&amp;mb=imgdb_preview_6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72186"/>
            <a:ext cx="7416824" cy="39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7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Users\1\Videos\Downloads\порода лабрадо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" y="116632"/>
            <a:ext cx="5472608" cy="31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" y="3113584"/>
            <a:ext cx="5468957" cy="3744416"/>
          </a:xfrm>
          <a:prstGeom prst="rect">
            <a:avLst/>
          </a:prstGeom>
        </p:spPr>
      </p:pic>
      <p:pic>
        <p:nvPicPr>
          <p:cNvPr id="5" name="Picture 2" descr="http://s017.radikal.ru/i409/1206/97/a5b07ed56ee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5" r="-50575"/>
          <a:stretch/>
        </p:blipFill>
        <p:spPr bwMode="auto">
          <a:xfrm>
            <a:off x="5481127" y="1052736"/>
            <a:ext cx="7083253" cy="46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2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628800"/>
            <a:ext cx="7704087" cy="23764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b="1" dirty="0">
                <a:cs typeface="Times New Roman" pitchFamily="18" charset="0"/>
              </a:rPr>
              <a:t>Маленькие и декоративные</a:t>
            </a:r>
            <a:br>
              <a:rPr lang="ru-RU" sz="7200" b="1" dirty="0">
                <a:cs typeface="Times New Roman" pitchFamily="18" charset="0"/>
              </a:rPr>
            </a:br>
            <a:r>
              <a:rPr lang="ru-RU" sz="7200" b="1" dirty="0">
                <a:cs typeface="Times New Roman" pitchFamily="18" charset="0"/>
              </a:rPr>
              <a:t> породы собак</a:t>
            </a:r>
            <a:br>
              <a:rPr lang="ru-RU" sz="7200" b="1" dirty="0">
                <a:cs typeface="Times New Roman" pitchFamily="18" charset="0"/>
              </a:rPr>
            </a:br>
            <a:endParaRPr lang="ru-RU" sz="7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6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1\Videos\Downloads\порода моп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0" r="10560"/>
          <a:stretch/>
        </p:blipFill>
        <p:spPr>
          <a:xfrm>
            <a:off x="3775368" y="1268760"/>
            <a:ext cx="5400600" cy="3586137"/>
          </a:xfrm>
          <a:prstGeom prst="rect">
            <a:avLst/>
          </a:prstGeom>
        </p:spPr>
      </p:pic>
      <p:pic>
        <p:nvPicPr>
          <p:cNvPr id="7" name="Picture 7" descr="C:\Users\1\Videos\Downloads\порода чихуаху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" y="7911"/>
            <a:ext cx="5477678" cy="3493097"/>
          </a:xfrm>
          <a:prstGeom prst="rect">
            <a:avLst/>
          </a:prstGeom>
        </p:spPr>
      </p:pic>
      <p:pic>
        <p:nvPicPr>
          <p:cNvPr id="8" name="Picture 2" descr="C:\Users\1\Videos\Downloads\порода шпиц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" y="3281679"/>
            <a:ext cx="5477678" cy="365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17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pPr algn="ctr"/>
            <a:r>
              <a:rPr lang="ru-RU" dirty="0"/>
              <a:t>ПОТЕНЦИАЛЬНО ОПАСНЫЕ ПОРОДЫ</a:t>
            </a:r>
          </a:p>
        </p:txBody>
      </p:sp>
      <p:pic>
        <p:nvPicPr>
          <p:cNvPr id="4" name="Picture 2" descr="https://static1-repo.aif.ru/1/81/814255/ee79c99631cbd832bcadf455958eaa2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628654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778825" cy="648072"/>
          </a:xfrm>
          <a:noFill/>
        </p:spPr>
        <p:txBody>
          <a:bodyPr>
            <a:noAutofit/>
          </a:bodyPr>
          <a:lstStyle/>
          <a:p>
            <a:r>
              <a:rPr lang="ru-RU" sz="4000" dirty="0">
                <a:cs typeface="Times New Roman" panose="02020603050405020304" pitchFamily="18" charset="0"/>
              </a:rPr>
              <a:t>Правила содержания животных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56792"/>
            <a:ext cx="7778826" cy="448457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Регистрация;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Вакцинация;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Правильное кормление и выгул  животного;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Перевозка животных по правилам.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02" y="1052737"/>
            <a:ext cx="229810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3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994849" cy="95198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000" dirty="0">
                <a:cs typeface="Times New Roman" panose="02020603050405020304" pitchFamily="18" charset="0"/>
              </a:rPr>
              <a:t>Ветеринарные мероприятия</a:t>
            </a:r>
          </a:p>
        </p:txBody>
      </p:sp>
      <p:pic>
        <p:nvPicPr>
          <p:cNvPr id="2050" name="Picture 2" descr="http://vesti-sevastopol.ru/wp-content/uploads/2018/09/unnamed-fil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5184576" cy="194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o1.imgsmail.ru/imgpreview?key=72e46d7cb91ba90b&amp;mb=imgdb_preview_9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9176"/>
            <a:ext cx="4004804" cy="30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lenakaluzhskaya.com/wp-content/uploads/2015/07/vetpa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27" y="1370726"/>
            <a:ext cx="4297136" cy="305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urocomplect.ru/pic/veterinarnyy-pasport-dlya-koshki-obrazets-15097-larg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19" y="1371316"/>
            <a:ext cx="4283007" cy="30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64807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 err="1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alpha val="79000"/>
                  </a:schemeClr>
                </a:solidFill>
                <a:cs typeface="Times New Roman" panose="02020603050405020304" pitchFamily="18" charset="0"/>
              </a:rPr>
              <a:t>Чипирование</a:t>
            </a:r>
            <a:r>
              <a:rPr lang="ru-RU" sz="4000" dirty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alpha val="79000"/>
                  </a:schemeClr>
                </a:solidFill>
                <a:cs typeface="Times New Roman" panose="02020603050405020304" pitchFamily="18" charset="0"/>
              </a:rPr>
              <a:t> и регистрация</a:t>
            </a:r>
            <a:br>
              <a:rPr lang="ru-RU" sz="4000" i="1" dirty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  <a:alpha val="79000"/>
                  </a:schemeClr>
                </a:solidFill>
                <a:cs typeface="Times New Roman" panose="02020603050405020304" pitchFamily="18" charset="0"/>
              </a:rPr>
            </a:br>
            <a:endParaRPr lang="ru-RU" sz="4000" i="1" dirty="0">
              <a:ln w="952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  <a:alpha val="79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02291"/>
            <a:ext cx="5076056" cy="4818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179512" y="849773"/>
            <a:ext cx="4032448" cy="5878532"/>
          </a:xfrm>
          <a:prstGeom prst="rect">
            <a:avLst/>
          </a:pr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br>
              <a:rPr lang="ru-RU" sz="1600" dirty="0">
                <a:latin typeface="Segoe Script" panose="030B0504020000000003" pitchFamily="66" charset="0"/>
              </a:rPr>
            </a:br>
            <a:r>
              <a:rPr lang="ru-RU" sz="1600" dirty="0">
                <a:latin typeface="Segoe Script" panose="030B0504020000000003" pitchFamily="66" charset="0"/>
              </a:rPr>
              <a:t>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Регистрация 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чипирование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означают, что хозяин должен отвечать, в том числе и перед законом, за благополучие своего подопечного: делать все прививки, ухаживать и тому подобное. Да и выгнать на улицу собаку или кота нельзя. Каждая третья бездомная кошка или собака - это животное, которого выгнали хозяева или которое родилось у изгнанного животного уже на улице.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Если животное потеряется, его хозяина сразу найдут, как только отсканируют вживленный животному чип. И, наконец, достаточно просто проверить, привито ли это животное например, против бешенства.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78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Videos\Downloads\айбол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9413"/>
            <a:ext cx="6624637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82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626698" cy="1800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400" dirty="0"/>
              <a:t>	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Бешенство самое опасное заболевание, так как оно передается человеку и неизлечимо ни у людей, ни у животных. Поэтому, заводя себе четвероногого друга, владелец собаки или кошки должен разузнать все об этом заболевании, чтобы защитить как питомца, так и себя, и свою семью.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6048672" cy="4392488"/>
          </a:xfrm>
        </p:spPr>
      </p:pic>
    </p:spTree>
    <p:extLst>
      <p:ext uri="{BB962C8B-B14F-4D97-AF65-F5344CB8AC3E}">
        <p14:creationId xmlns:p14="http://schemas.microsoft.com/office/powerpoint/2010/main" val="2485295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72008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  <a:cs typeface="Times New Roman" panose="02020603050405020304" pitchFamily="18" charset="0"/>
              </a:rPr>
              <a:t>Бешенство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6995120" cy="3744416"/>
          </a:xfrm>
          <a:noFill/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Собак и кошек вакцинируют 1 раз в год ежегодно на протяжении всей жизни;</a:t>
            </a:r>
          </a:p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Собак и кошек, покусавших людей наблюдают в течение 10 дней ветеринарные специалисты;</a:t>
            </a:r>
          </a:p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За пределы населенного пункта собак и кошек разрешается вывозить через 30 дней после вакцинации против бешенства;</a:t>
            </a:r>
          </a:p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Не разрешается вывозить собак и кошек, если с момента вакцинации против бешенства прошло более 1 года.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77427"/>
            <a:ext cx="4032448" cy="24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2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>
            <a:fillRect/>
          </a:stretch>
        </p:blipFill>
        <p:spPr bwMode="auto">
          <a:xfrm>
            <a:off x="467544" y="3356992"/>
            <a:ext cx="8229600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2952328"/>
          </a:xfrm>
          <a:solidFill>
            <a:schemeClr val="accent1">
              <a:lumMod val="20000"/>
              <a:lumOff val="80000"/>
            </a:schemeClr>
          </a:solidFill>
          <a:ln>
            <a:noFill/>
            <a:miter lim="800000"/>
            <a:headEnd/>
            <a:tailEnd/>
          </a:ln>
        </p:spPr>
        <p:txBody>
          <a:bodyPr rtlCol="0">
            <a:normAutofit fontScale="92500" lnSpcReduction="10000"/>
          </a:bodyPr>
          <a:lstStyle/>
          <a:p>
            <a:pPr marL="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    </a:t>
            </a:r>
            <a:r>
              <a:rPr lang="ru-RU" sz="2400" dirty="0">
                <a:ln w="1905"/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Издавна человек дружил с дикими животными, потом он стал их приручать. Человек получал от них шерсть, мех для изготовления одежды, мясо, яйца, молоко и жир для еды.</a:t>
            </a:r>
          </a:p>
          <a:p>
            <a:pPr marL="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n w="1905"/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		Домашние животные, это животные прирученные человеком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разводимые им для удовлетворения хозяйственных и других потребностей. Домашние животные используются как транспортные, охотничьи, служебные и декоративные.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 </a:t>
            </a:r>
            <a:r>
              <a:rPr lang="ru-RU" sz="2400" dirty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7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6696744" cy="864097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У домашних животных бывают гельминты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6566" y="1077038"/>
            <a:ext cx="46660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Основные правила: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Два раза в год обработка взрослых животных.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Применение антигельминтных средств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за 10 - 14 дней до вакцинации, вязки.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Дегельминтизация щенков и котят начиная с 3-х недельного возраста.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7" y="4005064"/>
            <a:ext cx="46085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Как не заразиться?: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Мойте руки после общения с животным;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Старайтесь чаще делать дома влажную уборку;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возможности старайтесь не гладить бездомных животных.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37203"/>
            <a:ext cx="2592288" cy="1239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447924"/>
            <a:ext cx="2592289" cy="2428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5047850"/>
            <a:ext cx="2619374" cy="16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77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4" cy="792088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/>
              <a:t>Внешние паразиты </a:t>
            </a:r>
          </a:p>
        </p:txBody>
      </p:sp>
      <p:pic>
        <p:nvPicPr>
          <p:cNvPr id="30723" name="Рисунок 2" descr="&amp;Kcy;&amp;acy;&amp;rcy;&amp;tcy;&amp;icy;&amp;ncy;&amp;kcy;&amp;icy; &amp;pcy;&amp;ocy; &amp;zcy;&amp;acy;&amp;pcy;&amp;rcy;&amp;ocy;&amp;scy;&amp;ucy; &amp;gcy;&amp;lcy;&amp;icy;&amp;scy;&amp;tcy;&amp;ycy; &amp;ucy; &amp;scy;&amp;ocy;&amp;bcy;&amp;a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280921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118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8" y="332656"/>
            <a:ext cx="6698705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  <a:cs typeface="Times New Roman" panose="02020603050405020304" pitchFamily="18" charset="0"/>
              </a:rPr>
              <a:t>Лишай у животных</a:t>
            </a:r>
          </a:p>
        </p:txBody>
      </p:sp>
      <p:pic>
        <p:nvPicPr>
          <p:cNvPr id="4" name="Picture 2" descr="C:\Users\1\Videos\Downloads\лишай ко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3689"/>
            <a:ext cx="5185050" cy="345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446449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04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8575"/>
            <a:ext cx="7795479" cy="654161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000" dirty="0">
                <a:solidFill>
                  <a:schemeClr val="accent2"/>
                </a:solidFill>
                <a:cs typeface="Times New Roman" panose="02020603050405020304" pitchFamily="18" charset="0"/>
              </a:rPr>
              <a:t>Запомни правила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347048" cy="4846320"/>
          </a:xfrm>
        </p:spPr>
        <p:txBody>
          <a:bodyPr/>
          <a:lstStyle/>
          <a:p>
            <a:r>
              <a:rPr lang="ru-RU" dirty="0"/>
              <a:t>Никогда не трогайте незнакомых животных;</a:t>
            </a:r>
          </a:p>
          <a:p>
            <a:r>
              <a:rPr lang="ru-RU" dirty="0"/>
              <a:t>Не убегайте от собак;</a:t>
            </a:r>
          </a:p>
          <a:p>
            <a:r>
              <a:rPr lang="ru-RU" dirty="0"/>
              <a:t>Не трогайте собак и кошек, когда они едят;</a:t>
            </a:r>
          </a:p>
          <a:p>
            <a:r>
              <a:rPr lang="ru-RU" dirty="0"/>
              <a:t>Не дразните животных;</a:t>
            </a:r>
          </a:p>
          <a:p>
            <a:r>
              <a:rPr lang="ru-RU" dirty="0"/>
              <a:t>Не забывайте мыть руки после игр с кошками и собаками.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4113325" cy="3116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8" y="4005064"/>
            <a:ext cx="382159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Стерилизация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 descr="http://www.hot-vet.ru/wp-content/uploads/2020/02/IMG-20191001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68760"/>
            <a:ext cx="767350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td1.mycdn.me/image?id=887106161480&amp;t=20&amp;plc=MOBILE&amp;tkn=*NKmHMn3O4CucIs-VCHNwS_Co18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494320" cy="5613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Правила выгула собак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6696744" cy="453260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770713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  <a:cs typeface="Times New Roman" panose="02020603050405020304" pitchFamily="18" charset="0"/>
              </a:rPr>
              <a:t>Разрешено: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18" y="3284984"/>
            <a:ext cx="3920577" cy="3240360"/>
          </a:xfrm>
        </p:spPr>
      </p:pic>
      <p:sp>
        <p:nvSpPr>
          <p:cNvPr id="5" name="Прямоугольник 4"/>
          <p:cNvSpPr/>
          <p:nvPr/>
        </p:nvSpPr>
        <p:spPr>
          <a:xfrm>
            <a:off x="609599" y="1484784"/>
            <a:ext cx="66266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Надевать на собаку намордник и поводок во время прогулки;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Написать на ошейнике Ваш адрес и номер  телефона;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Гулять с животными в специально отведенных местах;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Убирать за собакой. </a:t>
            </a:r>
          </a:p>
        </p:txBody>
      </p:sp>
    </p:spTree>
    <p:extLst>
      <p:ext uri="{BB962C8B-B14F-4D97-AF65-F5344CB8AC3E}">
        <p14:creationId xmlns:p14="http://schemas.microsoft.com/office/powerpoint/2010/main" val="2957712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hornews.com/images/u_news/6848971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7746"/>
            <a:ext cx="7572428" cy="5734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058745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  <a:cs typeface="Times New Roman" panose="02020603050405020304" pitchFamily="18" charset="0"/>
              </a:rPr>
              <a:t>Запрещено: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052737"/>
            <a:ext cx="6986737" cy="223224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Гулять с собакой без поводка;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Выгуливать собак на территории организаций здравоохранения, школ, детских садов;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Допускать загрязнение собаками мест общего пользования;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Натравливать собак на людей и других животных.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380961"/>
            <a:ext cx="6626697" cy="34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2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Videos\Downloads\фон.jpg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r="122"/>
          <a:stretch>
            <a:fillRect/>
          </a:stretch>
        </p:blipFill>
        <p:spPr bwMode="auto">
          <a:xfrm>
            <a:off x="467544" y="2492897"/>
            <a:ext cx="821925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8219256" cy="2448273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          </a:t>
            </a:r>
            <a:r>
              <a:rPr lang="ru-RU" sz="2400" dirty="0">
                <a:ln w="1905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 жизни человека домашние животные играют немалую роль. В первую очередь это кошка и собака. Они создают благоприятную атмосферу в доме, положительным образом влияют на состояние здоровья людей, да и просто делают жизнь человека более интересной.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520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1382"/>
            <a:ext cx="7994848" cy="84737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2"/>
                </a:solidFill>
                <a:cs typeface="Times New Roman" panose="02020603050405020304" pitchFamily="18" charset="0"/>
              </a:rPr>
              <a:t>Что делать, если на вас напала собака?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7130752" cy="302433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Остановитесь;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Твердым голосом отдайте команду «Сидеть», «Фу», «Лежать»;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Не делайте резких движений, отойдите подальше, не теряя собаку из виду;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Защититесь любыми вещами, которые у вас есть;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Закройте шею руками;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Позовите на помощь.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17032"/>
            <a:ext cx="4824536" cy="3007618"/>
          </a:xfrm>
        </p:spPr>
      </p:pic>
    </p:spTree>
    <p:extLst>
      <p:ext uri="{BB962C8B-B14F-4D97-AF65-F5344CB8AC3E}">
        <p14:creationId xmlns:p14="http://schemas.microsoft.com/office/powerpoint/2010/main" val="252804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44624"/>
            <a:ext cx="7562801" cy="10801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cs typeface="Times New Roman" panose="02020603050405020304" pitchFamily="18" charset="0"/>
              </a:rPr>
              <a:t>Но, к сожалению, люди бросают животных</a:t>
            </a:r>
            <a:br>
              <a:rPr lang="ru-RU" dirty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endParaRPr lang="ru-RU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5" y="1268760"/>
            <a:ext cx="8568951" cy="194421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Вот так некоторые животные становятся бездомными, они живут на улице, греются в подъездах, ищут себе еду на помойках и </a:t>
            </a:r>
            <a:r>
              <a:rPr lang="ru-RU" sz="2000" b="1" u="sng" dirty="0">
                <a:cs typeface="Times New Roman" panose="02020603050405020304" pitchFamily="18" charset="0"/>
              </a:rPr>
              <a:t>МЕЧТАЮТ</a:t>
            </a:r>
            <a:r>
              <a:rPr lang="ru-RU" sz="2000" dirty="0">
                <a:cs typeface="Times New Roman" panose="02020603050405020304" pitchFamily="18" charset="0"/>
              </a:rPr>
              <a:t> о теплом доме, вкусной еде и добром хозяине.</a:t>
            </a:r>
          </a:p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Некоторые попадают в Приюты для животных, в место содержания бездомных, потерянных или брошенных животных, преимущественно собак и кошек.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3888432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34680"/>
            <a:ext cx="439248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14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niverse-tss.su/uploads/posts/2018-12/1544552793_154083062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0" y="1323435"/>
            <a:ext cx="3582527" cy="23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5" y="260648"/>
            <a:ext cx="7828763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  <a:cs typeface="Times New Roman" panose="02020603050405020304" pitchFamily="18" charset="0"/>
              </a:rPr>
              <a:t>Животные без владельцев</a:t>
            </a:r>
          </a:p>
        </p:txBody>
      </p:sp>
      <p:pic>
        <p:nvPicPr>
          <p:cNvPr id="5124" name="Picture 4" descr="https://astrakhanfm.ru/uploads/posts/2018-09/1538053123_26a59a580ca8213bc007eb2b183497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7" y="3861048"/>
            <a:ext cx="3703532" cy="243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1.liveinternet.ru/images/attach/c/1/49/910/49910082_1255596101_37176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23435"/>
            <a:ext cx="3580290" cy="23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ebtorgi\Pictures\исхудавшая соба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16511"/>
          <a:stretch/>
        </p:blipFill>
        <p:spPr bwMode="auto">
          <a:xfrm>
            <a:off x="4355976" y="3861048"/>
            <a:ext cx="3528392" cy="24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go1.imgsmail.ru/imgpreview?key=8829cbe83cacb8&amp;mb=imgdb_preview_17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8496944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klkfavorit.ru/wp-content/uploads/0/8/6/086fc80b2768651b3a6f23856c88403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357167"/>
            <a:ext cx="5904656" cy="57361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250629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Берегите и любите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братьев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наших меньших!</a:t>
            </a:r>
          </a:p>
        </p:txBody>
      </p:sp>
    </p:spTree>
    <p:extLst>
      <p:ext uri="{BB962C8B-B14F-4D97-AF65-F5344CB8AC3E}">
        <p14:creationId xmlns:p14="http://schemas.microsoft.com/office/powerpoint/2010/main" val="3347899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7272807" cy="1728192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1840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27168" cy="66068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>
                <a:cs typeface="Times New Roman" panose="02020603050405020304" pitchFamily="18" charset="0"/>
              </a:rPr>
              <a:t>Собака друг человека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5"/>
            <a:ext cx="7427168" cy="5317304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556792"/>
            <a:ext cx="7427168" cy="66068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>
                <a:solidFill>
                  <a:srgbClr val="FFFF00"/>
                </a:solidFill>
              </a:rPr>
              <a:t>Прежде чем завести животное, подумайте - Все виды собак и кошек требуют внимания, ухода. </a:t>
            </a:r>
          </a:p>
        </p:txBody>
      </p:sp>
    </p:spTree>
    <p:extLst>
      <p:ext uri="{BB962C8B-B14F-4D97-AF65-F5344CB8AC3E}">
        <p14:creationId xmlns:p14="http://schemas.microsoft.com/office/powerpoint/2010/main" val="180511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94650" cy="1320800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solidFill>
                  <a:schemeClr val="accent2"/>
                </a:solidFill>
                <a:cs typeface="Times New Roman" panose="02020603050405020304" pitchFamily="18" charset="0"/>
              </a:rPr>
              <a:t>Породы собак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9512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        </a:t>
            </a:r>
            <a:r>
              <a:rPr lang="ru-RU" altLang="ru-RU" sz="3200" dirty="0">
                <a:solidFill>
                  <a:schemeClr val="accent1"/>
                </a:solidFill>
                <a:ea typeface="Segoe UI Emoji" panose="020B0502040204020203" pitchFamily="34" charset="0"/>
                <a:cs typeface="Times New Roman" panose="02020603050405020304" pitchFamily="18" charset="0"/>
              </a:rPr>
              <a:t>Собаки бывают разными по своему назначению. Одна порода собак предназначена для охраны дома, другая – помогает человеку в поиске преступников, третья будет просто украшением, декоративным животным для своих хозяев.</a:t>
            </a:r>
          </a:p>
        </p:txBody>
      </p:sp>
    </p:spTree>
    <p:extLst>
      <p:ext uri="{BB962C8B-B14F-4D97-AF65-F5344CB8AC3E}">
        <p14:creationId xmlns:p14="http://schemas.microsoft.com/office/powerpoint/2010/main" val="421671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44824"/>
            <a:ext cx="8229600" cy="4320479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b="1" dirty="0">
                <a:cs typeface="Times New Roman" pitchFamily="18" charset="0"/>
              </a:rPr>
              <a:t>Служебные </a:t>
            </a:r>
            <a:br>
              <a:rPr lang="ru-RU" sz="7200" b="1" dirty="0">
                <a:cs typeface="Times New Roman" pitchFamily="18" charset="0"/>
              </a:rPr>
            </a:br>
            <a:r>
              <a:rPr lang="ru-RU" sz="7200" b="1" dirty="0">
                <a:cs typeface="Times New Roman" pitchFamily="18" charset="0"/>
              </a:rPr>
              <a:t>(сторожевые) </a:t>
            </a:r>
            <a:br>
              <a:rPr lang="ru-RU" sz="7200" b="1" dirty="0">
                <a:cs typeface="Times New Roman" pitchFamily="18" charset="0"/>
              </a:rPr>
            </a:br>
            <a:r>
              <a:rPr lang="ru-RU" sz="7200" b="1" dirty="0">
                <a:cs typeface="Times New Roman" pitchFamily="18" charset="0"/>
              </a:rPr>
              <a:t>собаки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76452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media/D1FoAanXcAEr9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" y="692696"/>
            <a:ext cx="399593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Videos\Downloads\порода ротвейл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53" y="1925247"/>
            <a:ext cx="5040559" cy="385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4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346952" cy="864096"/>
          </a:xfrm>
        </p:spPr>
        <p:txBody>
          <a:bodyPr/>
          <a:lstStyle/>
          <a:p>
            <a:pPr algn="ctr" eaLnBrk="1" hangingPunct="1"/>
            <a:r>
              <a:rPr lang="ru-RU" altLang="ru-RU" dirty="0"/>
              <a:t>                                  </a:t>
            </a:r>
          </a:p>
        </p:txBody>
      </p:sp>
      <p:pic>
        <p:nvPicPr>
          <p:cNvPr id="2050" name="Picture 2" descr="https://avatars.mds.yandex.net/get-zen_doc/1804213/pub_5cc4031b427b3c00be03143d_5cc406e9536f2100b323ddb0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108"/>
            <a:ext cx="5243550" cy="403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Videos\Downloads\порода сенберн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3"/>
            <a:ext cx="5400802" cy="342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18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288" y="1988840"/>
            <a:ext cx="7561088" cy="186243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7200" b="1" dirty="0">
                <a:cs typeface="Times New Roman" panose="02020603050405020304" pitchFamily="18" charset="0"/>
              </a:rPr>
              <a:t>Охотничьи</a:t>
            </a:r>
            <a:r>
              <a:rPr lang="ru-RU" altLang="ru-RU" sz="7200" b="1" i="1" dirty="0">
                <a:cs typeface="Times New Roman" panose="02020603050405020304" pitchFamily="18" charset="0"/>
              </a:rPr>
              <a:t> </a:t>
            </a:r>
            <a:r>
              <a:rPr lang="ru-RU" altLang="ru-RU" sz="7200" b="1" dirty="0">
                <a:cs typeface="Times New Roman" panose="02020603050405020304" pitchFamily="18" charset="0"/>
              </a:rPr>
              <a:t>породы</a:t>
            </a:r>
          </a:p>
        </p:txBody>
      </p:sp>
    </p:spTree>
    <p:extLst>
      <p:ext uri="{BB962C8B-B14F-4D97-AF65-F5344CB8AC3E}">
        <p14:creationId xmlns:p14="http://schemas.microsoft.com/office/powerpoint/2010/main" val="28936892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2118</TotalTime>
  <Words>1770</Words>
  <Application>Microsoft Office PowerPoint</Application>
  <PresentationFormat>Экран (4:3)</PresentationFormat>
  <Paragraphs>118</Paragraphs>
  <Slides>34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Segoe Script</vt:lpstr>
      <vt:lpstr>Times New Roman</vt:lpstr>
      <vt:lpstr>Trebuchet MS</vt:lpstr>
      <vt:lpstr>Wingdings</vt:lpstr>
      <vt:lpstr>Wingdings 3</vt:lpstr>
      <vt:lpstr>Аспект</vt:lpstr>
      <vt:lpstr>ДОМАШНИЕ ЖИВОТНЫЕ И ОТВЕТСТВЕННОЕ ОБРАЩЕНИЕ С НИМИ</vt:lpstr>
      <vt:lpstr>Презентация PowerPoint</vt:lpstr>
      <vt:lpstr>Презентация PowerPoint</vt:lpstr>
      <vt:lpstr>Собака друг человека</vt:lpstr>
      <vt:lpstr>Породы собак</vt:lpstr>
      <vt:lpstr>Служебные  (сторожевые)  собаки</vt:lpstr>
      <vt:lpstr>Презентация PowerPoint</vt:lpstr>
      <vt:lpstr>                                  </vt:lpstr>
      <vt:lpstr>Охотничьи породы</vt:lpstr>
      <vt:lpstr>Презентация PowerPoint</vt:lpstr>
      <vt:lpstr>Маленькие и декоративные  породы собак </vt:lpstr>
      <vt:lpstr>Презентация PowerPoint</vt:lpstr>
      <vt:lpstr>ПОТЕНЦИАЛЬНО ОПАСНЫЕ ПОРОДЫ</vt:lpstr>
      <vt:lpstr>Правила содержания животных</vt:lpstr>
      <vt:lpstr>Ветеринарные мероприятия</vt:lpstr>
      <vt:lpstr>Чипирование и регистрация </vt:lpstr>
      <vt:lpstr>Презентация PowerPoint</vt:lpstr>
      <vt:lpstr> Бешенство самое опасное заболевание, так как оно передается человеку и неизлечимо ни у людей, ни у животных. Поэтому, заводя себе четвероногого друга, владелец собаки или кошки должен разузнать все об этом заболевании, чтобы защитить как питомца, так и себя, и свою семью. </vt:lpstr>
      <vt:lpstr>Бешенство</vt:lpstr>
      <vt:lpstr>У домашних животных бывают гельминты</vt:lpstr>
      <vt:lpstr>Внешние паразиты </vt:lpstr>
      <vt:lpstr>Лишай у животных</vt:lpstr>
      <vt:lpstr>       Запомни правила</vt:lpstr>
      <vt:lpstr>           Стерилизация</vt:lpstr>
      <vt:lpstr>Презентация PowerPoint</vt:lpstr>
      <vt:lpstr>Правила выгула собак</vt:lpstr>
      <vt:lpstr>Разрешено:</vt:lpstr>
      <vt:lpstr>Презентация PowerPoint</vt:lpstr>
      <vt:lpstr>Запрещено:</vt:lpstr>
      <vt:lpstr>Что делать, если на вас напала собака?</vt:lpstr>
      <vt:lpstr>Но, к сожалению, люди бросают животных </vt:lpstr>
      <vt:lpstr>Животные без владельцев</vt:lpstr>
      <vt:lpstr>Берегите и любите  братьев  наших меньших!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Мясникова Татьяна Геннадьевна</cp:lastModifiedBy>
  <cp:revision>183</cp:revision>
  <dcterms:created xsi:type="dcterms:W3CDTF">2020-03-03T00:31:34Z</dcterms:created>
  <dcterms:modified xsi:type="dcterms:W3CDTF">2022-02-25T08:30:25Z</dcterms:modified>
</cp:coreProperties>
</file>