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9" r:id="rId3"/>
    <p:sldId id="270" r:id="rId4"/>
    <p:sldId id="271" r:id="rId5"/>
    <p:sldId id="272" r:id="rId6"/>
    <p:sldId id="274" r:id="rId7"/>
    <p:sldId id="276" r:id="rId8"/>
    <p:sldId id="273" r:id="rId9"/>
    <p:sldId id="275" r:id="rId10"/>
    <p:sldId id="277" r:id="rId11"/>
    <p:sldId id="278" r:id="rId12"/>
    <p:sldId id="279" r:id="rId13"/>
    <p:sldId id="281" r:id="rId14"/>
    <p:sldId id="282" r:id="rId15"/>
    <p:sldId id="280" r:id="rId16"/>
    <p:sldId id="283" r:id="rId17"/>
    <p:sldId id="268" r:id="rId1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7765" autoAdjust="0"/>
  </p:normalViewPr>
  <p:slideViewPr>
    <p:cSldViewPr snapToGrid="0">
      <p:cViewPr varScale="1">
        <p:scale>
          <a:sx n="102" d="100"/>
          <a:sy n="102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D16947-ECFC-420A-926F-174223016572}" type="datetime1">
              <a:rPr lang="ru-RU" smtClean="0"/>
              <a:t>02.02.2024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4B79F2-7C6A-497B-9A4A-8ACE18746C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34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54858-8AC1-4038-B6BD-519804A0AA60}" type="datetime1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62A795-6F94-4A96-B820-B9038480D04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64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 вашего класса отличаются от цветов этого шаблона? Не проблема! На вкладке "Дизайн" нажмите "Варианты" (стрелка вниз) и выберите подходящую вам цветовую схему.</a:t>
            </a:r>
          </a:p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менять любые пункты в списках обязанностей в соответствии с правилами вашего класса!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4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7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36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3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7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01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79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4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3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9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3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66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7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7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99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237FE10E-7688-4AAF-A536-CFA480B79A70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>
            <a:off x="1731519" y="3733800"/>
            <a:ext cx="8748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62BD50-8A1F-4CA2-B30E-81FABBC9C978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72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18929F-6FE6-41F1-B055-03150648DDBF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22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41B39D-2E41-46D3-8A6B-C11F4FFB853B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52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7A68C-9EA6-43C7-A486-2FF969F5CF0B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8E31FF-6F7A-41B1-8150-330EFD452CD8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45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6512C5-AF41-4407-9A8D-FDA3CFFC0857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680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E0AC5F-13FB-4523-BF00-501B04C3BB6D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52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37AEC7-9978-4A4E-9DC4-1AF2565A2397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70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854DC3-8A14-43B0-9E50-152D156F7AFE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552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C322A6-A07A-4901-8F30-4396EF66C96C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0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05E6433C-341A-4F8B-9476-F9C3E096DC01}" type="datetime1">
              <a:rPr lang="ru-RU" noProof="0" smtClean="0"/>
              <a:t>02.02.2024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76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1F489-B701-4C74-9747-27C8656A8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603" y="915626"/>
            <a:ext cx="9966960" cy="2926080"/>
          </a:xfrm>
        </p:spPr>
        <p:txBody>
          <a:bodyPr rtlCol="0">
            <a:noAutofit/>
          </a:bodyPr>
          <a:lstStyle/>
          <a:p>
            <a:r>
              <a:rPr lang="ru-RU" sz="6000" dirty="0">
                <a:latin typeface="Rockwell" panose="02060603020205020403" pitchFamily="18" charset="0"/>
              </a:rPr>
              <a:t>модернизация школьных систем образования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699F35-1401-4ECD-9F96-7017DB9FA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1174" y="4667656"/>
            <a:ext cx="8767860" cy="1388165"/>
          </a:xfrm>
        </p:spPr>
        <p:txBody>
          <a:bodyPr rtlCol="0">
            <a:noAutofit/>
          </a:bodyPr>
          <a:lstStyle/>
          <a:p>
            <a:pPr algn="r" rtl="0"/>
            <a:endParaRPr lang="ru-RU" sz="2600" b="1" dirty="0"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69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371634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371635"/>
            <a:ext cx="443011" cy="443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" y="1238594"/>
            <a:ext cx="2950499" cy="5245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47" y="1072341"/>
            <a:ext cx="3887932" cy="5183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45" y="537889"/>
            <a:ext cx="3938406" cy="525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8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9" y="1313411"/>
            <a:ext cx="3639147" cy="4852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2" y="1144718"/>
            <a:ext cx="3987906" cy="5317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70" y="349134"/>
            <a:ext cx="3528753" cy="4705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5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94" y="33007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962" y="330071"/>
            <a:ext cx="443011" cy="443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44" y="349135"/>
            <a:ext cx="4551217" cy="6068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/>
        </p:blipFill>
        <p:spPr>
          <a:xfrm>
            <a:off x="495918" y="847898"/>
            <a:ext cx="6558741" cy="411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46" y="3487187"/>
            <a:ext cx="2197678" cy="293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3528" y="5075963"/>
            <a:ext cx="49173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Rockwell" panose="02060603020205020403" pitchFamily="18" charset="0"/>
                <a:ea typeface="+mj-ea"/>
                <a:cs typeface="+mj-cs"/>
              </a:rPr>
              <a:t>Всего в рамках соглашения из консолидированного бюджета на средства обучения и воспитания потрачено 15 125,1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6564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243482"/>
            <a:ext cx="9875520" cy="1356360"/>
          </a:xfrm>
        </p:spPr>
        <p:txBody>
          <a:bodyPr rtlCol="0"/>
          <a:lstStyle/>
          <a:p>
            <a:pPr rtl="0"/>
            <a:r>
              <a:rPr lang="ru-RU" b="1" dirty="0">
                <a:latin typeface="Rockwell" panose="02060603020205020403" pitchFamily="18" charset="0"/>
              </a:rPr>
              <a:t>МКОУ ШР «СОШ № 1»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F44B22-324B-4DE8-B32C-853121849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971932"/>
              </p:ext>
            </p:extLst>
          </p:nvPr>
        </p:nvGraphicFramePr>
        <p:xfrm>
          <a:off x="392126" y="1305433"/>
          <a:ext cx="1146182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3430">
                  <a:extLst>
                    <a:ext uri="{9D8B030D-6E8A-4147-A177-3AD203B41FA5}">
                      <a16:colId xmlns:a16="http://schemas.microsoft.com/office/drawing/2014/main" val="743422230"/>
                    </a:ext>
                  </a:extLst>
                </a:gridCol>
                <a:gridCol w="5798393">
                  <a:extLst>
                    <a:ext uri="{9D8B030D-6E8A-4147-A177-3AD203B41FA5}">
                      <a16:colId xmlns:a16="http://schemas.microsoft.com/office/drawing/2014/main" val="777156215"/>
                    </a:ext>
                  </a:extLst>
                </a:gridCol>
              </a:tblGrid>
              <a:tr h="457079">
                <a:tc gridSpan="2">
                  <a:txBody>
                    <a:bodyPr/>
                    <a:lstStyle/>
                    <a:p>
                      <a:pPr indent="0" algn="ctr" rtl="0">
                        <a:lnSpc>
                          <a:spcPct val="100000"/>
                        </a:lnSpc>
                      </a:pPr>
                      <a:r>
                        <a:rPr lang="ru-RU" sz="2200" b="1" kern="1200" dirty="0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В декабре 2023 года завершился и капитальный ремонт МКОУ ШР «СОШ № 1». Контракт с подрядной организацией заключен на сумму 39 809,3 тыс. руб.</a:t>
                      </a:r>
                      <a:endParaRPr lang="ru" sz="2200" b="1" kern="1200" dirty="0">
                        <a:solidFill>
                          <a:srgbClr val="FFFFFF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22786"/>
                  </a:ext>
                </a:extLst>
              </a:tr>
              <a:tr h="3831954">
                <a:tc>
                  <a:txBody>
                    <a:bodyPr/>
                    <a:lstStyle/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0" algn="l" rtl="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39329"/>
                  </a:ext>
                </a:extLst>
              </a:tr>
            </a:tbl>
          </a:graphicData>
        </a:graphic>
      </p:graphicFrame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126" y="537891"/>
            <a:ext cx="767542" cy="767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1" y="2152996"/>
            <a:ext cx="3217025" cy="4289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148" y="3757353"/>
            <a:ext cx="2013758" cy="268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76" y="2279754"/>
            <a:ext cx="2668385" cy="3557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06" y="2410689"/>
            <a:ext cx="2830484" cy="3773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8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243483"/>
            <a:ext cx="3583641" cy="812234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1»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F44B22-324B-4DE8-B32C-853121849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004403"/>
              </p:ext>
            </p:extLst>
          </p:nvPr>
        </p:nvGraphicFramePr>
        <p:xfrm>
          <a:off x="392126" y="1080652"/>
          <a:ext cx="11461823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3430">
                  <a:extLst>
                    <a:ext uri="{9D8B030D-6E8A-4147-A177-3AD203B41FA5}">
                      <a16:colId xmlns:a16="http://schemas.microsoft.com/office/drawing/2014/main" val="743422230"/>
                    </a:ext>
                  </a:extLst>
                </a:gridCol>
                <a:gridCol w="5798393">
                  <a:extLst>
                    <a:ext uri="{9D8B030D-6E8A-4147-A177-3AD203B41FA5}">
                      <a16:colId xmlns:a16="http://schemas.microsoft.com/office/drawing/2014/main" val="777156215"/>
                    </a:ext>
                  </a:extLst>
                </a:gridCol>
              </a:tblGrid>
              <a:tr h="457079">
                <a:tc gridSpan="2">
                  <a:txBody>
                    <a:bodyPr/>
                    <a:lstStyle/>
                    <a:p>
                      <a:pPr indent="0" algn="ctr" rtl="0">
                        <a:lnSpc>
                          <a:spcPct val="100000"/>
                        </a:lnSpc>
                      </a:pPr>
                      <a:r>
                        <a:rPr lang="ru-RU" sz="2200" b="1" kern="1200" dirty="0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На текущий ремонт помещений, лестничных клеток были направлены и средства местного бюджета в размере 3 710,1 тыс. руб.</a:t>
                      </a:r>
                      <a:endParaRPr lang="ru" sz="2200" b="1" kern="1200" dirty="0">
                        <a:solidFill>
                          <a:srgbClr val="FFFFFF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22786"/>
                  </a:ext>
                </a:extLst>
              </a:tr>
              <a:tr h="3831954">
                <a:tc>
                  <a:txBody>
                    <a:bodyPr/>
                    <a:lstStyle/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0" algn="l" rtl="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39329"/>
                  </a:ext>
                </a:extLst>
              </a:tr>
            </a:tbl>
          </a:graphicData>
        </a:graphic>
      </p:graphicFrame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863" y="438505"/>
            <a:ext cx="447125" cy="447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92" y="2110738"/>
            <a:ext cx="3106535" cy="414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36" y="2100083"/>
            <a:ext cx="3232118" cy="414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72CF7-BCD8-6ECA-BE71-ACB084901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25" y="2110738"/>
            <a:ext cx="3106535" cy="414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3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1»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6" y="1266869"/>
            <a:ext cx="3738303" cy="4984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3" y="759396"/>
            <a:ext cx="3497580" cy="4663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57" y="1485540"/>
            <a:ext cx="3410297" cy="4547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1»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" y="1072341"/>
            <a:ext cx="4033752" cy="5378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>
          <a:xfrm>
            <a:off x="4666479" y="537889"/>
            <a:ext cx="4127269" cy="480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52" y="537889"/>
            <a:ext cx="2843868" cy="3791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24202" y="5470903"/>
            <a:ext cx="7421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Rockwell" panose="02060603020205020403" pitchFamily="18" charset="0"/>
                <a:ea typeface="+mj-ea"/>
                <a:cs typeface="+mj-cs"/>
              </a:rPr>
              <a:t>Всего в рамках соглашения из консолидированного бюджета на средства обучения и воспитания потрачено 9 038,2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6723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ykaleidoscope.ru/x/uploads/posts/2022-10/1666157435_35-mykaleidoscope-ru-p-uspeshnii-uchenik-instagram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75" y="344189"/>
            <a:ext cx="9310255" cy="6199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243482"/>
            <a:ext cx="9875520" cy="1356360"/>
          </a:xfrm>
        </p:spPr>
        <p:txBody>
          <a:bodyPr rtlCol="0"/>
          <a:lstStyle/>
          <a:p>
            <a:pPr rtl="0"/>
            <a:r>
              <a:rPr lang="ru-RU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F44B22-324B-4DE8-B32C-853121849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6744223"/>
              </p:ext>
            </p:extLst>
          </p:nvPr>
        </p:nvGraphicFramePr>
        <p:xfrm>
          <a:off x="392126" y="1305433"/>
          <a:ext cx="1146182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3430">
                  <a:extLst>
                    <a:ext uri="{9D8B030D-6E8A-4147-A177-3AD203B41FA5}">
                      <a16:colId xmlns:a16="http://schemas.microsoft.com/office/drawing/2014/main" val="743422230"/>
                    </a:ext>
                  </a:extLst>
                </a:gridCol>
                <a:gridCol w="5798393">
                  <a:extLst>
                    <a:ext uri="{9D8B030D-6E8A-4147-A177-3AD203B41FA5}">
                      <a16:colId xmlns:a16="http://schemas.microsoft.com/office/drawing/2014/main" val="777156215"/>
                    </a:ext>
                  </a:extLst>
                </a:gridCol>
              </a:tblGrid>
              <a:tr h="457079">
                <a:tc gridSpan="2">
                  <a:txBody>
                    <a:bodyPr/>
                    <a:lstStyle/>
                    <a:p>
                      <a:pPr indent="0" algn="ctr" rtl="0">
                        <a:lnSpc>
                          <a:spcPct val="100000"/>
                        </a:lnSpc>
                      </a:pPr>
                      <a:r>
                        <a:rPr lang="ru-RU" sz="2200" b="1" kern="1200" dirty="0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За два года финансирование из федерального, областного и местного бюджетов составило 84 386,8 тыс. </a:t>
                      </a:r>
                      <a:r>
                        <a:rPr lang="ru-RU" sz="2200" b="1" kern="1200" dirty="0" err="1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руб</a:t>
                      </a:r>
                      <a:endParaRPr lang="ru" sz="2200" b="1" kern="1200" dirty="0">
                        <a:solidFill>
                          <a:srgbClr val="FFFFFF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22786"/>
                  </a:ext>
                </a:extLst>
              </a:tr>
              <a:tr h="3831954">
                <a:tc>
                  <a:txBody>
                    <a:bodyPr/>
                    <a:lstStyle/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0" algn="l" rtl="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39329"/>
                  </a:ext>
                </a:extLst>
              </a:tr>
            </a:tbl>
          </a:graphicData>
        </a:graphic>
      </p:graphicFrame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126" y="537891"/>
            <a:ext cx="767542" cy="767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4" y="2161297"/>
            <a:ext cx="7566449" cy="4256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04" y="2161297"/>
            <a:ext cx="2394072" cy="4256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5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123" y="2382148"/>
            <a:ext cx="5216192" cy="2937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22" y="1072341"/>
            <a:ext cx="3871653" cy="5162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537890"/>
            <a:ext cx="3937807" cy="5250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0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6" y="1435663"/>
            <a:ext cx="3472642" cy="4630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1" y="469993"/>
            <a:ext cx="3404062" cy="4538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12" y="3499660"/>
            <a:ext cx="5359674" cy="3018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81" y="1072341"/>
            <a:ext cx="3771900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47" y="537890"/>
            <a:ext cx="3422765" cy="4563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>
          <a:xfrm>
            <a:off x="528312" y="1072341"/>
            <a:ext cx="3079865" cy="367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490" b="20092"/>
          <a:stretch/>
        </p:blipFill>
        <p:spPr>
          <a:xfrm>
            <a:off x="1746055" y="4001690"/>
            <a:ext cx="2535382" cy="255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1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20" y="144611"/>
            <a:ext cx="9875520" cy="895362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F44B22-324B-4DE8-B32C-853121849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128790"/>
              </p:ext>
            </p:extLst>
          </p:nvPr>
        </p:nvGraphicFramePr>
        <p:xfrm>
          <a:off x="298261" y="870065"/>
          <a:ext cx="11536638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397">
                  <a:extLst>
                    <a:ext uri="{9D8B030D-6E8A-4147-A177-3AD203B41FA5}">
                      <a16:colId xmlns:a16="http://schemas.microsoft.com/office/drawing/2014/main" val="743422230"/>
                    </a:ext>
                  </a:extLst>
                </a:gridCol>
                <a:gridCol w="5836241">
                  <a:extLst>
                    <a:ext uri="{9D8B030D-6E8A-4147-A177-3AD203B41FA5}">
                      <a16:colId xmlns:a16="http://schemas.microsoft.com/office/drawing/2014/main" val="777156215"/>
                    </a:ext>
                  </a:extLst>
                </a:gridCol>
              </a:tblGrid>
              <a:tr h="457079">
                <a:tc gridSpan="2">
                  <a:txBody>
                    <a:bodyPr/>
                    <a:lstStyle/>
                    <a:p>
                      <a:pPr indent="0" algn="ctr" rtl="0">
                        <a:lnSpc>
                          <a:spcPct val="100000"/>
                        </a:lnSpc>
                      </a:pPr>
                      <a:r>
                        <a:rPr lang="ru-RU" sz="2200" b="1" kern="1200" dirty="0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Установлена новая система автоматической пожарной сигнализации и видеонаблюдения, отвечающая современным техническим и нормативным требованиям. Стоимость мероприятия составила 3 392,7 тыс. </a:t>
                      </a:r>
                      <a:r>
                        <a:rPr lang="ru-RU" sz="2200" b="1" kern="1200" dirty="0" err="1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руб</a:t>
                      </a:r>
                      <a:endParaRPr lang="ru" sz="2200" b="1" kern="1200" dirty="0">
                        <a:solidFill>
                          <a:srgbClr val="FFFFFF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22786"/>
                  </a:ext>
                </a:extLst>
              </a:tr>
              <a:tr h="3831954">
                <a:tc>
                  <a:txBody>
                    <a:bodyPr/>
                    <a:lstStyle/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0" algn="l" rtl="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39329"/>
                  </a:ext>
                </a:extLst>
              </a:tr>
            </a:tbl>
          </a:graphicData>
        </a:graphic>
      </p:graphicFrame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778" y="390687"/>
            <a:ext cx="403210" cy="403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2114663"/>
            <a:ext cx="3208712" cy="4278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22" y="2372531"/>
            <a:ext cx="6688975" cy="3762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20" y="144611"/>
            <a:ext cx="9875520" cy="895362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F44B22-324B-4DE8-B32C-853121849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514762"/>
              </p:ext>
            </p:extLst>
          </p:nvPr>
        </p:nvGraphicFramePr>
        <p:xfrm>
          <a:off x="298261" y="870065"/>
          <a:ext cx="11536638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397">
                  <a:extLst>
                    <a:ext uri="{9D8B030D-6E8A-4147-A177-3AD203B41FA5}">
                      <a16:colId xmlns:a16="http://schemas.microsoft.com/office/drawing/2014/main" val="743422230"/>
                    </a:ext>
                  </a:extLst>
                </a:gridCol>
                <a:gridCol w="5836241">
                  <a:extLst>
                    <a:ext uri="{9D8B030D-6E8A-4147-A177-3AD203B41FA5}">
                      <a16:colId xmlns:a16="http://schemas.microsoft.com/office/drawing/2014/main" val="777156215"/>
                    </a:ext>
                  </a:extLst>
                </a:gridCol>
              </a:tblGrid>
              <a:tr h="457079">
                <a:tc gridSpan="2">
                  <a:txBody>
                    <a:bodyPr/>
                    <a:lstStyle/>
                    <a:p>
                      <a:pPr indent="0" algn="ctr" rtl="0">
                        <a:lnSpc>
                          <a:spcPct val="100000"/>
                        </a:lnSpc>
                      </a:pPr>
                      <a:r>
                        <a:rPr lang="ru-RU" sz="2200" b="1" kern="1200" dirty="0">
                          <a:solidFill>
                            <a:srgbClr val="FFFFFF"/>
                          </a:solidFill>
                          <a:latin typeface="Rockwell" panose="02060603020205020403" pitchFamily="18" charset="0"/>
                          <a:ea typeface="+mj-ea"/>
                          <a:cs typeface="+mj-cs"/>
                        </a:rPr>
                        <a:t>На капитальный ремонт (электрика, устройство линии раздачи в пищеблоке, ремонт полов в школьной столовой) были затрачены и средства местного бюджета в размере 5 258,7 тыс. руб.</a:t>
                      </a:r>
                      <a:endParaRPr lang="ru" sz="2200" b="1" kern="1200" dirty="0">
                        <a:solidFill>
                          <a:srgbClr val="FFFFFF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22786"/>
                  </a:ext>
                </a:extLst>
              </a:tr>
              <a:tr h="3831954">
                <a:tc>
                  <a:txBody>
                    <a:bodyPr/>
                    <a:lstStyle/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  <a:p>
                      <a:pPr marL="285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0" algn="l" rtl="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ru-RU" sz="2200" b="1" kern="12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39329"/>
                  </a:ext>
                </a:extLst>
              </a:tr>
            </a:tbl>
          </a:graphicData>
        </a:graphic>
      </p:graphicFrame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778" y="390687"/>
            <a:ext cx="403210" cy="403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38" y="2053243"/>
            <a:ext cx="3235730" cy="431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" y="2053243"/>
            <a:ext cx="3223261" cy="4297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7" y="2053243"/>
            <a:ext cx="3223261" cy="4297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2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421508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794" y="467227"/>
            <a:ext cx="443011" cy="44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05" y="1039089"/>
            <a:ext cx="9769369" cy="5495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9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88" y="537890"/>
            <a:ext cx="9875520" cy="534451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>
                <a:latin typeface="Rockwell" panose="02060603020205020403" pitchFamily="18" charset="0"/>
              </a:rPr>
              <a:t>МКОУ ШР «СОШ № 5»</a:t>
            </a: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56" y="537891"/>
            <a:ext cx="443011" cy="44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4"/>
          <a:stretch/>
        </p:blipFill>
        <p:spPr>
          <a:xfrm>
            <a:off x="390697" y="1406451"/>
            <a:ext cx="7888779" cy="4635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83" y="537889"/>
            <a:ext cx="3283978" cy="5838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4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Основа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50641_TF55885775" id="{C33D0CBF-F9CA-4A34-9E2D-8151EEE2EF8B}" vid="{3CA81E6F-428E-4031-9363-DE23986DC26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Обязанности учащегося и преподавателя</Template>
  <TotalTime>0</TotalTime>
  <Words>333</Words>
  <Application>Microsoft Office PowerPoint</Application>
  <PresentationFormat>Широкоэкранный</PresentationFormat>
  <Paragraphs>106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Corbel</vt:lpstr>
      <vt:lpstr>Rockwell</vt:lpstr>
      <vt:lpstr>Tahoma</vt:lpstr>
      <vt:lpstr>Wingdings</vt:lpstr>
      <vt:lpstr>Основа</vt:lpstr>
      <vt:lpstr>модернизация школьных систем образования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5»</vt:lpstr>
      <vt:lpstr>МКОУ ШР «СОШ № 1»</vt:lpstr>
      <vt:lpstr>МКОУ ШР «СОШ № 1»</vt:lpstr>
      <vt:lpstr>МКОУ ШР «СОШ № 1»</vt:lpstr>
      <vt:lpstr>МКОУ ШР «СОШ № 1»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2024-01-15T01:54:01Z</dcterms:created>
  <dcterms:modified xsi:type="dcterms:W3CDTF">2024-02-02T02:33:12Z</dcterms:modified>
</cp:coreProperties>
</file>