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9" r:id="rId4"/>
    <p:sldId id="258" r:id="rId5"/>
    <p:sldId id="276" r:id="rId6"/>
    <p:sldId id="273" r:id="rId7"/>
    <p:sldId id="270" r:id="rId8"/>
    <p:sldId id="271" r:id="rId9"/>
    <p:sldId id="277" r:id="rId10"/>
    <p:sldId id="278" r:id="rId11"/>
    <p:sldId id="274" r:id="rId12"/>
    <p:sldId id="279" r:id="rId13"/>
    <p:sldId id="280" r:id="rId14"/>
    <p:sldId id="281" r:id="rId15"/>
    <p:sldId id="282" r:id="rId16"/>
    <p:sldId id="260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090"/>
    <a:srgbClr val="DCBE98"/>
    <a:srgbClr val="DFBF98"/>
    <a:srgbClr val="D9B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2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7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7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9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7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1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5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8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0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A7D6-336B-4076-B22F-99AD84BC8CE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BDBA-CD06-413C-9B97-520BCA836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075967"/>
            <a:ext cx="9719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ОСНОВНЫЕ ОБЯЗАННОСТИ (СТ. 29 ФЗ «Об общ. объединениях) 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5538" y="1889481"/>
            <a:ext cx="8952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соблюдать законодательство Российской Федерации, общепризнанные принципы и нормы международного права, касающиеся сферы его деятельности, а также нормы, предусмотренные его уставом и иными учредительными документами;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ежегодно публиковать отчет об использовании своего имущества или обеспечивать доступность ознакомления с указанным отчетом;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4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ежегодно информировать орган, принявший решение о государственной регистрации общественного объединения, о продолжении своей деятельности</a:t>
            </a:r>
            <a:r>
              <a:rPr lang="ru-RU" sz="24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и т.д.</a:t>
            </a:r>
            <a:endParaRPr lang="ru-R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37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242061"/>
            <a:ext cx="887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ОТЧЕТНОСТЬ ОРГАНИЗАЦИЙ НЕКОММЕРЧЕСКОГО СЕКТОРА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59" y="2073023"/>
            <a:ext cx="1004645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9BC94"/>
              </a:buClr>
            </a:pP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1. Министерство 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юстиции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Обязательный ежегодный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отчет: сообщение 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 продолжении своей деятельности в произвольной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форме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 организации есть участники – иностранные граждане и/или лица без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гражданства и/или 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есть финансирование из источников, находящихся за рубежом,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и/или 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объем поступлений за год превышает 3 млн </a:t>
            </a:r>
            <a:r>
              <a:rPr lang="ru-RU" sz="2000" dirty="0" err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solidFill>
                  <a:srgbClr val="B0A09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организацией </a:t>
            </a:r>
            <a:r>
              <a:rPr lang="ru-RU" sz="2000" dirty="0">
                <a:solidFill>
                  <a:srgbClr val="B0A09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также сдается Форма №ОН0003 (не позднее 15 апреля)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Сдать отчетность в Минюст можно в электронном виде через сайт Министерства, отправив Почтой России или нарочно (требуется запись).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Контактный телефон Министерства юстиции по вопросам сдачи отчетности: 8(3952) 260-843</a:t>
            </a:r>
          </a:p>
          <a:p>
            <a:pPr>
              <a:buClr>
                <a:srgbClr val="D9BC94"/>
              </a:buClr>
            </a:pPr>
            <a:endParaRPr lang="ru-RU" sz="28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D9BC94"/>
              </a:buClr>
            </a:pPr>
            <a:endParaRPr lang="ru-R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37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242061"/>
            <a:ext cx="887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ОТЧЕТНОСТЬ ОРГАНИЗАЦИЙ НЕКОММЕРЧЕСКОГО СЕКТОРА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59" y="2073023"/>
            <a:ext cx="100464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9BC94"/>
              </a:buClr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2. Федеральная служба государственной статистики (Росстат)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Основной отчет – форма 1-СОНКО, сдается только социально-ориентированными некоммерческими организациями.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Точный перечень отчетов для конкретной организации можно узнать по ее реквизитам на сайте: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https://websbor.gks.ru/online/info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Для сдачи отчетности потребуется ЭЦП, взять ее можно в ФНС.</a:t>
            </a:r>
          </a:p>
          <a:p>
            <a:pPr>
              <a:buClr>
                <a:srgbClr val="D9BC94"/>
              </a:buClr>
            </a:pPr>
            <a:endParaRPr lang="ru-RU" sz="28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D9BC94"/>
              </a:buClr>
            </a:pPr>
            <a:endParaRPr lang="ru-R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37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242061"/>
            <a:ext cx="887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ОТЧЕТНОСТЬ ОРГАНИЗАЦИЙ НЕКОММЕРЧЕСКОГО СЕКТОРА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59" y="2073023"/>
            <a:ext cx="100464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3. </a:t>
            </a:r>
            <a:r>
              <a:rPr lang="ru-RU" sz="2000" b="1" dirty="0"/>
              <a:t>Федеральная налоговая служба, Пенсионный фонд РФ, Фонд социального </a:t>
            </a:r>
            <a:r>
              <a:rPr lang="ru-RU" sz="2000" b="1" dirty="0" smtClean="0"/>
              <a:t>страхования</a:t>
            </a:r>
            <a:endParaRPr lang="ru-RU" sz="2000" dirty="0"/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лучше воспользоваться помощью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бухгалтера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адрес данных органов некоммерческие организации отчитываются так же, как и коммерческие, в случае, если осуществляют экономическую деятельность, а также если имеют сотрудников по трудовым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договорам;</a:t>
            </a: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 случае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, если учредитель/руководитель сдают отчетность самостоятельно, проконсультироваться по сдаче отчетности можно в уполномоченном органе или Ресурсном центре. </a:t>
            </a:r>
            <a:endParaRPr lang="ru-RU" sz="28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D9BC94"/>
              </a:buClr>
            </a:pPr>
            <a:endParaRPr lang="ru-R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37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242061"/>
            <a:ext cx="3023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ОТВЕТСТВЕННОСТЬ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59" y="2073023"/>
            <a:ext cx="1004645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Поскольку НКО – юридическое лицо, организация САМОСТОЯТЕЛЬНО несет ответственность (штрафы, неустойки, арест счетов и т.п.);</a:t>
            </a: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Большинство санкций могут быть уменьшены в административном и/или судебном порядке;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Непосредственно руководитель несет ответственность ТОЛЬКО если совершает нарушения, предусмотренные НК, БК, КоАП, УК РФ, в </a:t>
            </a:r>
            <a:r>
              <a:rPr lang="ru-RU" sz="2000" dirty="0" err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. связанные с нецелевым расходованием бюджетных средств (субсидий и </a:t>
            </a:r>
            <a:r>
              <a:rPr lang="ru-RU" sz="2000" dirty="0" err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тп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)</a:t>
            </a:r>
            <a:endParaRPr lang="ru-RU" sz="28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D9BC94"/>
              </a:buClr>
            </a:pPr>
            <a:endParaRPr lang="ru-R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37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242061"/>
            <a:ext cx="3023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ОТВЕТСТВЕННОСТЬ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59" y="2073023"/>
            <a:ext cx="100464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УК РФ Статья 199. Уклонение от уплаты налогов, сборов, подлежащих уплате организацией, и (или) страховых взносов, подлежащих уплате организацией - плательщиком страховых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взносов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УК РФ Статья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199. Мошенничество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УК РФ Статья 199. Причинение имущественного ущерба путем обмана или злоупотребления </a:t>
            </a: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доверием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КоАП РФ Статья 14.1. Осуществление предпринимательской деятельности без государственной регистрации \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КоАП РФ Статья 7.12. Нарушение авторских и смежных прав, изобретательских и патентных прав</a:t>
            </a:r>
          </a:p>
          <a:p>
            <a:pPr>
              <a:buClr>
                <a:srgbClr val="D9BC94"/>
              </a:buClr>
            </a:pPr>
            <a:endParaRPr lang="ru-RU" sz="20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0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87695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АНОНС: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23443" y="1821721"/>
            <a:ext cx="5779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9BC94"/>
              </a:buClr>
            </a:pPr>
            <a:r>
              <a:rPr lang="ru-RU" sz="2800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ВСЯ ПРЕДСТАВЛЕННАЯ ИНФОРМАЦИЯ СВЕДЕНА НАМИ В МЕТОДИЧЕСКИЙ СПРАВОЧНИК, КОТОРЫЙ В БЛИЖАЙШЕЕ ВРЕМЯ БУДЕТ РАЗМЕЩЕНА В КАНАЛАХ РЕСУРСНОГО ЦЕНТРА</a:t>
            </a:r>
            <a:endParaRPr lang="ru-RU" sz="2800" dirty="0"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882" t="18995" r="19087" b="5282"/>
          <a:stretch/>
        </p:blipFill>
        <p:spPr>
          <a:xfrm>
            <a:off x="277679" y="1821721"/>
            <a:ext cx="4273208" cy="3498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98" y="4615145"/>
            <a:ext cx="1409700" cy="1409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09" y="4615145"/>
            <a:ext cx="1409700" cy="1409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47" y="3890350"/>
            <a:ext cx="742002" cy="7420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15" y="3780307"/>
            <a:ext cx="962087" cy="9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https://sun9-19.userapi.com/impg/6B-rRoEYxJChTGw-HYgU2G61jg7_053I9zDYTA/0quwA_LZu14.jpg?size=1080x1080&amp;quality=96&amp;sign=cb837d84c3eb321cb4030caa79d000d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r="35372" b="21626"/>
          <a:stretch/>
        </p:blipFill>
        <p:spPr bwMode="auto">
          <a:xfrm>
            <a:off x="4435186" y="514928"/>
            <a:ext cx="4836392" cy="53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309" y="1847717"/>
            <a:ext cx="4451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Цель деятельности: </a:t>
            </a:r>
            <a:r>
              <a:rPr lang="ru-RU" sz="2400" dirty="0">
                <a:latin typeface="Bahnschrift SemiBold Condensed" panose="020B0502040204020203" pitchFamily="34" charset="0"/>
              </a:rPr>
              <a:t>оказание государственных услуг, выполнение работ и исполнение государственных функций в целях обеспечения реализации предусмотренных законодательством полномочий</a:t>
            </a:r>
            <a:r>
              <a:rPr lang="en-US" sz="2400" dirty="0">
                <a:latin typeface="Bahnschrift SemiBold Condensed" panose="020B0502040204020203" pitchFamily="34" charset="0"/>
              </a:rPr>
              <a:t> </a:t>
            </a:r>
            <a:r>
              <a:rPr lang="ru-RU" sz="2400" dirty="0">
                <a:latin typeface="Bahnschrift SemiBold Condensed" panose="020B0502040204020203" pitchFamily="34" charset="0"/>
              </a:rPr>
              <a:t>по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поддержке </a:t>
            </a:r>
            <a:r>
              <a:rPr lang="ru-RU" sz="2400" dirty="0">
                <a:latin typeface="Bahnschrift SemiBold Condensed" panose="020B0502040204020203" pitchFamily="34" charset="0"/>
              </a:rPr>
              <a:t>СОНКО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76436" y="1200727"/>
            <a:ext cx="0" cy="3749963"/>
          </a:xfrm>
          <a:prstGeom prst="line">
            <a:avLst/>
          </a:prstGeom>
          <a:ln w="57150">
            <a:solidFill>
              <a:srgbClr val="D9B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186218" y="12838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 smtClean="0">
                <a:latin typeface="Bahnschrift SemiBold Condensed" panose="020B0502040204020203" pitchFamily="34" charset="0"/>
              </a:rPr>
              <a:t>Взаимодействие </a:t>
            </a:r>
            <a:r>
              <a:rPr lang="ru-RU" sz="2400" dirty="0">
                <a:latin typeface="Bahnschrift SemiBold Condensed" panose="020B0502040204020203" pitchFamily="34" charset="0"/>
              </a:rPr>
              <a:t>с некоммерческими организациями, </a:t>
            </a:r>
            <a:r>
              <a:rPr lang="ru-RU" sz="2400" dirty="0" err="1">
                <a:latin typeface="Bahnschrift SemiBold Condensed" panose="020B0502040204020203" pitchFamily="34" charset="0"/>
              </a:rPr>
              <a:t>ТОСами</a:t>
            </a:r>
            <a:r>
              <a:rPr lang="ru-RU" sz="2400" dirty="0">
                <a:latin typeface="Bahnschrift SemiBold Condensed" panose="020B0502040204020203" pitchFamily="34" charset="0"/>
              </a:rPr>
              <a:t>, инициативными группами граждан</a:t>
            </a:r>
          </a:p>
        </p:txBody>
      </p:sp>
      <p:sp>
        <p:nvSpPr>
          <p:cNvPr id="7" name="Овал 6"/>
          <p:cNvSpPr/>
          <p:nvPr/>
        </p:nvSpPr>
        <p:spPr>
          <a:xfrm>
            <a:off x="4881420" y="1593135"/>
            <a:ext cx="203199" cy="212436"/>
          </a:xfrm>
          <a:prstGeom prst="ellipse">
            <a:avLst/>
          </a:prstGeom>
          <a:solidFill>
            <a:srgbClr val="D9BC94"/>
          </a:solidFill>
          <a:ln>
            <a:solidFill>
              <a:srgbClr val="D9B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86218" y="26165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400" dirty="0">
                <a:latin typeface="Bahnschrift SemiBold Condensed" panose="020B0502040204020203" pitchFamily="34" charset="0"/>
              </a:rPr>
              <a:t>Оказание консультационной, методической и информационной поддержки </a:t>
            </a:r>
          </a:p>
        </p:txBody>
      </p:sp>
      <p:sp>
        <p:nvSpPr>
          <p:cNvPr id="9" name="Овал 8"/>
          <p:cNvSpPr/>
          <p:nvPr/>
        </p:nvSpPr>
        <p:spPr>
          <a:xfrm>
            <a:off x="4881419" y="2925825"/>
            <a:ext cx="203199" cy="212436"/>
          </a:xfrm>
          <a:prstGeom prst="ellipse">
            <a:avLst/>
          </a:prstGeom>
          <a:solidFill>
            <a:srgbClr val="D9BC94"/>
          </a:solidFill>
          <a:ln>
            <a:solidFill>
              <a:srgbClr val="D9B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86218" y="39524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400" dirty="0">
                <a:latin typeface="Bahnschrift SemiBold Condensed" panose="020B0502040204020203" pitchFamily="34" charset="0"/>
              </a:rPr>
              <a:t>Организационная поддержка НКО и </a:t>
            </a:r>
            <a:r>
              <a:rPr lang="ru-RU" sz="2400" dirty="0" err="1">
                <a:latin typeface="Bahnschrift SemiBold Condensed" panose="020B0502040204020203" pitchFamily="34" charset="0"/>
              </a:rPr>
              <a:t>ТОСов</a:t>
            </a:r>
            <a:r>
              <a:rPr lang="ru-RU" sz="2400" dirty="0">
                <a:latin typeface="Bahnschrift SemiBold Condensed" panose="020B0502040204020203" pitchFamily="34" charset="0"/>
              </a:rPr>
              <a:t> (в проведении мероприятий, в предоставлении конференц-зала, транспорта, подготовка онлайн конференций)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81418" y="4446387"/>
            <a:ext cx="203199" cy="212436"/>
          </a:xfrm>
          <a:prstGeom prst="ellipse">
            <a:avLst/>
          </a:prstGeom>
          <a:solidFill>
            <a:srgbClr val="D9BC94"/>
          </a:solidFill>
          <a:ln>
            <a:solidFill>
              <a:srgbClr val="D9B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92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5625" y="1096224"/>
            <a:ext cx="0" cy="3749963"/>
          </a:xfrm>
          <a:prstGeom prst="line">
            <a:avLst/>
          </a:prstGeom>
          <a:ln w="57150">
            <a:solidFill>
              <a:srgbClr val="D9B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8381" b="12254"/>
          <a:stretch/>
        </p:blipFill>
        <p:spPr>
          <a:xfrm>
            <a:off x="794657" y="426720"/>
            <a:ext cx="6858000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075967"/>
            <a:ext cx="111892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НЕКОММЕРЧЕСКИЕ ОРГАНИЗАЦИИ ЯВЛЯЮТСЯ ЮРИДИЧЕСКИМИ ЛИЦАМИ, </a:t>
            </a:r>
          </a:p>
          <a:p>
            <a:r>
              <a:rPr lang="ru-RU" sz="3600" dirty="0" smtClean="0">
                <a:latin typeface="Bahnschrift SemiBold Condensed" panose="020B0502040204020203" pitchFamily="34" charset="0"/>
              </a:rPr>
              <a:t>НА НИХ РАСПРОСТРАНЯЮТСЯ ВСЕ ТЕ ЖЕ ПРАВА И ОБЯЗАННОСТИ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512" y="279179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Bahnschrift SemiBold Condensed" panose="020B0502040204020203" pitchFamily="34" charset="0"/>
              </a:rPr>
              <a:t>ГОСУДАРСТВЕННАЯ РЕГИСТРАЦИЯ;</a:t>
            </a:r>
            <a:endParaRPr lang="ru-RU" sz="2800" b="1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800" b="1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Bahnschrift SemiBold Condensed" panose="020B0502040204020203" pitchFamily="34" charset="0"/>
              </a:rPr>
              <a:t>ОПЛАТА НАЛОГОВ И СБОРОВ;</a:t>
            </a:r>
            <a:endParaRPr lang="ru-RU" sz="2800" b="1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800" b="1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800" b="1" dirty="0" smtClean="0">
                <a:latin typeface="Bahnschrift SemiBold Condensed" panose="020B0502040204020203" pitchFamily="34" charset="0"/>
              </a:rPr>
              <a:t>СОБЛЮДЕНИЕ ПРИНЦИПА ДОБРОСОВЕСТНОСТИ</a:t>
            </a:r>
            <a:endParaRPr lang="ru-RU" sz="2800" b="1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800" dirty="0" smtClean="0"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075967"/>
            <a:ext cx="11186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КЛЮЧЕВОЕ ОТЛИЧИЕ НКО ОТ ИНЫХ ОРГАНИЗАЦИЙ – ЦЕЛЬ ДЕЯТЕЛЬНОСТИ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4483" y="1859974"/>
            <a:ext cx="714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8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оздаются </a:t>
            </a:r>
            <a:r>
              <a:rPr lang="ru-RU" sz="2800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социальных, благотворительных, культурных, образовательных, научных и управленческих </a:t>
            </a:r>
            <a:r>
              <a:rPr lang="ru-RU" sz="2800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целей;</a:t>
            </a:r>
            <a:endParaRPr lang="ru-RU" sz="2800" b="1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800" b="1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800" b="1" dirty="0">
                <a:latin typeface="Bahnschrift SemiBold Condensed" panose="020B0502040204020203" pitchFamily="34" charset="0"/>
              </a:rPr>
              <a:t> </a:t>
            </a:r>
            <a:r>
              <a:rPr lang="ru-RU" sz="2800" b="1" dirty="0" smtClean="0">
                <a:latin typeface="Bahnschrift SemiBold Condensed" panose="020B0502040204020203" pitchFamily="34" charset="0"/>
              </a:rPr>
              <a:t>получение прибыли не является основной целью НКО</a:t>
            </a:r>
            <a:r>
              <a:rPr lang="ru-RU" sz="2800" b="1" dirty="0" smtClean="0">
                <a:latin typeface="Bahnschrift SemiBold Condensed" panose="020B0502040204020203" pitchFamily="34" charset="0"/>
              </a:rPr>
              <a:t>;</a:t>
            </a:r>
            <a:endParaRPr lang="ru-RU" sz="2800" b="1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800" b="1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800" b="1" dirty="0" smtClean="0">
                <a:latin typeface="Bahnschrift SemiBold Condensed" panose="020B0502040204020203" pitchFamily="34" charset="0"/>
              </a:rPr>
              <a:t>прибыль не распределяется между учредителями/участниками.</a:t>
            </a:r>
            <a:endParaRPr lang="ru-RU" sz="2800" b="1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800" dirty="0" smtClean="0"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492" y="452013"/>
            <a:ext cx="2754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ПРАВОВАЯ БАЗА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473" y="1098344"/>
            <a:ext cx="10771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Bahnschrift SemiBold Condensed" panose="020B0502040204020203" pitchFamily="34" charset="0"/>
              </a:rPr>
              <a:t>Федеральный закон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«О </a:t>
            </a:r>
            <a:r>
              <a:rPr lang="ru-RU" sz="2400" b="1" dirty="0">
                <a:latin typeface="Bahnschrift SemiBold Condensed" panose="020B0502040204020203" pitchFamily="34" charset="0"/>
              </a:rPr>
              <a:t>некоммерческих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организациях» </a:t>
            </a:r>
            <a:r>
              <a:rPr lang="ru-RU" sz="2400" b="1" dirty="0">
                <a:latin typeface="Bahnschrift SemiBold Condensed" panose="020B0502040204020203" pitchFamily="34" charset="0"/>
              </a:rPr>
              <a:t>от 12.01.1996 N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7-ФЗ;</a:t>
            </a:r>
            <a:endParaRPr lang="ru-RU" sz="2400" b="1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400" b="1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Bahnschrift SemiBold Condensed" panose="020B0502040204020203" pitchFamily="34" charset="0"/>
              </a:rPr>
              <a:t> Федеральный </a:t>
            </a:r>
            <a:r>
              <a:rPr lang="ru-RU" sz="2400" b="1" dirty="0">
                <a:latin typeface="Bahnschrift SemiBold Condensed" panose="020B0502040204020203" pitchFamily="34" charset="0"/>
              </a:rPr>
              <a:t>закон от 19.05.1995 N 82-ФЗ (ред. от 30.12.2020)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«Об </a:t>
            </a:r>
            <a:r>
              <a:rPr lang="ru-RU" sz="2400" b="1" dirty="0">
                <a:latin typeface="Bahnschrift SemiBold Condensed" panose="020B0502040204020203" pitchFamily="34" charset="0"/>
              </a:rPr>
              <a:t>общественных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объединениях»;</a:t>
            </a:r>
          </a:p>
          <a:p>
            <a:pPr>
              <a:buClr>
                <a:srgbClr val="D9BC94"/>
              </a:buClr>
            </a:pPr>
            <a:endParaRPr lang="ru-RU" sz="2400" b="1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latin typeface="Bahnschrift SemiBold Condensed" panose="020B0502040204020203" pitchFamily="34" charset="0"/>
              </a:rPr>
              <a:t> 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Федеральный закон от 08.08.2001 </a:t>
            </a:r>
            <a:r>
              <a:rPr lang="ru-RU" sz="2400" b="1" dirty="0">
                <a:latin typeface="Bahnschrift SemiBold Condensed" panose="020B0502040204020203" pitchFamily="34" charset="0"/>
              </a:rPr>
              <a:t>года N 129-ФЗ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«О </a:t>
            </a:r>
            <a:r>
              <a:rPr lang="ru-RU" sz="2400" b="1" dirty="0">
                <a:latin typeface="Bahnschrift SemiBold Condensed" panose="020B0502040204020203" pitchFamily="34" charset="0"/>
              </a:rPr>
              <a:t>государственной регистрации юридических лиц и индивидуальных 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предпринимателей</a:t>
            </a:r>
            <a:r>
              <a:rPr lang="ru-RU" sz="2400" b="1" dirty="0" smtClean="0">
                <a:latin typeface="Bahnschrift SemiBold Condensed" panose="020B0502040204020203" pitchFamily="34" charset="0"/>
              </a:rPr>
              <a:t>»;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400" b="1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Bahnschrift SemiBold Condensed" panose="020B0502040204020203" pitchFamily="34" charset="0"/>
              </a:rPr>
              <a:t> Гражданский кодекс РФ;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400" b="1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Налоговый кодекс РФ;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endParaRPr lang="ru-RU" sz="2400" b="1" dirty="0" smtClean="0"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нормативные акты.</a:t>
            </a:r>
          </a:p>
        </p:txBody>
      </p:sp>
    </p:spTree>
    <p:extLst>
      <p:ext uri="{BB962C8B-B14F-4D97-AF65-F5344CB8AC3E}">
        <p14:creationId xmlns:p14="http://schemas.microsoft.com/office/powerpoint/2010/main" val="27276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29" y="691244"/>
            <a:ext cx="6128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ОРГАНИЗАЦИОННО-ПРАВОВЫЕ ФОРМЫ: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54830"/>
              </p:ext>
            </p:extLst>
          </p:nvPr>
        </p:nvGraphicFramePr>
        <p:xfrm>
          <a:off x="2536780" y="1740276"/>
          <a:ext cx="6232752" cy="3345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043"/>
                <a:gridCol w="3116709"/>
              </a:tblGrid>
              <a:tr h="33455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Некоммерческие организации: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Общины коренных малочисленных народов Российской Федерации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Казачьи общества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Фонды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Некоммерческие партнерства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Частные учреждения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Автономная некоммерческая организация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Ассоциации (союзы)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FBF9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Общественные объединения: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Общественная организация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Общественное движение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Общественный фонд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Общественное учреждение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 общественной самодеятельности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Политическая партия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Союзы (ассоциации) общественных объединений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FBF9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075967"/>
            <a:ext cx="841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ОСНОВНЫЕ ПРАВА И ОБЯЗАННОСТИ (СТ.3 ФЗ «О НКО») 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0703" y="2028819"/>
            <a:ext cx="89522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НКО считается </a:t>
            </a: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созданной как 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ЮЛ с </a:t>
            </a: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момента ее государственной 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регистрации;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имеет </a:t>
            </a: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 собственности или в оперативном управлении обособленное 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имущество;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своим обязательствам этим 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имуществом</a:t>
            </a: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от своего имени приобретать и осуществлять имущественные и неимущественные права, нести обязанности, быть истцом и ответчиком в 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суде</a:t>
            </a: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должна иметь самостоятельный баланс и (или) 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смету;</a:t>
            </a:r>
            <a:endParaRPr lang="ru-RU" sz="24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вправе открывать счета в 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банках;</a:t>
            </a:r>
            <a:endParaRPr lang="ru-RU" sz="24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вправе иметь печати, штампы, символику, бланки и т.п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D9BC94"/>
              </a:buClr>
            </a:pPr>
            <a:endParaRPr lang="ru-R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532" y="1075967"/>
            <a:ext cx="8573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Bahnschrift SemiBold Condensed" panose="020B0502040204020203" pitchFamily="34" charset="0"/>
              </a:rPr>
              <a:t>ОСНОВНЫЕ ПРАВА (СТ. 27 ФЗ «Об общ. объединениях) </a:t>
            </a:r>
            <a:r>
              <a:rPr lang="ru-RU" sz="3600" dirty="0" smtClean="0">
                <a:latin typeface="Bahnschrift SemiBold Condensed" panose="020B0502040204020203" pitchFamily="34" charset="0"/>
              </a:rPr>
              <a:t>:</a:t>
            </a:r>
            <a:endParaRPr lang="ru-RU" sz="36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0703" y="2028819"/>
            <a:ext cx="89522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свободно распространять информацию о своей деятельности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участвовать в выработке решений органов государственной власти и органов местного самоуправления в порядке и объеме, предусмотренными настоящим Федеральным законом и другими законами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проводить собрания, митинги, демонстрации, шествия и пикетирование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учреждать средства массовой информации и осуществлять издательскую </a:t>
            </a:r>
            <a:r>
              <a:rPr lang="ru-RU" sz="2400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деятельность</a:t>
            </a:r>
          </a:p>
          <a:p>
            <a:pPr marL="285750" indent="-285750">
              <a:buClr>
                <a:srgbClr val="D9BC94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 т.д.</a:t>
            </a:r>
            <a:endParaRPr lang="ru-RU" sz="28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833</Words>
  <Application>Microsoft Office PowerPoint</Application>
  <PresentationFormat>Широкоэкранный</PresentationFormat>
  <Paragraphs>116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 SemiBold Condensed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Юрьев Костя</dc:creator>
  <cp:lastModifiedBy>Учетная запись Майкрософт</cp:lastModifiedBy>
  <cp:revision>30</cp:revision>
  <dcterms:created xsi:type="dcterms:W3CDTF">2022-04-05T09:13:03Z</dcterms:created>
  <dcterms:modified xsi:type="dcterms:W3CDTF">2022-05-19T07:50:34Z</dcterms:modified>
</cp:coreProperties>
</file>