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qN9+OcyETaHTv13BJnT5OQK5S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9FD1D3-6E9F-4EC0-A85E-59E4977AD1F3}">
  <a:tblStyle styleId="{6A9FD1D3-6E9F-4EC0-A85E-59E4977AD1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  <a:tblStyle styleId="{BF91AF38-6267-4719-9004-86CE249691F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15652208591555E-2"/>
          <c:y val="0.15430346757858082"/>
          <c:w val="0.91799865758837718"/>
          <c:h val="0.73182966192774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shade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</c:v>
                </c:pt>
                <c:pt idx="1">
                  <c:v>178</c:v>
                </c:pt>
                <c:pt idx="2">
                  <c:v>243</c:v>
                </c:pt>
                <c:pt idx="3">
                  <c:v>348</c:v>
                </c:pt>
                <c:pt idx="4">
                  <c:v>472</c:v>
                </c:pt>
                <c:pt idx="5">
                  <c:v>550</c:v>
                </c:pt>
                <c:pt idx="6">
                  <c:v>605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"/>
        <c:axId val="428972064"/>
        <c:axId val="42896618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4925" cap="rnd">
              <a:solidFill>
                <a:schemeClr val="accent5">
                  <a:tint val="6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972064"/>
        <c:axId val="428966184"/>
      </c:lineChart>
      <c:catAx>
        <c:axId val="4289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66184"/>
        <c:crosses val="autoZero"/>
        <c:auto val="1"/>
        <c:lblAlgn val="ctr"/>
        <c:lblOffset val="100"/>
        <c:noMultiLvlLbl val="0"/>
      </c:catAx>
      <c:valAx>
        <c:axId val="42896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7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88158502906099E-2"/>
          <c:y val="0.10495178508805704"/>
          <c:w val="0.91426872001163983"/>
          <c:h val="0.68013738785957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11</c:v>
                </c:pt>
                <c:pt idx="4">
                  <c:v>16</c:v>
                </c:pt>
                <c:pt idx="5">
                  <c:v>19</c:v>
                </c:pt>
                <c:pt idx="6">
                  <c:v>25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4711528"/>
        <c:axId val="504709960"/>
      </c:lineChart>
      <c:catAx>
        <c:axId val="5047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709960"/>
        <c:crosses val="autoZero"/>
        <c:auto val="1"/>
        <c:lblAlgn val="ctr"/>
        <c:lblOffset val="100"/>
        <c:noMultiLvlLbl val="0"/>
      </c:catAx>
      <c:valAx>
        <c:axId val="50470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71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fondpotanin.ru/" TargetMode="External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0.jp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3.jpg"/><Relationship Id="rId5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4.jpg"/><Relationship Id="rId10" Type="http://schemas.openxmlformats.org/officeDocument/2006/relationships/image" Target="../media/image4.png"/><Relationship Id="rId9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41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Relationship Id="rId1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image" Target="../media/image4.png"/><Relationship Id="rId8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12" Type="http://schemas.openxmlformats.org/officeDocument/2006/relationships/image" Target="../media/image4.png"/><Relationship Id="rId9" Type="http://schemas.openxmlformats.org/officeDocument/2006/relationships/image" Target="../media/image18.jp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5.jpg"/><Relationship Id="rId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53561" y="2597646"/>
            <a:ext cx="8374392" cy="1977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и развитие ТОС в Иркутской области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320325" y="1501800"/>
            <a:ext cx="844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Отдел ТОС ОГКУ «Ресурсный центр по поддержке НКО Иркутской области»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22" y="259631"/>
            <a:ext cx="1116553" cy="1116553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83999" y="5232440"/>
            <a:ext cx="6087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Начальник отдела Бушева Анна Андреевна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>
            <p:ph type="title"/>
          </p:nvPr>
        </p:nvSpPr>
        <p:spPr>
          <a:xfrm>
            <a:off x="465667" y="5427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Конкурсы благотворительных фондов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>
            <p:ph idx="1" type="body"/>
          </p:nvPr>
        </p:nvSpPr>
        <p:spPr>
          <a:xfrm>
            <a:off x="308415" y="120548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Благотворительный фонд Владимира Потанина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Благотворительный Фонд Елены и Геннадия Тимченко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9"/>
          <p:cNvGraphicFramePr/>
          <p:nvPr/>
        </p:nvGraphicFramePr>
        <p:xfrm>
          <a:off x="1641988" y="2807809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A6B6DE"/>
                    </a:gs>
                    <a:gs pos="50000">
                      <a:srgbClr val="98AAD9"/>
                    </a:gs>
                    <a:gs pos="100000">
                      <a:srgbClr val="859CD7"/>
                    </a:gs>
                  </a:gsLst>
                  <a:lin ang="5400000" scaled="0"/>
                </a:gradFill>
                <a:tableStyleId>{6A9FD1D3-6E9F-4EC0-A85E-59E4977AD1F3}</a:tableStyleId>
              </a:tblPr>
              <a:tblGrid>
                <a:gridCol w="1587150"/>
                <a:gridCol w="1274025"/>
                <a:gridCol w="1203850"/>
                <a:gridCol w="1344200"/>
                <a:gridCol w="1376600"/>
                <a:gridCol w="1400900"/>
              </a:tblGrid>
              <a:tr h="37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 г.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2020 г.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2021 г.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2022 г.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03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Фонд Тимченко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Конкурс «Культурная мозаика малых городов и сёл»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</a:tr>
              <a:tr h="777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700 000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64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Фонд Тимченко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Конкурс «Добрый лед»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1 350 000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3 000 000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8 700 000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13 050 000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64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Фонд Потанина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Конкурс «Спорт для всех»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2 000 000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2 000 000 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197" name="Google Shape;197;p9"/>
          <p:cNvGraphicFramePr/>
          <p:nvPr/>
        </p:nvGraphicFramePr>
        <p:xfrm>
          <a:off x="8229600" y="55568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{BF91AF38-6267-4719-9004-86CE249691FD}</a:tableStyleId>
              </a:tblPr>
              <a:tblGrid>
                <a:gridCol w="1599100"/>
              </a:tblGrid>
              <a:tr h="50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</a:rPr>
                        <a:t>15 050 000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98" name="Google Shape;1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113" y="5821594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>
            <p:ph type="title"/>
          </p:nvPr>
        </p:nvSpPr>
        <p:spPr>
          <a:xfrm>
            <a:off x="797103" y="2884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Региональный уровень поддержки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>
            <p:ph idx="1" type="body"/>
          </p:nvPr>
        </p:nvSpPr>
        <p:spPr>
          <a:xfrm>
            <a:off x="2209734" y="1624538"/>
            <a:ext cx="60875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Для ТОС со статусом юридического лица и НКО, развивающих ТОСы: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Конкурс социально значимых проектов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«Губернское собрание общественности Иркутской области»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Для всех ТОС: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Конкурс «Лучший проект территориального общественного самоуправления в Иркутской области»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597" y="2250877"/>
            <a:ext cx="3749421" cy="235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114" y="5894408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>
            <p:ph type="title"/>
          </p:nvPr>
        </p:nvSpPr>
        <p:spPr>
          <a:xfrm>
            <a:off x="1318033" y="7990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Конкурс «Лучший проект территориального общественного самоуправления в Иркутской области»</a:t>
            </a:r>
            <a:br>
              <a:rPr lang="ru-RU" sz="32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4">
            <a:alphaModFix/>
          </a:blip>
          <a:srcRect b="0" l="0" r="20765" t="0"/>
          <a:stretch/>
        </p:blipFill>
        <p:spPr>
          <a:xfrm>
            <a:off x="3119217" y="2577949"/>
            <a:ext cx="7346588" cy="382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928" y="5880848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>
            <p:ph type="title"/>
          </p:nvPr>
        </p:nvSpPr>
        <p:spPr>
          <a:xfrm>
            <a:off x="838200" y="9524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Arial"/>
              <a:buNone/>
            </a:pPr>
            <a:r>
              <a:rPr lang="ru-RU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Региональный и муниципальный уровень поддержки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1956391" y="1615242"/>
            <a:ext cx="8761228" cy="4434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b="0" i="0" lang="ru-RU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ТОС </a:t>
            </a:r>
            <a:r>
              <a:rPr b="0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Иркутской области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Noto Sans Symbols"/>
              <a:buChar char="❑"/>
            </a:pPr>
            <a:r>
              <a:rPr lang="ru-RU" sz="4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Консультационная 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Noto Sans Symbols"/>
              <a:buChar char="❑"/>
            </a:pPr>
            <a:r>
              <a:rPr lang="ru-RU" sz="4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Информационная </a:t>
            </a:r>
            <a:endParaRPr sz="40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Noto Sans Symbols"/>
              <a:buChar char="❑"/>
            </a:pPr>
            <a:r>
              <a:rPr lang="ru-RU" sz="4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Организационная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Noto Sans Symbols"/>
              <a:buChar char="❑"/>
            </a:pPr>
            <a:r>
              <a:rPr lang="ru-RU" sz="4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Образовательная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Noto Sans Symbols"/>
              <a:buChar char="❑"/>
            </a:pPr>
            <a:r>
              <a:rPr lang="ru-RU" sz="4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Методическая</a:t>
            </a:r>
            <a:endParaRPr sz="40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360" y="5905214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Arial"/>
              <a:buNone/>
            </a:pPr>
            <a:r>
              <a:rPr lang="ru-RU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Муниципальный уровень поддержки</a:t>
            </a:r>
            <a:endParaRPr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>
            <p:ph idx="1" type="body"/>
          </p:nvPr>
        </p:nvSpPr>
        <p:spPr>
          <a:xfrm>
            <a:off x="2122969" y="1859280"/>
            <a:ext cx="5201093" cy="3480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8108"/>
              <a:buFont typeface="Noto Sans Symbols"/>
              <a:buChar char="❑"/>
            </a:pPr>
            <a:r>
              <a:rPr lang="ru-RU" sz="32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Финансовая поддержка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8108"/>
              <a:buFont typeface="Noto Sans Symbols"/>
              <a:buChar char="❑"/>
            </a:pPr>
            <a:r>
              <a:rPr lang="ru-RU" sz="32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Поощрение председателей и активистов ТОС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ct val="108108"/>
              <a:buFont typeface="Noto Sans Symbols"/>
              <a:buChar char="❑"/>
            </a:pPr>
            <a:r>
              <a:rPr lang="ru-RU" sz="32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Помощь в организации поездок для участия в областных и муниципальных мероприятиях</a:t>
            </a:r>
            <a:endParaRPr sz="32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5.googleusercontent.com/YBHZwrV48gNLNq4_2QEHcQZmQ3h1FtOTIO5GZp6v-97CfZ9BXTMyfQNxIDnqb5Y7s7gF2qfuT_CLpqh747lAI8UXKTy3Lcp4RnIBUdTz_p8xEiq28Ol1JW9xy3t1FBrzNoD4jVvzdQg0YEKv2g"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4062" y="1859280"/>
            <a:ext cx="4423142" cy="310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128" y="5889086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>
            <p:ph type="title"/>
          </p:nvPr>
        </p:nvSpPr>
        <p:spPr>
          <a:xfrm>
            <a:off x="838200" y="7440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Проекты отдела и Союза ТОС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>
            <p:ph idx="1" type="body"/>
          </p:nvPr>
        </p:nvSpPr>
        <p:spPr>
          <a:xfrm>
            <a:off x="838201" y="1825625"/>
            <a:ext cx="6680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Час ТОС – ежемесячный вебинар на котором ТОСы обмениваются опытом работы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Совет ТОС – ежемесячное заседание на котором обсуждаются проблемы развития ТОС, намечаются пути их решения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b="1"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«Школа ТОС»: серия обучающих мероприятий в формате онлайн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0025" y="1981258"/>
            <a:ext cx="4067175" cy="271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175" y="5878549"/>
            <a:ext cx="882525" cy="8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5"/>
          <p:cNvSpPr txBox="1"/>
          <p:nvPr>
            <p:ph type="title"/>
          </p:nvPr>
        </p:nvSpPr>
        <p:spPr>
          <a:xfrm>
            <a:off x="711200" y="305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Проекты отдела и Союза ТОС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 txBox="1"/>
          <p:nvPr>
            <p:ph idx="1" type="body"/>
          </p:nvPr>
        </p:nvSpPr>
        <p:spPr>
          <a:xfrm>
            <a:off x="2458390" y="1631422"/>
            <a:ext cx="534190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8108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«Форум #ТОСыПрибайкалья»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8108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ТОCыПрибайкалья_Забота»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8108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Конкурс «#ТОСыПрибайкалья: хорошо там, где мы есть»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8108"/>
              <a:buFont typeface="Noto Sans Symbols"/>
              <a:buChar char="❑"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ТОСы Прибайкалья_Молодежь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1030" y="1937281"/>
            <a:ext cx="4123267" cy="308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450" y="5871400"/>
            <a:ext cx="899700" cy="8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6"/>
          <p:cNvSpPr txBox="1"/>
          <p:nvPr>
            <p:ph type="title"/>
          </p:nvPr>
        </p:nvSpPr>
        <p:spPr>
          <a:xfrm>
            <a:off x="838200" y="5067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Наши</a:t>
            </a:r>
            <a:r>
              <a:rPr lang="ru-RU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партнеры</a:t>
            </a:r>
            <a:endParaRPr sz="5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417" y="1690687"/>
            <a:ext cx="2785846" cy="278778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2263" y="2147856"/>
            <a:ext cx="1721381" cy="17356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2389" y="2074812"/>
            <a:ext cx="2087101" cy="201953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8910" y="4529244"/>
            <a:ext cx="3155719" cy="108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6"/>
          <p:cNvPicPr preferRelativeResize="0"/>
          <p:nvPr/>
        </p:nvPicPr>
        <p:blipFill rotWithShape="1">
          <a:blip r:embed="rId8">
            <a:alphaModFix/>
          </a:blip>
          <a:srcRect b="5930" l="17040" r="17193" t="3587"/>
          <a:stretch/>
        </p:blipFill>
        <p:spPr>
          <a:xfrm>
            <a:off x="8745648" y="2145671"/>
            <a:ext cx="1991762" cy="182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3" name="Google Shape;26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26661" y="4226218"/>
            <a:ext cx="3385657" cy="139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9650" y="5871375"/>
            <a:ext cx="869550" cy="8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>
            <p:ph type="title"/>
          </p:nvPr>
        </p:nvSpPr>
        <p:spPr>
          <a:xfrm>
            <a:off x="838200" y="269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1111"/>
              <a:buFont typeface="Arial"/>
              <a:buNone/>
            </a:pPr>
            <a:r>
              <a:rPr lang="ru-RU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Сайт Союза </a:t>
            </a:r>
            <a:r>
              <a:rPr lang="ru-RU" sz="4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ТОС</a:t>
            </a:r>
            <a:r>
              <a:rPr lang="ru-RU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Иркутской </a:t>
            </a:r>
            <a:r>
              <a:rPr lang="ru-RU" sz="4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endParaRPr sz="5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 b="0" l="0" r="1350" t="0"/>
          <a:stretch/>
        </p:blipFill>
        <p:spPr>
          <a:xfrm>
            <a:off x="2855700" y="1800650"/>
            <a:ext cx="8002025" cy="45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0350" y="5899675"/>
            <a:ext cx="885750" cy="8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"/>
          <p:cNvSpPr txBox="1"/>
          <p:nvPr>
            <p:ph type="title"/>
          </p:nvPr>
        </p:nvSpPr>
        <p:spPr>
          <a:xfrm>
            <a:off x="-2785426" y="9434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r>
              <a:rPr lang="ru-RU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 txBox="1"/>
          <p:nvPr>
            <p:ph idx="1" type="body"/>
          </p:nvPr>
        </p:nvSpPr>
        <p:spPr>
          <a:xfrm>
            <a:off x="6320050" y="2002375"/>
            <a:ext cx="5871900" cy="1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г. Иркутск, ул. Дзержинского 36 Б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тел. +7(3952) 269-701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202" y="1887537"/>
            <a:ext cx="726463" cy="72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5514" y="2853893"/>
            <a:ext cx="651270" cy="6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0895" y="4466196"/>
            <a:ext cx="708125" cy="7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109" y="5868460"/>
            <a:ext cx="850887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12804" y="4465487"/>
            <a:ext cx="703495" cy="70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40823" y="4486576"/>
            <a:ext cx="667366" cy="66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71307" y="5177281"/>
            <a:ext cx="1407294" cy="140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67902" y="5174318"/>
            <a:ext cx="1413200" cy="14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982740" y="5187471"/>
            <a:ext cx="1386916" cy="138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33625" y="4457025"/>
            <a:ext cx="726476" cy="7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980250" y="5177276"/>
            <a:ext cx="1407300" cy="14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4992"/>
            <a:ext cx="12192000" cy="69213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1"/>
          <p:cNvSpPr txBox="1"/>
          <p:nvPr>
            <p:ph type="title"/>
          </p:nvPr>
        </p:nvSpPr>
        <p:spPr>
          <a:xfrm>
            <a:off x="1508608" y="122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Ресурсный центр по поддержке некоммерческих организаций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96" y="5901834"/>
            <a:ext cx="875774" cy="82704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1"/>
          <p:cNvSpPr txBox="1"/>
          <p:nvPr>
            <p:ph idx="1" type="body"/>
          </p:nvPr>
        </p:nvSpPr>
        <p:spPr>
          <a:xfrm>
            <a:off x="1759197" y="1917922"/>
            <a:ext cx="41373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ОТДЕЛ НКО и ОТДЕЛ ТОС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20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Цель деятельности: </a:t>
            </a:r>
            <a:r>
              <a:rPr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оказание государственных услуг, выполнение работ и исполнение государственных функций в целях обеспечения реализации предусмотренных законодательством полномочий по поддержки СОНКО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1"/>
          <p:cNvSpPr/>
          <p:nvPr/>
        </p:nvSpPr>
        <p:spPr>
          <a:xfrm>
            <a:off x="6203006" y="1917922"/>
            <a:ext cx="546691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Взаимодействие с некоммерческими организациями ТОСами, инициативными группами граждан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Оказание консультационной, методической и информационной поддержки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1"/>
          <p:cNvSpPr/>
          <p:nvPr/>
        </p:nvSpPr>
        <p:spPr>
          <a:xfrm>
            <a:off x="6203004" y="4336646"/>
            <a:ext cx="546691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Организационная поддержка НКО и ТОСов (в проведении мероприятий, в предоставлении конференц-зала, транспорта, подготовка онлайн конференций)</a:t>
            </a:r>
            <a:endParaRPr/>
          </a:p>
        </p:txBody>
      </p:sp>
      <p:cxnSp>
        <p:nvCxnSpPr>
          <p:cNvPr id="99" name="Google Shape;99;p31"/>
          <p:cNvCxnSpPr/>
          <p:nvPr/>
        </p:nvCxnSpPr>
        <p:spPr>
          <a:xfrm>
            <a:off x="6065822" y="1917922"/>
            <a:ext cx="54321" cy="3936487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44" y="0"/>
            <a:ext cx="12192000" cy="686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339702" y="1211205"/>
            <a:ext cx="5124472" cy="4434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Arial"/>
              <a:buNone/>
            </a:pPr>
            <a:r>
              <a:rPr b="1" i="0" lang="ru-RU" sz="96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Территориальное общественное самоуправление - </a:t>
            </a:r>
            <a:r>
              <a:rPr b="0" i="0" lang="ru-RU" sz="96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территориальный орган общественного местного самоуправления.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Arial"/>
              <a:buNone/>
            </a:pPr>
            <a:r>
              <a:rPr b="0" i="0" lang="ru-RU" sz="96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Статья 27 Федерального закона от 06.10.2003 № 131-ФЗ «Об общих принципах организации местного самоуправления в Российской Федерации». </a:t>
            </a:r>
            <a:endParaRPr b="0" i="0" sz="96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96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Arial"/>
              <a:buNone/>
            </a:pPr>
            <a:r>
              <a:rPr b="0" i="0" lang="ru-RU" sz="6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http://www.consultant.ru/document/cons_doc_LAW_44571/</a:t>
            </a:r>
            <a:r>
              <a:rPr b="0" i="0" lang="ru-RU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ТОС </a:t>
            </a:r>
            <a:r>
              <a:rPr b="0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Ирк</a:t>
            </a:r>
            <a:r>
              <a:rPr b="0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утской области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627" y="1410624"/>
            <a:ext cx="2998066" cy="435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953" y="5846178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479" y="-8390"/>
            <a:ext cx="12204405" cy="686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type="title"/>
          </p:nvPr>
        </p:nvSpPr>
        <p:spPr>
          <a:xfrm>
            <a:off x="704333" y="4838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Зачем нужен ТОС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5.googleusercontent.com/Scmhv3mSc7przjjClI9ggZg06wx3kywe7vLgStvf1O0QOTANFclGoOS3xIDsVFHyaCggpOPNZN3Ws_v5fMLx_dKam3LDtVK7vfB5wRpuUPfDR2_OzLNlcT9KJlEkRRu8qmrm9txzf4zVR_dEPQ"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81" y="853739"/>
            <a:ext cx="2052196" cy="948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HcppRbfNBxHHxemXZtXk7GEH48zCiTuNbys-x24RMauds2ELAAQwnRwL3ieCi_2lS9wAWcW51xrq697uC-SuAI5qSBUTnaCYT1VinaFtDTN1TYpdV4M_PGuBTr_pMQ0atUW0NhY_hNldJBkRHw"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4237" y="2415622"/>
            <a:ext cx="1476460" cy="1033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L18bWVKNdgkvKmlIJRwv599tLlhx2k4HgFO9gf22ml7RyDZUWpnD37SbbPAAPHylM-1WNYj_yZXDYpQKT68AFMgV50qDXRXne23niFAzBKvNkM30123dTu4qN8LKCkWN8PgMjWtTvHBrDBRClA"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715" y="3739379"/>
            <a:ext cx="1758285" cy="1311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LDWqMl9tUnELHFDcgbjIGuSR21Lrn_bZQy8PNjqqa8849bw8QCNfIWmYVJUlCdERZzPODthcNsK3Msa1tmGwEkomsQTX2bZoJ6JRTRn3c3KTXIImc0pidH6IfZf5XfOX9taXkXek3wGSDVTW7g" id="117" name="Google Shape;11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59530" y="4571467"/>
            <a:ext cx="1441001" cy="93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hrD0mXlOWTIdDytq39kZUT4zhnUqDkvCsCm7Rj4zoXg75II6y9Ii5EQymcbrLVyhf_BwkaScId-DMhRdugHgSO3faquE1iLJYqDdsRqE4MqTdCAkK4DboVLT1iaAJ5EVdEGCBEie5M91tP7ACg" id="118" name="Google Shape;11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5456" y="4654434"/>
            <a:ext cx="1604158" cy="93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eDCm_uzDc0SDvk7JQIFU96C4lh_KGoz-scJILwrAi_rdPLAIo0cGtVEKL7SR12lorI8jot7RLWcnsgHxSmRQnPeHdPz1a6o2ptekhF-vjPc1vDJe48q4zO8P6qmkL4GTPOwlqVNVqiLjIQVeNA" id="119" name="Google Shape;11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02791" y="4537016"/>
            <a:ext cx="1295231" cy="1119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rh5MPKnJ7EVxehCZux28QH07HajHrWcqYpm-3u75YZNoo1MNNDJI0_AzaEjqzwH9yMHXtFHfUHMwJ1W12-DVbTGeTFRSrGKXSNY7eA_jM4VKh9JESWu44datAUyCiUfVikQf923_jc3KR_Xexw" id="120" name="Google Shape;12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99519" y="3110865"/>
            <a:ext cx="1497805" cy="784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Lsn_ZERg3P7xl_3y2CYdUIrKp9UqBNnlq55kHPRO0-GSQ9aG4kkPzhWO8d2yKYvbCwdfUpZ2_kpWXEFmvlDRvR1fJ3CnXLS1DkLyL7ndCJeRAS_rJtT218AvrvqHYmcAz_W339wSFZWOjbqIoA" id="121" name="Google Shape;121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80108" y="1407683"/>
            <a:ext cx="1925960" cy="108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2700" y="5856350"/>
            <a:ext cx="897975" cy="9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905942" y="1794680"/>
            <a:ext cx="187487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Благоустройство территории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905942" y="3435405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 проекты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79879" y="5051224"/>
            <a:ext cx="269860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вопросов пожарной безопасности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602181" y="5501926"/>
            <a:ext cx="27658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Детские и спортивные площадки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195914" y="5598632"/>
            <a:ext cx="322324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культурно-массовых и спортивных мероприятий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885673" y="5677423"/>
            <a:ext cx="329566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общественного правопорядка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533505" y="3877323"/>
            <a:ext cx="20298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Сохранение культурного наследия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904664" y="2504328"/>
            <a:ext cx="347684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многодетными семьями, малоимущими и пенсионерами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943632" y="1590914"/>
            <a:ext cx="1978253" cy="1858230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ТОС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rot="6334478">
            <a:off x="3799650" y="1472458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5100950">
            <a:off x="3689895" y="2314759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 rot="3405224">
            <a:off x="3887312" y="3148366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 rot="2565014">
            <a:off x="4549210" y="3769832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 rot="-1879072">
            <a:off x="6444148" y="3755184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 rot="-5818447">
            <a:off x="7731056" y="1544018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 rot="-4588478">
            <a:off x="7728908" y="2399658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 rot="-2814718">
            <a:off x="7309188" y="3308398"/>
            <a:ext cx="465264" cy="8608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>
            <p:ph type="title"/>
          </p:nvPr>
        </p:nvSpPr>
        <p:spPr>
          <a:xfrm>
            <a:off x="1034507" y="6765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Arial"/>
              <a:buNone/>
            </a:pPr>
            <a:r>
              <a:rPr lang="ru-RU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Статистика развития ТОС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2447838"/>
            <a:ext cx="8009300" cy="2025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131682" y="2101115"/>
            <a:ext cx="9632887" cy="2627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Иркутской области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500" y="6071700"/>
            <a:ext cx="881180" cy="8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2971800" y="5582036"/>
            <a:ext cx="682166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605 ТОС зарегистрировано в 30 муниципальных образованиях</a:t>
            </a:r>
            <a:endParaRPr b="1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p4"/>
          <p:cNvGraphicFramePr/>
          <p:nvPr/>
        </p:nvGraphicFramePr>
        <p:xfrm>
          <a:off x="2684063" y="1199089"/>
          <a:ext cx="7397135" cy="4471766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>
            <p:ph type="title"/>
          </p:nvPr>
        </p:nvSpPr>
        <p:spPr>
          <a:xfrm>
            <a:off x="699320" y="705024"/>
            <a:ext cx="4197145" cy="4895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Arial"/>
              <a:buNone/>
            </a:pPr>
            <a:r>
              <a:rPr lang="ru-RU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Количество ТОС со статусом юридического лица</a:t>
            </a:r>
            <a:endParaRPr sz="4000"/>
          </a:p>
        </p:txBody>
      </p:sp>
      <p:sp>
        <p:nvSpPr>
          <p:cNvPr id="157" name="Google Shape;157;p5"/>
          <p:cNvSpPr txBox="1"/>
          <p:nvPr/>
        </p:nvSpPr>
        <p:spPr>
          <a:xfrm>
            <a:off x="1131682" y="2121369"/>
            <a:ext cx="9632887" cy="2627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846" y="5877846"/>
            <a:ext cx="850887" cy="854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60" name="Google Shape;160;p5"/>
          <p:cNvGraphicFramePr/>
          <p:nvPr/>
        </p:nvGraphicFramePr>
        <p:xfrm>
          <a:off x="4853858" y="1730476"/>
          <a:ext cx="5627329" cy="3726959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>
            <p:ph type="title"/>
          </p:nvPr>
        </p:nvSpPr>
        <p:spPr>
          <a:xfrm>
            <a:off x="838200" y="5708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Ассоциации и Союзы ТОС 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>
            <p:ph idx="1" type="body"/>
          </p:nvPr>
        </p:nvSpPr>
        <p:spPr>
          <a:xfrm>
            <a:off x="1435221" y="1977767"/>
            <a:ext cx="5160335" cy="3886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Союз ТОС Иркутской области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Тулунский район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Аларский район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Ангарский городской округ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Осинский район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lh6.googleusercontent.com/KVznCwL9PaH5594KyVfMQC1Rg4Axsh947s8fERfhVATPqG_H_Vb495Yx5zYZZevWN46F-PgLl04bENsjq4l7oNgodH1W8M01XJwWAofZIgwdq0C4qOASmXsOwE6wCsxXDSdldHNX_5d9viyRqA"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068" y="2215190"/>
            <a:ext cx="4958686" cy="2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9777" y="5864368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836" y="-78658"/>
            <a:ext cx="12331836" cy="693665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>
            <p:ph type="title"/>
          </p:nvPr>
        </p:nvSpPr>
        <p:spPr>
          <a:xfrm>
            <a:off x="1093380" y="2852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Arial"/>
              <a:buNone/>
            </a:pPr>
            <a:r>
              <a:rPr lang="ru-RU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Уровни поддержки ТОС</a:t>
            </a:r>
            <a:endParaRPr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3975801" y="1430988"/>
            <a:ext cx="7633179" cy="3386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Noto Sans Symbols"/>
              <a:buChar char="❑"/>
            </a:pPr>
            <a:r>
              <a:rPr b="0" i="0" lang="ru-RU" sz="36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Федеральный уровень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Noto Sans Symbols"/>
              <a:buChar char="❑"/>
            </a:pPr>
            <a:r>
              <a:rPr b="0" i="0" lang="ru-RU" sz="36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Noto Sans Symbols"/>
              <a:buChar char="❑"/>
            </a:pPr>
            <a:r>
              <a:rPr b="0" i="0" lang="ru-RU" sz="36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Муниципальный уровень</a:t>
            </a:r>
            <a:endParaRPr b="0" i="0" sz="36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346" y="5871376"/>
            <a:ext cx="850887" cy="8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>
            <p:ph type="title"/>
          </p:nvPr>
        </p:nvSpPr>
        <p:spPr>
          <a:xfrm>
            <a:off x="838200" y="5931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ru-RU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Федеральный уровень поддержки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568210" y="1924017"/>
            <a:ext cx="55287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Для ТОС со статусом юридического лица:</a:t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Конкурс Фонда президентских грантов</a:t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Конкурсы Российских и региональных благотворительных Фондов и иных некоммерческих организаций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4598" y="4358837"/>
            <a:ext cx="4199081" cy="179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953" y="5895783"/>
            <a:ext cx="850887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1399" y="1826323"/>
            <a:ext cx="4605481" cy="143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4999" y="3424961"/>
            <a:ext cx="5046609" cy="131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2022-06-09T02:52:51Z</dcterms:created>
  <dc:creator>Учетная запись Майкрософт</dc:creator>
</cp:coreProperties>
</file>