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70" r:id="rId6"/>
    <p:sldId id="280" r:id="rId7"/>
    <p:sldId id="271" r:id="rId8"/>
    <p:sldId id="286" r:id="rId9"/>
    <p:sldId id="281" r:id="rId10"/>
    <p:sldId id="268" r:id="rId11"/>
    <p:sldId id="284" r:id="rId12"/>
    <p:sldId id="285" r:id="rId13"/>
    <p:sldId id="264" r:id="rId14"/>
    <p:sldId id="261" r:id="rId15"/>
    <p:sldId id="260" r:id="rId16"/>
    <p:sldId id="279" r:id="rId17"/>
    <p:sldId id="278" r:id="rId18"/>
    <p:sldId id="282" r:id="rId19"/>
    <p:sldId id="267" r:id="rId20"/>
    <p:sldId id="266" r:id="rId21"/>
    <p:sldId id="273" r:id="rId22"/>
    <p:sldId id="283" r:id="rId23"/>
    <p:sldId id="274" r:id="rId24"/>
    <p:sldId id="27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3300"/>
    <a:srgbClr val="171CF1"/>
    <a:srgbClr val="3333FF"/>
    <a:srgbClr val="0B1423"/>
    <a:srgbClr val="AC4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86449" autoAdjust="0"/>
  </p:normalViewPr>
  <p:slideViewPr>
    <p:cSldViewPr snapToGrid="0">
      <p:cViewPr varScale="1">
        <p:scale>
          <a:sx n="58" d="100"/>
          <a:sy n="58" d="100"/>
        </p:scale>
        <p:origin x="90" y="6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2EC5B-2ED0-2616-711C-B3EA20FC8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6873B4-26E6-CF1E-4313-B3843E294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F315E-9529-FB06-AA47-E778E96E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F1530-0064-6C12-05B5-A21B602B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45797-FE76-623D-B789-B8DAD8BC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37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94B5C-7AD0-FABB-3595-A6E4C7A06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04447A-DEDD-E12F-C877-3C9B862BE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01B1EE-904C-766C-8289-EC9626BDC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8BB2E-201C-4ECA-C7D4-0BC8F764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BC93B1-1218-83A2-2CA7-686E92F6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32675D-E5F6-3C5C-667B-995ABCA82F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D6126E-E3F3-2761-AC2A-F2BF5EBC2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3AFB6-58AD-791A-02C1-689ECCED3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026EAB-340B-C56F-3733-2BFFBB05B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4A16C6-01E3-8D6F-16D1-BFDBCBFC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28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54C85-AAC8-F062-633A-08D197E2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30B14C-3308-EA41-5622-0B7EFF960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53B9FA-7CA2-3CF8-21A5-EB570042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1C6C88-A170-D39F-7A74-EDE165C2F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FF08F-8CC6-8001-6846-6431229B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14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2B320-A275-E1BF-EB41-EFDF166E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E00940-9912-019E-FE6C-BA1BA098F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2A210A-2225-1E86-08B9-D9327AD2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C2824-5C42-BB8D-83B9-E44A79DD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7181F-4A39-2C7F-0709-55C831FCA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C254E-B34A-03EF-300A-47FC7226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49C13-4B62-07E7-D402-5012AAA37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DF8CA6-BF97-67A7-B350-837CE34A2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6FC5D-1061-7C27-4F39-F16D17B4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F0D9A3-9591-9994-1590-C3045231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DFAE30-2ACF-E24A-E88A-0693FDDD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66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2EDE1-A530-993B-2C37-F73BE065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C14283-8380-1C4D-F0F4-E8CB74503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BF5DBB-C10D-7812-F742-889C1D04D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2F18B3-092B-1EFF-C3DF-AB3C82E6B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955813-294E-03C6-5601-800705902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DBF73C1-62F1-603E-1202-090A26E7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FFE42E-CB36-0E10-CFFE-9B0C0C743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78AA9C-35A3-2143-FA17-F4939D85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63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758FD-709F-C4AD-BA63-14CD0565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D2F558-E60A-C24A-4DC8-7E86DD7CD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6BCBA9-BF0E-233A-B596-4E0D59DD4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B41598-D292-C81F-14EB-98D95C92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8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34ADEC-059A-644B-8BCC-BC1AFA3D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91DEC4-FABA-A738-865F-25158291C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D451D4-FD84-414C-7949-9F2E9B12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3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A9115-C842-89DF-0B39-48087D9B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7B6CBC-07AC-2A11-8BD9-86BBDE1C7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52DB2B-CB97-0DAE-A7E0-B55AB1D7E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D56CC7-ABDC-1EAB-C0B0-F9FE4DC91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D66D11-CA35-5B88-C052-B59A1B5CB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8DCC19-0510-CBA6-F5DE-B3B67A5B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6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8C349-6F65-0452-A1F4-23B151A81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6D1E83-2EFD-0B2D-B77F-81B9980B2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F4C7C-CEED-8BD3-0E88-A15471A2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5E192B-E77E-6386-5EDB-8A08A8C4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275CCC-E174-9A0C-DCDA-294CC3F32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09162B-04F4-5E15-7B57-224008D59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45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D6B05-7E4C-164C-144D-8E5E4118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2959A5-F71C-2FA8-670A-B7BFE69B0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BFE3EC-7F9B-F613-4A2E-ACB40BAEF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0CFCA-2BA6-4EF4-99D2-1F9918675AB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DF7533-5FA3-C59B-10ED-D093032C3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8B0D8-D965-FC47-9755-98D575746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F5E20-ED3C-44F1-BC3D-26DE4DC5DC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68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3.jp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1F119F-0A33-FAF4-994C-DC774D9DE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8" b="150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44872C-281C-9C75-F08F-21601F138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98" y="194729"/>
            <a:ext cx="2247972" cy="2759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54B5C5-284E-868E-58CC-696DFBF9D7F4}"/>
              </a:ext>
            </a:extLst>
          </p:cNvPr>
          <p:cNvSpPr txBox="1"/>
          <p:nvPr/>
        </p:nvSpPr>
        <p:spPr>
          <a:xfrm>
            <a:off x="3764132" y="4994694"/>
            <a:ext cx="8304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rgbClr val="7030A0"/>
                </a:solidFill>
                <a:latin typeface="Arial Black" panose="020B0A04020102020204" pitchFamily="34" charset="0"/>
              </a:rPr>
              <a:t>П Р Е Д С Т А В Л Я Е 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027C8B-F269-241E-B269-956AEA2666F1}"/>
              </a:ext>
            </a:extLst>
          </p:cNvPr>
          <p:cNvSpPr txBox="1"/>
          <p:nvPr/>
        </p:nvSpPr>
        <p:spPr>
          <a:xfrm>
            <a:off x="3534978" y="348586"/>
            <a:ext cx="8410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72866"/>
            <a:r>
              <a:rPr lang="ru-RU" sz="3600" b="1" dirty="0">
                <a:solidFill>
                  <a:srgbClr val="AC4308"/>
                </a:solidFill>
                <a:latin typeface="Bookman Old Style" pitchFamily="18" charset="0"/>
              </a:rPr>
              <a:t>Архивный отдел </a:t>
            </a:r>
          </a:p>
          <a:p>
            <a:pPr lvl="0" algn="ctr" defTabSz="1072866"/>
            <a:r>
              <a:rPr lang="ru-RU" sz="3600" b="1" dirty="0">
                <a:solidFill>
                  <a:srgbClr val="AC4308"/>
                </a:solidFill>
                <a:latin typeface="Bookman Old Style" pitchFamily="18" charset="0"/>
              </a:rPr>
              <a:t>Администрации Шелеховского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47593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EC78E6-3AB7-6A48-F238-B9CA9B80A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EB1E24-9B76-6210-254A-1DC060418E5C}"/>
              </a:ext>
            </a:extLst>
          </p:cNvPr>
          <p:cNvSpPr txBox="1"/>
          <p:nvPr/>
        </p:nvSpPr>
        <p:spPr>
          <a:xfrm>
            <a:off x="288324" y="98414"/>
            <a:ext cx="11705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«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cs typeface="Times New Roman" pitchFamily="18" charset="0"/>
              </a:rPr>
              <a:t>Война для тех, кто не в окопах…»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" name="Picture 2" descr="C:\Documents and Settings\bykova\Мои документы\Загрузки\3.jpg">
            <a:extLst>
              <a:ext uri="{FF2B5EF4-FFF2-40B4-BE49-F238E27FC236}">
                <a16:creationId xmlns:a16="http://schemas.microsoft.com/office/drawing/2014/main" id="{96C32607-0EB5-85FE-FC65-66D1D4462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r="4099" b="5267"/>
          <a:stretch/>
        </p:blipFill>
        <p:spPr bwMode="auto">
          <a:xfrm>
            <a:off x="288325" y="843159"/>
            <a:ext cx="3959828" cy="2822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DE5E84-6F43-CA12-8DFB-8FEE91111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4" y="4202836"/>
            <a:ext cx="3220784" cy="2354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B905A-296A-44CF-EA03-C7A010B9D999}"/>
              </a:ext>
            </a:extLst>
          </p:cNvPr>
          <p:cNvSpPr txBox="1"/>
          <p:nvPr/>
        </p:nvSpPr>
        <p:spPr>
          <a:xfrm>
            <a:off x="4420216" y="628436"/>
            <a:ext cx="769033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Мужчин, ушедших на фронт, заменили старики, женщины и дети. Подростки работали наравне со взрослыми. Собирали колоски и замёрзшую картошку на полях в борьбе за урожай, 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вязали варежки, носки, шарфы, собирали тёплые вещи для бойцов. 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Всё для фронта, всё для победы! 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Без самоотверженного труда в тылу, было бы невозможно обеспечить армию всем необходимым </a:t>
            </a:r>
          </a:p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и одержать победу над врагом.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D5EC39-808F-61C2-D460-38538B871E5F}"/>
              </a:ext>
            </a:extLst>
          </p:cNvPr>
          <p:cNvSpPr txBox="1"/>
          <p:nvPr/>
        </p:nvSpPr>
        <p:spPr>
          <a:xfrm>
            <a:off x="4536478" y="6111631"/>
            <a:ext cx="72881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i="1" dirty="0">
                <a:latin typeface="Arial Narrow" panose="020B0606020202030204" pitchFamily="34" charset="0"/>
              </a:rPr>
              <a:t>Протокол №2 Сессии Акино-Баклашинского сельского Совета депутатов трудящихся от 6 августа 1942 года. (Основание. Ф.Р-30, О.-1, д.1, л.л.3-5)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E017AC-DF83-246A-99FF-E41E223EF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43" y="3320161"/>
            <a:ext cx="2281768" cy="271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BA6797-6FED-6570-9CE0-FF0C81FC3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367" y="3320161"/>
            <a:ext cx="2281768" cy="271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1C1A1F-8FDB-9DB6-64D9-B04163082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292" y="3330507"/>
            <a:ext cx="2264383" cy="2695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653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0E7BCA-2D7A-01C5-D31C-229EE9C8AC5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23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96229F-3701-23C0-5D46-7132C5D1F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62" y="304798"/>
            <a:ext cx="3160247" cy="2391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891630-9618-056D-9E4A-7B83F0B3EB35}"/>
              </a:ext>
            </a:extLst>
          </p:cNvPr>
          <p:cNvSpPr txBox="1"/>
          <p:nvPr/>
        </p:nvSpPr>
        <p:spPr>
          <a:xfrm>
            <a:off x="515814" y="678757"/>
            <a:ext cx="771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Arial Black" panose="020B0A04020102020204" pitchFamily="34" charset="0"/>
              </a:rPr>
              <a:t>Васильева Виктора Николаевича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459867-C66A-57CC-EFD4-8375014DC68E}"/>
              </a:ext>
            </a:extLst>
          </p:cNvPr>
          <p:cNvSpPr txBox="1"/>
          <p:nvPr/>
        </p:nvSpPr>
        <p:spPr>
          <a:xfrm>
            <a:off x="178466" y="1178322"/>
            <a:ext cx="84887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Каждое мероприятие в городе с участием ветеранов войн Виктор Николаевич пропускает через своё сердце. </a:t>
            </a:r>
          </a:p>
          <a:p>
            <a:pPr algn="ctr"/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Его взгляд на события будоражит и наши сердца. </a:t>
            </a:r>
          </a:p>
          <a:p>
            <a:pPr algn="ctr"/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На фотографиях запечатлены наши земляки, </a:t>
            </a:r>
          </a:p>
          <a:p>
            <a:pPr algn="ctr"/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Bookman Old Style" panose="02050604050505020204" pitchFamily="18" charset="0"/>
              </a:rPr>
              <a:t>люди, отстоявшие победу над фашизмом, а затем строившие наш город. Ветераны, совершившие боевой и трудовой подвиг.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9988A-6D0C-95DF-1833-07763056FB57}"/>
              </a:ext>
            </a:extLst>
          </p:cNvPr>
          <p:cNvSpPr txBox="1"/>
          <p:nvPr/>
        </p:nvSpPr>
        <p:spPr>
          <a:xfrm>
            <a:off x="515814" y="271525"/>
            <a:ext cx="7713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Выставка работ шелеховского фотографа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58165F-FB9C-9AD5-93CF-4C5185A29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12" y="3131042"/>
            <a:ext cx="4356466" cy="2875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527907-D7DA-43CA-6AF0-258842A52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91" y="3375691"/>
            <a:ext cx="4540942" cy="2875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3E1EE-8727-05EC-68BB-72CA05EC1890}"/>
              </a:ext>
            </a:extLst>
          </p:cNvPr>
          <p:cNvSpPr txBox="1"/>
          <p:nvPr/>
        </p:nvSpPr>
        <p:spPr>
          <a:xfrm>
            <a:off x="811282" y="6139675"/>
            <a:ext cx="4356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Встреча с ветеранами в библиотеке «Очага». Лапина В.В. и </a:t>
            </a:r>
            <a:r>
              <a:rPr lang="ru-RU" sz="1600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Голосницкий</a:t>
            </a:r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 Е.Л. Май 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2CECD9-2071-DAB9-1070-7F81215FC80C}"/>
              </a:ext>
            </a:extLst>
          </p:cNvPr>
          <p:cNvSpPr txBox="1"/>
          <p:nvPr/>
        </p:nvSpPr>
        <p:spPr>
          <a:xfrm>
            <a:off x="6621232" y="6369119"/>
            <a:ext cx="4356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Встреча ветеранов. Июнь 2013</a:t>
            </a:r>
          </a:p>
        </p:txBody>
      </p:sp>
    </p:spTree>
    <p:extLst>
      <p:ext uri="{BB962C8B-B14F-4D97-AF65-F5344CB8AC3E}">
        <p14:creationId xmlns:p14="http://schemas.microsoft.com/office/powerpoint/2010/main" val="3142340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40BCF0A-F5E4-DC78-B41B-23920E525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5613C6-0552-22C9-D9E3-49C23203B85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1E6F72-EFB2-1E9F-E7DD-4578CE8B9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20" y="3429000"/>
            <a:ext cx="4026579" cy="2684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628A55-67B9-A55E-9692-8EB8D370E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17" y="243709"/>
            <a:ext cx="4214322" cy="264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8DA536-ECE7-1810-D847-9F8B918A9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38" y="3524339"/>
            <a:ext cx="4309926" cy="3040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B66408-0CE4-31CC-C66A-BC4238F44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57" y="222290"/>
            <a:ext cx="3554127" cy="2430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FDC20F-BFAF-6F5A-C255-10FFE7E91759}"/>
              </a:ext>
            </a:extLst>
          </p:cNvPr>
          <p:cNvSpPr txBox="1"/>
          <p:nvPr/>
        </p:nvSpPr>
        <p:spPr>
          <a:xfrm>
            <a:off x="226646" y="5044630"/>
            <a:ext cx="2164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Встреча ветеранов Великой Отечественной войны </a:t>
            </a:r>
          </a:p>
          <a:p>
            <a:pPr algn="r"/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с ветеранами боевых действий. </a:t>
            </a:r>
          </a:p>
          <a:p>
            <a:pPr algn="r"/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Февраль 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6D3AA-0BAA-E6F6-7F6B-A1DFB1764302}"/>
              </a:ext>
            </a:extLst>
          </p:cNvPr>
          <p:cNvSpPr txBox="1"/>
          <p:nvPr/>
        </p:nvSpPr>
        <p:spPr>
          <a:xfrm>
            <a:off x="7555959" y="6225094"/>
            <a:ext cx="443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Бессмертный полк. Май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108B8-6742-0E04-AB48-BD386FF32C3D}"/>
              </a:ext>
            </a:extLst>
          </p:cNvPr>
          <p:cNvSpPr txBox="1"/>
          <p:nvPr/>
        </p:nvSpPr>
        <p:spPr>
          <a:xfrm>
            <a:off x="838200" y="2995107"/>
            <a:ext cx="4356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Фото на память. Май 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59B87A-45B2-D34C-5222-BCC4EBD280FA}"/>
              </a:ext>
            </a:extLst>
          </p:cNvPr>
          <p:cNvSpPr txBox="1"/>
          <p:nvPr/>
        </p:nvSpPr>
        <p:spPr>
          <a:xfrm>
            <a:off x="5947095" y="2843302"/>
            <a:ext cx="5406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Ветеран Великой Отечественной войны </a:t>
            </a:r>
            <a:r>
              <a:rPr lang="ru-RU" sz="1600" i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Олифир</a:t>
            </a:r>
            <a:r>
              <a:rPr lang="ru-RU" sz="1600" i="1" dirty="0">
                <a:solidFill>
                  <a:schemeClr val="bg1"/>
                </a:solidFill>
                <a:latin typeface="Arial Narrow" panose="020B0606020202030204" pitchFamily="34" charset="0"/>
              </a:rPr>
              <a:t> В.Я. 09.05.2013</a:t>
            </a:r>
          </a:p>
        </p:txBody>
      </p:sp>
    </p:spTree>
    <p:extLst>
      <p:ext uri="{BB962C8B-B14F-4D97-AF65-F5344CB8AC3E}">
        <p14:creationId xmlns:p14="http://schemas.microsoft.com/office/powerpoint/2010/main" val="2453101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A64C56-DF3B-D7F6-2ED5-1DEC4D8AB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24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31FF04-08BC-08B3-5AE1-D48EF6BB0F4A}"/>
              </a:ext>
            </a:extLst>
          </p:cNvPr>
          <p:cNvSpPr txBox="1"/>
          <p:nvPr/>
        </p:nvSpPr>
        <p:spPr>
          <a:xfrm>
            <a:off x="250092" y="211494"/>
            <a:ext cx="82843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>
                <a:latin typeface="Monotype Corsiva" panose="03010101010201010101" pitchFamily="66" charset="0"/>
              </a:rPr>
              <a:t>Вечная слава героям! Их имена навечно вписаны в историю нашей страны. </a:t>
            </a:r>
          </a:p>
          <a:p>
            <a:pPr algn="r"/>
            <a:r>
              <a:rPr lang="ru-RU" sz="4000" b="1" dirty="0">
                <a:latin typeface="Monotype Corsiva" panose="03010101010201010101" pitchFamily="66" charset="0"/>
              </a:rPr>
              <a:t>Их подвиги служат примером мужества и самоотверженности </a:t>
            </a:r>
          </a:p>
          <a:p>
            <a:pPr algn="r"/>
            <a:r>
              <a:rPr lang="ru-RU" sz="4000" b="1" dirty="0">
                <a:latin typeface="Monotype Corsiva" panose="03010101010201010101" pitchFamily="66" charset="0"/>
              </a:rPr>
              <a:t>для будущих </a:t>
            </a:r>
          </a:p>
          <a:p>
            <a:pPr algn="r"/>
            <a:r>
              <a:rPr lang="ru-RU" sz="4000" b="1" dirty="0">
                <a:latin typeface="Monotype Corsiva" panose="03010101010201010101" pitchFamily="66" charset="0"/>
              </a:rPr>
              <a:t>поколений.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5D3959-6889-D613-708E-3518E281C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916" y="433587"/>
            <a:ext cx="2915992" cy="34033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63B520-9CE3-FE74-2DA4-FC1058201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33" y="2756819"/>
            <a:ext cx="3048001" cy="36675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087FA7-75AF-3CC0-AB13-F44006B86B72}"/>
              </a:ext>
            </a:extLst>
          </p:cNvPr>
          <p:cNvSpPr txBox="1"/>
          <p:nvPr/>
        </p:nvSpPr>
        <p:spPr>
          <a:xfrm>
            <a:off x="5234979" y="6424413"/>
            <a:ext cx="6598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Картины «Салют» шелеховской художницы </a:t>
            </a:r>
            <a:r>
              <a:rPr lang="ru-RU" b="1" i="1" dirty="0" err="1"/>
              <a:t>Выборовой</a:t>
            </a:r>
            <a:r>
              <a:rPr lang="ru-RU" b="1" i="1" dirty="0"/>
              <a:t> Е.А. </a:t>
            </a:r>
          </a:p>
        </p:txBody>
      </p:sp>
    </p:spTree>
    <p:extLst>
      <p:ext uri="{BB962C8B-B14F-4D97-AF65-F5344CB8AC3E}">
        <p14:creationId xmlns:p14="http://schemas.microsoft.com/office/powerpoint/2010/main" val="2414412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1CB5D7-0FD2-D723-0A28-DA6421BB6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625BB6-DC8E-05DF-ABF0-09F51C46C0F2}"/>
              </a:ext>
            </a:extLst>
          </p:cNvPr>
          <p:cNvSpPr txBox="1"/>
          <p:nvPr/>
        </p:nvSpPr>
        <p:spPr>
          <a:xfrm>
            <a:off x="1038687" y="186431"/>
            <a:ext cx="9907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ГЕРОИ НАШЕГО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265682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39088-1D91-2A86-DB44-62BC0AB3C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57C3DC-3339-C387-1CAC-AF1879F58293}"/>
              </a:ext>
            </a:extLst>
          </p:cNvPr>
          <p:cNvSpPr txBox="1"/>
          <p:nvPr/>
        </p:nvSpPr>
        <p:spPr>
          <a:xfrm>
            <a:off x="4896339" y="2139412"/>
            <a:ext cx="67524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Участники СВО — это настоящие герои нашего времени. Они стоят плечом к плечу, как настоящие братья, готовые поддержать друг друга в самых сложных ситуациях. Их борьба направлена на то, чтобы обеспечить мирное небо для будущих поколений — наших детей и внуков. Многие наши земляки с честью и достоинством защищают нашу Родину, обеспечивая наш покой.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71AD38-D2E6-D54C-5164-F4087FF9A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10184" r="4641" b="7043"/>
          <a:stretch>
            <a:fillRect/>
          </a:stretch>
        </p:blipFill>
        <p:spPr>
          <a:xfrm>
            <a:off x="953479" y="1716627"/>
            <a:ext cx="3094889" cy="3863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937C2-2436-956D-E545-2DC17FD2028A}"/>
              </a:ext>
            </a:extLst>
          </p:cNvPr>
          <p:cNvSpPr txBox="1"/>
          <p:nvPr/>
        </p:nvSpPr>
        <p:spPr>
          <a:xfrm>
            <a:off x="828431" y="446650"/>
            <a:ext cx="10589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Начало специальной военной операции 24 февраля 2022 года стало важным событием не только для России, но и для всего мира. Россия начала специальную военную операцию на Украине.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7579A-E0FF-85B3-EC3F-B72A38A8B62B}"/>
              </a:ext>
            </a:extLst>
          </p:cNvPr>
          <p:cNvSpPr txBox="1"/>
          <p:nvPr/>
        </p:nvSpPr>
        <p:spPr>
          <a:xfrm>
            <a:off x="222739" y="5740397"/>
            <a:ext cx="4450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 Narrow" panose="020B0606020202030204" pitchFamily="34" charset="0"/>
              </a:rPr>
              <a:t>Встреча мэра Шелеховского района </a:t>
            </a:r>
          </a:p>
          <a:p>
            <a:pPr algn="ctr"/>
            <a:r>
              <a:rPr lang="ru-RU" b="1" i="1" dirty="0">
                <a:latin typeface="Arial Narrow" panose="020B0606020202030204" pitchFamily="34" charset="0"/>
              </a:rPr>
              <a:t>М.Н. Модина с жителями Шелеховского района – участниками СВО. Март 2025 года</a:t>
            </a:r>
          </a:p>
        </p:txBody>
      </p:sp>
    </p:spTree>
    <p:extLst>
      <p:ext uri="{BB962C8B-B14F-4D97-AF65-F5344CB8AC3E}">
        <p14:creationId xmlns:p14="http://schemas.microsoft.com/office/powerpoint/2010/main" val="1962842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A4EC9-9B11-FEFF-C6B4-143E654ED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26AAC-8AD5-B9AC-4B9C-76FC74693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3DC0A-C6FD-3FDA-68BE-845D691D7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0" y="1981200"/>
            <a:ext cx="5330093" cy="39975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C69B4A-11ED-F4CF-7DDB-9DE4891450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9686"/>
          <a:stretch>
            <a:fillRect/>
          </a:stretch>
        </p:blipFill>
        <p:spPr>
          <a:xfrm>
            <a:off x="1108403" y="2549148"/>
            <a:ext cx="3682428" cy="3662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793602-521F-79EE-C3AE-C2C783344657}"/>
              </a:ext>
            </a:extLst>
          </p:cNvPr>
          <p:cNvSpPr txBox="1"/>
          <p:nvPr/>
        </p:nvSpPr>
        <p:spPr>
          <a:xfrm>
            <a:off x="6596186" y="511907"/>
            <a:ext cx="506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ПАНКИН Данил Алексеевич (23.05.2002 – 2022)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617DB-80A4-4FA2-9A0A-12E6481DFE92}"/>
              </a:ext>
            </a:extLst>
          </p:cNvPr>
          <p:cNvSpPr txBox="1"/>
          <p:nvPr/>
        </p:nvSpPr>
        <p:spPr>
          <a:xfrm>
            <a:off x="531447" y="210158"/>
            <a:ext cx="55332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Arial Narrow" panose="020B0606020202030204" pitchFamily="34" charset="0"/>
              </a:rPr>
              <a:t>Житель с. </a:t>
            </a:r>
            <a:r>
              <a:rPr lang="ru-RU" sz="2000" b="1" i="1" dirty="0" err="1">
                <a:latin typeface="Arial Narrow" panose="020B0606020202030204" pitchFamily="34" charset="0"/>
              </a:rPr>
              <a:t>Баклаши</a:t>
            </a:r>
            <a:r>
              <a:rPr lang="ru-RU" sz="2000" b="1" i="1" dirty="0">
                <a:latin typeface="Arial Narrow" panose="020B0606020202030204" pitchFamily="34" charset="0"/>
              </a:rPr>
              <a:t>. Находясь на службе по контракту, отправился на специальную военную операцию. Солдат мотострелковых войск.  Гвардии ефрейтор военной разведки.</a:t>
            </a:r>
          </a:p>
          <a:p>
            <a:pPr algn="ctr"/>
            <a:r>
              <a:rPr lang="ru-RU" sz="2000" b="1" i="1" dirty="0">
                <a:latin typeface="Arial Narrow" panose="020B0606020202030204" pitchFamily="34" charset="0"/>
              </a:rPr>
              <a:t>Погиб в с. Заводы под городом Изюм, прикрывая отход своих боевых товарищей. Награжден орденом Мужества (посмертно).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EDA3A-62D5-B0B2-317B-E545F8D65CFE}"/>
              </a:ext>
            </a:extLst>
          </p:cNvPr>
          <p:cNvSpPr txBox="1"/>
          <p:nvPr/>
        </p:nvSpPr>
        <p:spPr>
          <a:xfrm>
            <a:off x="898770" y="6396280"/>
            <a:ext cx="44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Aptos Narrow" panose="020B0004020202020204" pitchFamily="34" charset="0"/>
              </a:rPr>
              <a:t>Газета «Шелеховский вестник» от 13.05.2022</a:t>
            </a:r>
          </a:p>
        </p:txBody>
      </p:sp>
    </p:spTree>
    <p:extLst>
      <p:ext uri="{BB962C8B-B14F-4D97-AF65-F5344CB8AC3E}">
        <p14:creationId xmlns:p14="http://schemas.microsoft.com/office/powerpoint/2010/main" val="2727344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B75C7-7219-71F4-B94F-D43C397A8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33143E-FF17-5A1F-8E7B-67D264F5A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9D3398-BE09-C3EB-DB56-6E10BD48D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4" y="1727199"/>
            <a:ext cx="3284048" cy="46499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2CF94E-AFA2-A773-8FF3-BC1B5D6EB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30" y="214922"/>
            <a:ext cx="4501507" cy="3060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726C6-0F45-9986-C48E-8595EF9BBC87}"/>
              </a:ext>
            </a:extLst>
          </p:cNvPr>
          <p:cNvSpPr txBox="1"/>
          <p:nvPr/>
        </p:nvSpPr>
        <p:spPr>
          <a:xfrm>
            <a:off x="273540" y="214922"/>
            <a:ext cx="4415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ЖЕЛУДКОВ </a:t>
            </a:r>
          </a:p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Владимир Николаевич (29.11.1981 - 22.01.2025)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4E557E-5F58-EA68-5ADC-37B4FC2421F3}"/>
              </a:ext>
            </a:extLst>
          </p:cNvPr>
          <p:cNvSpPr txBox="1"/>
          <p:nvPr/>
        </p:nvSpPr>
        <p:spPr>
          <a:xfrm>
            <a:off x="5947509" y="3429000"/>
            <a:ext cx="5816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Aptos Narrow" panose="020B0004020202020204" pitchFamily="34" charset="0"/>
              </a:rPr>
              <a:t>Газета «Шелеховский вестник» от 18.10.2024 № 40 (7156)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CCA0B8-FDCC-7E99-B0A5-401E40AE557A}"/>
              </a:ext>
            </a:extLst>
          </p:cNvPr>
          <p:cNvSpPr txBox="1"/>
          <p:nvPr/>
        </p:nvSpPr>
        <p:spPr>
          <a:xfrm>
            <a:off x="4597596" y="4088533"/>
            <a:ext cx="73208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Arial Narrow" panose="020B0606020202030204" pitchFamily="34" charset="0"/>
              </a:rPr>
              <a:t>Житель п. Чистые Ключи. Подписал контракт 10.11.2023, с 20.11.2023 в расположении части на первой линии. Штурмовик 15 бригады «Черные гусары». После отличного выполнения боевого задания прапорщику </a:t>
            </a:r>
            <a:r>
              <a:rPr lang="ru-RU" sz="2000" b="1" i="1" dirty="0" err="1">
                <a:latin typeface="Arial Narrow" panose="020B0606020202030204" pitchFamily="34" charset="0"/>
              </a:rPr>
              <a:t>Желудкову</a:t>
            </a:r>
            <a:r>
              <a:rPr lang="ru-RU" sz="2000" b="1" i="1" dirty="0">
                <a:latin typeface="Arial Narrow" panose="020B0606020202030204" pitchFamily="34" charset="0"/>
              </a:rPr>
              <a:t> присвоили звание младшего лейтенанта. Участвовал в освобождении Авдеевки, Сокол и многих других населенных пунктов. Командир роты.</a:t>
            </a:r>
          </a:p>
          <a:p>
            <a:pPr algn="ctr"/>
            <a:r>
              <a:rPr lang="ru-RU" sz="2000" b="1" i="1" dirty="0">
                <a:latin typeface="Arial Narrow" panose="020B0606020202030204" pitchFamily="34" charset="0"/>
              </a:rPr>
              <a:t>Награжден орденом Мужества и Александрийским крестом, орденом Мужества (посмертно).</a:t>
            </a:r>
          </a:p>
        </p:txBody>
      </p:sp>
    </p:spTree>
    <p:extLst>
      <p:ext uri="{BB962C8B-B14F-4D97-AF65-F5344CB8AC3E}">
        <p14:creationId xmlns:p14="http://schemas.microsoft.com/office/powerpoint/2010/main" val="2332576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D753D5-6518-4CB9-FBB8-D8B9C4E89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0577BB-4371-C2FB-3FB0-71EC33DCA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22" y="1294289"/>
            <a:ext cx="3784707" cy="504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F200A1-286A-FCA1-D98F-03F45C1CC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84" y="2236995"/>
            <a:ext cx="2845289" cy="4024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E9B7AB-0047-8A3A-3288-9B29C28B50B9}"/>
              </a:ext>
            </a:extLst>
          </p:cNvPr>
          <p:cNvSpPr txBox="1"/>
          <p:nvPr/>
        </p:nvSpPr>
        <p:spPr>
          <a:xfrm>
            <a:off x="5306647" y="416312"/>
            <a:ext cx="541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ФЁДОРОВ Никита Викторович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734FE-5D3B-6C42-F007-154E80952DB8}"/>
              </a:ext>
            </a:extLst>
          </p:cNvPr>
          <p:cNvSpPr txBox="1"/>
          <p:nvPr/>
        </p:nvSpPr>
        <p:spPr>
          <a:xfrm>
            <a:off x="3931138" y="1101969"/>
            <a:ext cx="397803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002060"/>
                </a:solidFill>
                <a:latin typeface="Aptos Narrow" panose="020B0004020202020204" pitchFamily="34" charset="0"/>
              </a:rPr>
              <a:t>Житель </a:t>
            </a:r>
            <a:r>
              <a:rPr lang="ru-RU" sz="2200" b="1" i="1" dirty="0" err="1">
                <a:solidFill>
                  <a:srgbClr val="002060"/>
                </a:solidFill>
                <a:latin typeface="Aptos Narrow" panose="020B0004020202020204" pitchFamily="34" charset="0"/>
              </a:rPr>
              <a:t>г.Шелехова</a:t>
            </a:r>
            <a:r>
              <a:rPr lang="ru-RU" sz="2200" b="1" i="1" dirty="0">
                <a:solidFill>
                  <a:srgbClr val="002060"/>
                </a:solidFill>
                <a:latin typeface="Aptos Narrow" panose="020B0004020202020204" pitchFamily="34" charset="0"/>
              </a:rPr>
              <a:t>, спасатель МБУ «ПМАСФ </a:t>
            </a:r>
            <a:r>
              <a:rPr lang="ru-RU" sz="2200" b="1" i="1" dirty="0" err="1">
                <a:solidFill>
                  <a:srgbClr val="002060"/>
                </a:solidFill>
                <a:latin typeface="Aptos Narrow" panose="020B0004020202020204" pitchFamily="34" charset="0"/>
              </a:rPr>
              <a:t>г.Шелехова</a:t>
            </a:r>
            <a:r>
              <a:rPr lang="ru-RU" sz="2200" b="1" i="1" dirty="0">
                <a:solidFill>
                  <a:srgbClr val="002060"/>
                </a:solidFill>
                <a:latin typeface="Aptos Narrow" panose="020B0004020202020204" pitchFamily="34" charset="0"/>
              </a:rPr>
              <a:t>». Будучи спасателем, участвовал в тушении пожара на СУАЛ-ПМ, в сборе розлива нефти, спасении при ДТП. Мобилизован в СВО в сентябре 2022 года, получил множественные ранения при освобождении Авдеевки. После реабилитации вернулся домой. Трудится в отделе Военного комиссариата Иркутской области по </a:t>
            </a:r>
            <a:r>
              <a:rPr lang="ru-RU" sz="2200" b="1" i="1" dirty="0" err="1">
                <a:solidFill>
                  <a:srgbClr val="002060"/>
                </a:solidFill>
                <a:latin typeface="Aptos Narrow" panose="020B0004020202020204" pitchFamily="34" charset="0"/>
              </a:rPr>
              <a:t>г.Шелехов</a:t>
            </a:r>
            <a:endParaRPr lang="ru-RU" sz="2200" b="1" i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10E85-CCBD-D724-D3E7-5FD85522540E}"/>
              </a:ext>
            </a:extLst>
          </p:cNvPr>
          <p:cNvSpPr txBox="1"/>
          <p:nvPr/>
        </p:nvSpPr>
        <p:spPr>
          <a:xfrm>
            <a:off x="283063" y="6248220"/>
            <a:ext cx="336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Aptos Narrow" panose="020B0004020202020204" pitchFamily="34" charset="0"/>
              </a:rPr>
              <a:t>Газета «Шелеховский вестник» </a:t>
            </a:r>
          </a:p>
          <a:p>
            <a:pPr algn="ctr"/>
            <a:r>
              <a:rPr lang="ru-RU" sz="1400" b="1" i="1" dirty="0">
                <a:latin typeface="Aptos Narrow" panose="020B0004020202020204" pitchFamily="34" charset="0"/>
              </a:rPr>
              <a:t>от 21.02.2025 № 6 (7172)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B84E06-29D3-0942-20B7-EBD8B1450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76" y="127348"/>
            <a:ext cx="3183219" cy="2023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8794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3201F-84A6-4179-FD5D-549C3308F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43B2E9-C942-AAE7-85A4-F8A0228B51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650CA5-5375-C304-C2BB-7753563C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" y="57665"/>
            <a:ext cx="1779373" cy="1186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E3C27D-A53A-0016-5D89-AF25CFF67D4A}"/>
              </a:ext>
            </a:extLst>
          </p:cNvPr>
          <p:cNvSpPr txBox="1"/>
          <p:nvPr/>
        </p:nvSpPr>
        <p:spPr>
          <a:xfrm>
            <a:off x="1977081" y="140043"/>
            <a:ext cx="99842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latin typeface="Arial Black" panose="020B0A04020102020204" pitchFamily="34" charset="0"/>
              </a:rPr>
              <a:t>ЕСЛИ ТЫЛ ЗАБУДЕТ, ГДЕ ФРОНТ, </a:t>
            </a:r>
          </a:p>
          <a:p>
            <a:pPr algn="ctr"/>
            <a:r>
              <a:rPr lang="ru-RU" sz="2600" b="1" i="1" dirty="0">
                <a:latin typeface="Arial Black" panose="020B0A04020102020204" pitchFamily="34" charset="0"/>
              </a:rPr>
              <a:t>                    ТО ФРОНТ БУДЕТ ТАМ, ГДЕ ТЫЛ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0D90E5-9793-7A94-9CF3-261EFC378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67" y="1503682"/>
            <a:ext cx="6764320" cy="5073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DAC067-ABD7-6077-30D2-496732834859}"/>
              </a:ext>
            </a:extLst>
          </p:cNvPr>
          <p:cNvSpPr txBox="1"/>
          <p:nvPr/>
        </p:nvSpPr>
        <p:spPr>
          <a:xfrm>
            <a:off x="1028357" y="2670696"/>
            <a:ext cx="40209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 Narrow" panose="020B0606020202030204" pitchFamily="34" charset="0"/>
                <a:cs typeface="Arial" panose="020B0604020202020204" pitchFamily="34" charset="0"/>
              </a:rPr>
              <a:t>Руководители Шелеховского района и </a:t>
            </a:r>
            <a:r>
              <a:rPr lang="ru-RU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г.Шелехова</a:t>
            </a:r>
            <a:r>
              <a:rPr lang="ru-RU" b="1" i="1" dirty="0">
                <a:latin typeface="Arial Narrow" panose="020B0606020202030204" pitchFamily="34" charset="0"/>
                <a:cs typeface="Arial" panose="020B0604020202020204" pitchFamily="34" charset="0"/>
              </a:rPr>
              <a:t> с бойцами СВО во время доставки гуманитарной помощи от жителей Шелеховского района. Слева направо: Краснов С.М., первый заместитель мэра Шелеховского района, Модин М.Н. (пятый), мэр Шелеховского района, </a:t>
            </a:r>
            <a:r>
              <a:rPr lang="ru-RU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Тенигин</a:t>
            </a:r>
            <a:r>
              <a:rPr lang="ru-RU" b="1" i="1" dirty="0">
                <a:latin typeface="Arial Narrow" panose="020B0606020202030204" pitchFamily="34" charset="0"/>
                <a:cs typeface="Arial" panose="020B0604020202020204" pitchFamily="34" charset="0"/>
              </a:rPr>
              <a:t> А.Ю. (шестой), глава </a:t>
            </a:r>
            <a:r>
              <a:rPr lang="ru-RU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г.Шелехова</a:t>
            </a:r>
            <a:r>
              <a:rPr lang="ru-RU" b="1" i="1" dirty="0">
                <a:latin typeface="Arial Narrow" panose="020B060602020203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b="1" i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err="1">
                <a:latin typeface="Arial Narrow" panose="020B0606020202030204" pitchFamily="34" charset="0"/>
                <a:cs typeface="Arial" panose="020B0604020202020204" pitchFamily="34" charset="0"/>
              </a:rPr>
              <a:t>Бердыкин</a:t>
            </a:r>
            <a:r>
              <a:rPr lang="ru-RU" b="1" i="1" dirty="0">
                <a:latin typeface="Arial Narrow" panose="020B0606020202030204" pitchFamily="34" charset="0"/>
                <a:cs typeface="Arial" panose="020B0604020202020204" pitchFamily="34" charset="0"/>
              </a:rPr>
              <a:t> П.В. (седьмой), директор МУП «Шелеховские отопительные котельные». 2024 год.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AE8E6-1E94-0DF4-4802-226DF0A7F625}"/>
              </a:ext>
            </a:extLst>
          </p:cNvPr>
          <p:cNvSpPr txBox="1"/>
          <p:nvPr/>
        </p:nvSpPr>
        <p:spPr>
          <a:xfrm>
            <a:off x="230659" y="1032595"/>
            <a:ext cx="117306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      Пока военные добиваются целей специальной военной операции на передовой, добровольцы и волонтёры в тылу делают всё возможное для их поддержки. Не остаются в стороне от этих забот и наши земляки, жители Шелеховского района. </a:t>
            </a:r>
          </a:p>
        </p:txBody>
      </p:sp>
    </p:spTree>
    <p:extLst>
      <p:ext uri="{BB962C8B-B14F-4D97-AF65-F5344CB8AC3E}">
        <p14:creationId xmlns:p14="http://schemas.microsoft.com/office/powerpoint/2010/main" val="2822461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0342C6-35C5-FAD0-774A-6BBF0DC9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3D0CD6-6D7A-6B76-65FD-81C84C61DA18}"/>
              </a:ext>
            </a:extLst>
          </p:cNvPr>
          <p:cNvSpPr/>
          <p:nvPr/>
        </p:nvSpPr>
        <p:spPr>
          <a:xfrm rot="21170901">
            <a:off x="198158" y="602164"/>
            <a:ext cx="12307618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СЫНЫ ОТЕЧЕСТВА – </a:t>
            </a:r>
          </a:p>
          <a:p>
            <a:pPr algn="ctr"/>
            <a:r>
              <a:rPr lang="ru-RU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ЗАЩИТНИКИ </a:t>
            </a:r>
          </a:p>
          <a:p>
            <a:pPr algn="ctr"/>
            <a:r>
              <a:rPr lang="ru-RU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ЗЕМЛИ </a:t>
            </a:r>
          </a:p>
          <a:p>
            <a:pPr algn="ctr"/>
            <a:r>
              <a:rPr lang="ru-RU" sz="8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РУССКОЙ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1E483-524B-A3E8-6533-9E314A9D0010}"/>
              </a:ext>
            </a:extLst>
          </p:cNvPr>
          <p:cNvSpPr txBox="1"/>
          <p:nvPr/>
        </p:nvSpPr>
        <p:spPr>
          <a:xfrm>
            <a:off x="4160108" y="5310696"/>
            <a:ext cx="7784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Чтим героев прошлого, </a:t>
            </a:r>
          </a:p>
          <a:p>
            <a:pPr algn="r"/>
            <a:r>
              <a:rPr lang="ru-RU" sz="40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поддерживаем защитников настоящего</a:t>
            </a:r>
          </a:p>
        </p:txBody>
      </p:sp>
    </p:spTree>
    <p:extLst>
      <p:ext uri="{BB962C8B-B14F-4D97-AF65-F5344CB8AC3E}">
        <p14:creationId xmlns:p14="http://schemas.microsoft.com/office/powerpoint/2010/main" val="4009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592460-0A5D-0501-C18D-A6011AE3DAC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ABD3C3-997E-305F-BBAD-8F1C53624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r="5874"/>
          <a:stretch/>
        </p:blipFill>
        <p:spPr>
          <a:xfrm>
            <a:off x="5857725" y="877131"/>
            <a:ext cx="6020542" cy="4303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09278A-0693-F837-5AC5-CAB42061264F}"/>
              </a:ext>
            </a:extLst>
          </p:cNvPr>
          <p:cNvSpPr txBox="1"/>
          <p:nvPr/>
        </p:nvSpPr>
        <p:spPr>
          <a:xfrm>
            <a:off x="6695505" y="5221429"/>
            <a:ext cx="5075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Arial Narrow" panose="020B0606020202030204" pitchFamily="34" charset="0"/>
              </a:rPr>
              <a:t>Волонтеры группы «Заботливое </a:t>
            </a:r>
            <a:r>
              <a:rPr lang="ru-RU" sz="1600" b="1" i="1" dirty="0" err="1">
                <a:latin typeface="Arial Narrow" panose="020B0606020202030204" pitchFamily="34" charset="0"/>
              </a:rPr>
              <a:t>сердеЧКо</a:t>
            </a:r>
            <a:r>
              <a:rPr lang="ru-RU" sz="1600" b="1" i="1" dirty="0">
                <a:latin typeface="Arial Narrow" panose="020B0606020202030204" pitchFamily="34" charset="0"/>
              </a:rPr>
              <a:t> для </a:t>
            </a:r>
            <a:r>
              <a:rPr lang="ru-RU" sz="1600" b="1" i="1" dirty="0" err="1">
                <a:latin typeface="Arial Narrow" panose="020B0606020202030204" pitchFamily="34" charset="0"/>
              </a:rPr>
              <a:t>СВОих</a:t>
            </a:r>
            <a:r>
              <a:rPr lang="ru-RU" sz="1600" b="1" i="1" dirty="0">
                <a:latin typeface="Arial Narrow" panose="020B0606020202030204" pitchFamily="34" charset="0"/>
              </a:rPr>
              <a:t>» с губернатором Иркутской области И.И. Кобзевым </a:t>
            </a:r>
          </a:p>
          <a:p>
            <a:pPr algn="ctr"/>
            <a:r>
              <a:rPr lang="ru-RU" sz="1600" b="1" i="1" dirty="0">
                <a:latin typeface="Arial Narrow" panose="020B0606020202030204" pitchFamily="34" charset="0"/>
              </a:rPr>
              <a:t>во время встречи на втором форуме волонтеров и добровольцев тыла Иркутской области </a:t>
            </a:r>
          </a:p>
          <a:p>
            <a:pPr algn="ctr"/>
            <a:r>
              <a:rPr lang="ru-RU" sz="1600" b="1" i="1" dirty="0">
                <a:latin typeface="Arial Narrow" panose="020B0606020202030204" pitchFamily="34" charset="0"/>
              </a:rPr>
              <a:t>«</a:t>
            </a:r>
            <a:r>
              <a:rPr lang="ru-RU" sz="1600" b="1" i="1" dirty="0" err="1">
                <a:latin typeface="Arial Narrow" panose="020B0606020202030204" pitchFamily="34" charset="0"/>
              </a:rPr>
              <a:t>СВОих</a:t>
            </a:r>
            <a:r>
              <a:rPr lang="ru-RU" sz="1600" b="1" i="1" dirty="0">
                <a:latin typeface="Arial Narrow" panose="020B0606020202030204" pitchFamily="34" charset="0"/>
              </a:rPr>
              <a:t> не бросаем»  в марте 2025 года. </a:t>
            </a:r>
            <a:endParaRPr lang="ru-RU" sz="1600" i="1" dirty="0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84E231-D947-1313-A452-62B8300F0020}"/>
              </a:ext>
            </a:extLst>
          </p:cNvPr>
          <p:cNvSpPr txBox="1"/>
          <p:nvPr/>
        </p:nvSpPr>
        <p:spPr>
          <a:xfrm>
            <a:off x="161745" y="313132"/>
            <a:ext cx="720979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 Шелеховском районе действуют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волонтёрских группы: </a:t>
            </a:r>
          </a:p>
          <a:p>
            <a:endParaRPr lang="ru-RU" sz="1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Группа «ПО </a:t>
            </a:r>
            <a:r>
              <a:rPr lang="en-US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ZOVY 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СЕРДЦА»</a:t>
            </a: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(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г.Шелехов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, с.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Баклаши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с.Введенщина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,</a:t>
            </a: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с. Моты, с.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Олха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);</a:t>
            </a:r>
          </a:p>
          <a:p>
            <a:endParaRPr lang="ru-RU" sz="9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Группа «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Масксети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СВОим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» </a:t>
            </a: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(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г.Шелехов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: завод ЖБИ, «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Байкалснаб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»,</a:t>
            </a: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ТЦ «Меркурий»);</a:t>
            </a:r>
          </a:p>
          <a:p>
            <a:pPr marL="342900" indent="-342900">
              <a:buFontTx/>
              <a:buChar char="-"/>
            </a:pPr>
            <a:endParaRPr lang="ru-RU" sz="9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Группа «Всё для победы! С нами Бог!» </a:t>
            </a: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(при храме святых апостолов Петра и Павла);</a:t>
            </a:r>
          </a:p>
          <a:p>
            <a:pPr marL="342900" indent="-342900">
              <a:buFontTx/>
              <a:buChar char="-"/>
            </a:pPr>
            <a:endParaRPr lang="ru-RU" sz="9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Группа «Плетём победу» (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п.Большой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Луг);</a:t>
            </a:r>
          </a:p>
          <a:p>
            <a:pPr marL="342900" indent="-342900">
              <a:buFontTx/>
              <a:buChar char="-"/>
            </a:pPr>
            <a:endParaRPr lang="ru-RU" sz="9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Группа «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Заболивое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сердеЧКо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для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СВОих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»</a:t>
            </a: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(п. Чистые Ключи);</a:t>
            </a:r>
          </a:p>
          <a:p>
            <a:pPr marL="342900" indent="-342900">
              <a:buFontTx/>
              <a:buChar char="-"/>
            </a:pPr>
            <a:endParaRPr lang="ru-RU" sz="9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- Культурно досуговый центр «Очаг» </a:t>
            </a: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(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г.Шелехов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мкр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Привокзальный, </a:t>
            </a:r>
          </a:p>
          <a:p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филиал «Русская изба» 1 </a:t>
            </a:r>
            <a:r>
              <a:rPr lang="ru-RU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мкр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. д.34)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9D2ACE-A1E3-58A5-BCAB-D76B5785C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t="1524" r="1328"/>
          <a:stretch/>
        </p:blipFill>
        <p:spPr>
          <a:xfrm>
            <a:off x="10104908" y="58846"/>
            <a:ext cx="1876448" cy="16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75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F1E0CB-1BFC-46A7-B068-ADDAE2BD3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4" y="1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BCF218-1967-F0D7-74AA-D46589453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/>
          <a:stretch>
            <a:fillRect/>
          </a:stretch>
        </p:blipFill>
        <p:spPr>
          <a:xfrm>
            <a:off x="8250993" y="329180"/>
            <a:ext cx="3743662" cy="2651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B7E2F1-9E8B-721B-0D66-E975AE483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6" y="2688452"/>
            <a:ext cx="4535216" cy="3209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A9BEA2-8F06-00F9-E345-496E962B0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93" y="3601765"/>
            <a:ext cx="3607765" cy="2716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F7DADC-644F-E685-D5DF-CF002F2C10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396"/>
          <a:stretch>
            <a:fillRect/>
          </a:stretch>
        </p:blipFill>
        <p:spPr>
          <a:xfrm>
            <a:off x="5173523" y="2544945"/>
            <a:ext cx="2750142" cy="3496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D0C116-133D-8C82-BA48-489592EDD217}"/>
              </a:ext>
            </a:extLst>
          </p:cNvPr>
          <p:cNvSpPr txBox="1"/>
          <p:nvPr/>
        </p:nvSpPr>
        <p:spPr>
          <a:xfrm>
            <a:off x="197345" y="273538"/>
            <a:ext cx="78563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Arial Narrow" panose="020B0606020202030204" pitchFamily="34" charset="0"/>
              </a:rPr>
              <a:t>И как в годы Великой Отечественной войны </a:t>
            </a:r>
          </a:p>
          <a:p>
            <a:pPr algn="ctr"/>
            <a:r>
              <a:rPr lang="ru-RU" sz="2800" b="1" i="1" dirty="0">
                <a:latin typeface="Arial Narrow" panose="020B0606020202030204" pitchFamily="34" charset="0"/>
              </a:rPr>
              <a:t>на помощь фронту встали и стар и млад. </a:t>
            </a:r>
          </a:p>
          <a:p>
            <a:pPr algn="ctr"/>
            <a:r>
              <a:rPr lang="ru-RU" sz="2800" b="1" i="1" dirty="0">
                <a:latin typeface="Arial Narrow" panose="020B0606020202030204" pitchFamily="34" charset="0"/>
              </a:rPr>
              <a:t>В детских садах и школах делают окопные свечи, сувениры, пишут письма солдатам. А ветераны плетут маскировочные сети и плащи. </a:t>
            </a:r>
          </a:p>
          <a:p>
            <a:pPr algn="ctr"/>
            <a:endParaRPr lang="ru-RU" sz="1400" b="1" i="1" dirty="0">
              <a:latin typeface="Arial Narrow" panose="020B0606020202030204" pitchFamily="34" charset="0"/>
            </a:endParaRPr>
          </a:p>
          <a:p>
            <a:pPr algn="ctr"/>
            <a:r>
              <a:rPr lang="ru-RU" sz="22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Все для фронта! Все для победы!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03180-4DC5-5944-5AAA-B7660CB382AD}"/>
              </a:ext>
            </a:extLst>
          </p:cNvPr>
          <p:cNvSpPr txBox="1"/>
          <p:nvPr/>
        </p:nvSpPr>
        <p:spPr>
          <a:xfrm>
            <a:off x="8484924" y="6347977"/>
            <a:ext cx="350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latin typeface="Arial Narrow" panose="020B0606020202030204" pitchFamily="34" charset="0"/>
              </a:rPr>
              <a:t>Плетение</a:t>
            </a:r>
            <a:r>
              <a:rPr lang="ru-RU" b="1" i="1" dirty="0">
                <a:latin typeface="Arial Narrow" panose="020B0606020202030204" pitchFamily="34" charset="0"/>
              </a:rPr>
              <a:t> маскировочных сетей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1DD18-77C6-9DAF-4547-2CF1ACB4FC52}"/>
              </a:ext>
            </a:extLst>
          </p:cNvPr>
          <p:cNvSpPr txBox="1"/>
          <p:nvPr/>
        </p:nvSpPr>
        <p:spPr>
          <a:xfrm>
            <a:off x="8323548" y="3153913"/>
            <a:ext cx="374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 Narrow" panose="020B0606020202030204" pitchFamily="34" charset="0"/>
              </a:rPr>
              <a:t>Изготовление блиндажных печей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799376-788E-BB8C-54F8-5D1F0054CC59}"/>
              </a:ext>
            </a:extLst>
          </p:cNvPr>
          <p:cNvSpPr txBox="1"/>
          <p:nvPr/>
        </p:nvSpPr>
        <p:spPr>
          <a:xfrm>
            <a:off x="5289572" y="6330361"/>
            <a:ext cx="253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Arial Narrow" panose="020B0606020202030204" pitchFamily="34" charset="0"/>
              </a:rPr>
              <a:t>Плетение нашлемников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C796EF-D966-4204-5067-1732B6A1AB86}"/>
              </a:ext>
            </a:extLst>
          </p:cNvPr>
          <p:cNvSpPr txBox="1"/>
          <p:nvPr/>
        </p:nvSpPr>
        <p:spPr>
          <a:xfrm>
            <a:off x="475409" y="6041201"/>
            <a:ext cx="415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Arial Narrow" panose="020B0606020202030204" pitchFamily="34" charset="0"/>
              </a:rPr>
              <a:t>Передача гуманитарной помощи земляку – участнику СВО</a:t>
            </a:r>
          </a:p>
        </p:txBody>
      </p:sp>
    </p:spTree>
    <p:extLst>
      <p:ext uri="{BB962C8B-B14F-4D97-AF65-F5344CB8AC3E}">
        <p14:creationId xmlns:p14="http://schemas.microsoft.com/office/powerpoint/2010/main" val="4103459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A3D8F0-266E-A6AB-489F-EF3C7DDF4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D68E8E-D4CF-2CFD-5FB9-3F711FC00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t="12535" r="11442" b="13048"/>
          <a:stretch>
            <a:fillRect/>
          </a:stretch>
        </p:blipFill>
        <p:spPr>
          <a:xfrm>
            <a:off x="7940431" y="600494"/>
            <a:ext cx="3720123" cy="5103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4D4B39-8F7F-FD78-5BA3-F1E60A28E598}"/>
              </a:ext>
            </a:extLst>
          </p:cNvPr>
          <p:cNvSpPr txBox="1"/>
          <p:nvPr/>
        </p:nvSpPr>
        <p:spPr>
          <a:xfrm>
            <a:off x="7963876" y="5857396"/>
            <a:ext cx="3673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/>
              <a:t>Рисунок Сергея Юдина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FDBF3E-687B-6817-5285-01330D8BE16B}"/>
              </a:ext>
            </a:extLst>
          </p:cNvPr>
          <p:cNvSpPr txBox="1"/>
          <p:nvPr/>
        </p:nvSpPr>
        <p:spPr>
          <a:xfrm>
            <a:off x="531446" y="336062"/>
            <a:ext cx="71120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Наш земляк, старший лейтенант, кадровый военный, ветеран боевых действий Александр С., позывной «Шмель», </a:t>
            </a:r>
          </a:p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в редкие минуты отдыха между боевыми действиями на СВО написал эти стихи. </a:t>
            </a:r>
          </a:p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Отрадно, что наши бойцы крепятся, не унывают,</a:t>
            </a:r>
          </a:p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 хотя и представить невозможно, как им там тяжело.</a:t>
            </a:r>
          </a:p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 Возвращайтесь скорее. И непременно с Победой.</a:t>
            </a:r>
            <a:endParaRPr lang="ru-RU" sz="2000" dirty="0">
              <a:latin typeface="Arial Narrow" panose="020B0606020202030204" pitchFamily="34" charset="0"/>
            </a:endParaRPr>
          </a:p>
          <a:p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Что может быть достойней дела</a:t>
            </a:r>
            <a:endParaRPr lang="ru-RU" sz="2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Страну родную защищать?</a:t>
            </a:r>
            <a:endParaRPr lang="ru-RU" sz="2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Ведь Родина так захотела,</a:t>
            </a:r>
            <a:endParaRPr lang="ru-RU" sz="2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Надели форму, нам под стать…</a:t>
            </a:r>
            <a:endParaRPr lang="ru-RU" sz="2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 </a:t>
            </a:r>
            <a:endParaRPr lang="ru-RU" sz="2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Времён древнейших благородней дела</a:t>
            </a:r>
            <a:endParaRPr lang="ru-RU" sz="2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Никто не сыщет, уж поверь, друг мой,</a:t>
            </a:r>
            <a:endParaRPr lang="ru-RU" sz="2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 даже если гибель есть удел нам,</a:t>
            </a:r>
            <a:endParaRPr lang="ru-RU" sz="2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То, без сомнений, примем мы судьбу такой.</a:t>
            </a:r>
            <a:endParaRPr lang="ru-RU" sz="26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91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69CBD6-A50D-A810-FB21-84DD516AA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23" y="-93785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08E4D1-24E9-3E1F-DF76-7A1D01556F19}"/>
              </a:ext>
            </a:extLst>
          </p:cNvPr>
          <p:cNvSpPr txBox="1"/>
          <p:nvPr/>
        </p:nvSpPr>
        <p:spPr>
          <a:xfrm>
            <a:off x="1416013" y="93785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Презентация создана на основе материалов, хранящихся в архивном отделе Администрации Шелеховского муниципального района: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B5B97A-4CE5-EF97-ACC1-76F284501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6053" y="1354995"/>
            <a:ext cx="7992888" cy="39604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Малышев С.Я. Годы боевой молодости. – Иркутск, 2000г. (архивный отдел, фонд Р-34, оп.-1, д.986)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Книга Памяти «Чтобы помнили». Под ред. Н.И. Волковой,                       Н.П. </a:t>
            </a:r>
            <a:r>
              <a:rPr lang="ru-RU" sz="2400" b="1" dirty="0" err="1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Дулеповой</a:t>
            </a:r>
            <a:r>
              <a:rPr lang="ru-RU" sz="2400" b="1" dirty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. Шелехов, 2010г. (архивный отдел, фонд Р-34, оп.-1, д.97)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Альбом «Ветераны Великой Отечественной войны – работники Шелеховской городской больницы» (архивный отдел, фонд Р-34, оп.-1, д.100)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 err="1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Шкруднев</a:t>
            </a:r>
            <a:r>
              <a:rPr lang="ru-RU" sz="2400" b="1" dirty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 В.А. «Память вернем на минутку время победной весны…. 1945» (архивный отдел, книжный фонд, д.314)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0099"/>
                </a:solidFill>
                <a:latin typeface="Arial Narrow" pitchFamily="34" charset="0"/>
                <a:cs typeface="Times New Roman" pitchFamily="18" charset="0"/>
              </a:rPr>
              <a:t>Газеты «Правда», «Шелеховский вестник»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5BCEB-A6CB-84B9-9FC4-D5AAA08D72DC}"/>
              </a:ext>
            </a:extLst>
          </p:cNvPr>
          <p:cNvSpPr txBox="1"/>
          <p:nvPr/>
        </p:nvSpPr>
        <p:spPr>
          <a:xfrm>
            <a:off x="919990" y="5503005"/>
            <a:ext cx="77086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Благодарим </a:t>
            </a:r>
            <a:r>
              <a:rPr lang="ru-RU" sz="2200" b="1" i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Онуфрийчука</a:t>
            </a:r>
            <a:r>
              <a:rPr lang="ru-RU" sz="22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 А.И., Зайцева А.М., Левицкого А.А., </a:t>
            </a:r>
          </a:p>
          <a:p>
            <a:pPr algn="ctr"/>
            <a:r>
              <a:rPr lang="ru-RU" sz="22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волонтёров группы «Заботливое </a:t>
            </a:r>
            <a:r>
              <a:rPr lang="ru-RU" sz="2200" b="1" i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сердеЧКо</a:t>
            </a:r>
            <a:r>
              <a:rPr lang="ru-RU" sz="22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 для </a:t>
            </a:r>
            <a:r>
              <a:rPr lang="ru-RU" sz="2200" b="1" i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СВОих</a:t>
            </a:r>
            <a:r>
              <a:rPr lang="ru-RU" sz="22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» </a:t>
            </a:r>
          </a:p>
          <a:p>
            <a:pPr algn="ctr"/>
            <a:r>
              <a:rPr lang="ru-RU" sz="22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за предоставленные для оформления выставки экспонаты </a:t>
            </a:r>
          </a:p>
        </p:txBody>
      </p:sp>
    </p:spTree>
    <p:extLst>
      <p:ext uri="{BB962C8B-B14F-4D97-AF65-F5344CB8AC3E}">
        <p14:creationId xmlns:p14="http://schemas.microsoft.com/office/powerpoint/2010/main" val="3231315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68FA64-E4F5-4F49-B4DC-17D52B27E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3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BB96BF-4F99-4B96-110E-9349E54BE2AB}"/>
              </a:ext>
            </a:extLst>
          </p:cNvPr>
          <p:cNvSpPr txBox="1"/>
          <p:nvPr/>
        </p:nvSpPr>
        <p:spPr>
          <a:xfrm>
            <a:off x="844526" y="3115"/>
            <a:ext cx="1011264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Приглашаем Вас посетить архивный отдел Администрации Шелеховского муниципального района, расположенный по адресу: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г. Шелехов, </a:t>
            </a:r>
            <a:r>
              <a:rPr lang="ru-RU" sz="2400" b="1" i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Култукский</a:t>
            </a:r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 тракт, 10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тел. (39550) 4-49-48, 5-33-20</a:t>
            </a:r>
            <a:endParaRPr lang="ru-RU" sz="2400" b="1" i="1" dirty="0">
              <a:latin typeface="Bookman Old Style" panose="02050604050505020204" pitchFamily="18" charset="0"/>
            </a:endParaRPr>
          </a:p>
          <a:p>
            <a:pPr algn="ctr"/>
            <a:r>
              <a:rPr lang="ru-RU" sz="2800" b="1" i="1" dirty="0">
                <a:solidFill>
                  <a:srgbClr val="FFFF00"/>
                </a:solidFill>
                <a:latin typeface="Bookman Old Style" panose="02050604050505020204" pitchFamily="18" charset="0"/>
              </a:rPr>
              <a:t>Всегда рады видеть Вас!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52BA4D-4156-2FEE-5CA8-92869A0A3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29" y="2511494"/>
            <a:ext cx="7620742" cy="3947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0791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B58B15-DBC3-A3E2-B757-69F4500CB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"/>
            <a:ext cx="12192000" cy="68641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E2FF41-DF3D-68A6-B2CA-F225545D9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026" y="367470"/>
            <a:ext cx="5616887" cy="6123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32656-FA73-492B-2200-70E9E448398C}"/>
              </a:ext>
            </a:extLst>
          </p:cNvPr>
          <p:cNvSpPr txBox="1"/>
          <p:nvPr/>
        </p:nvSpPr>
        <p:spPr>
          <a:xfrm>
            <a:off x="263611" y="197708"/>
            <a:ext cx="5840627" cy="193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80"/>
              </a:lnSpc>
            </a:pPr>
            <a:r>
              <a:rPr lang="ru-RU" sz="2400" b="1" i="1" kern="100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Указом Президента Российской Федерации от 16.01.2025 № 28 «О проведении </a:t>
            </a:r>
          </a:p>
          <a:p>
            <a:pPr algn="ctr">
              <a:lnSpc>
                <a:spcPts val="2880"/>
              </a:lnSpc>
            </a:pPr>
            <a:r>
              <a:rPr lang="ru-RU" sz="2400" b="1" i="1" kern="100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Российской Федерации </a:t>
            </a:r>
          </a:p>
          <a:p>
            <a:pPr algn="ctr">
              <a:lnSpc>
                <a:spcPts val="2880"/>
              </a:lnSpc>
            </a:pPr>
            <a:r>
              <a:rPr lang="ru-RU" sz="2400" b="1" i="1" kern="100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защитника Отечества»,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8A937C-1A87-4001-D264-95EF8F4251C4}"/>
              </a:ext>
            </a:extLst>
          </p:cNvPr>
          <p:cNvSpPr txBox="1"/>
          <p:nvPr/>
        </p:nvSpPr>
        <p:spPr>
          <a:xfrm>
            <a:off x="280087" y="1961085"/>
            <a:ext cx="5824151" cy="483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целях сохранения исторической памяти,            в ознаменование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80-летия Победы в Великой Отечественной войне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1941-1945 годов,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благодарность ветеранам и признавая подвиг участников специальной военной операции,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 объявлен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Годом защитника Отечества.</a:t>
            </a:r>
          </a:p>
        </p:txBody>
      </p:sp>
    </p:spTree>
    <p:extLst>
      <p:ext uri="{BB962C8B-B14F-4D97-AF65-F5344CB8AC3E}">
        <p14:creationId xmlns:p14="http://schemas.microsoft.com/office/powerpoint/2010/main" val="1433691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5C9477-B8C5-A37E-CF73-33C427326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619167-4705-FCF1-2946-C0A7AC00AA9B}"/>
              </a:ext>
            </a:extLst>
          </p:cNvPr>
          <p:cNvSpPr txBox="1"/>
          <p:nvPr/>
        </p:nvSpPr>
        <p:spPr>
          <a:xfrm>
            <a:off x="550416" y="168676"/>
            <a:ext cx="3755254" cy="4049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dirty="0">
                <a:solidFill>
                  <a:schemeClr val="bg1"/>
                </a:solidFill>
                <a:latin typeface="Arial Black" panose="020B0A04020102020204" pitchFamily="34" charset="0"/>
              </a:rPr>
              <a:t>ВЕЛИКИЙ ПОДВИГ ВЕЛИКОГО НАРОДА</a:t>
            </a:r>
          </a:p>
        </p:txBody>
      </p:sp>
    </p:spTree>
    <p:extLst>
      <p:ext uri="{BB962C8B-B14F-4D97-AF65-F5344CB8AC3E}">
        <p14:creationId xmlns:p14="http://schemas.microsoft.com/office/powerpoint/2010/main" val="10065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CC72ED-C893-484D-E176-22C836542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056C59-58BC-9275-C16D-8941031AE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71" y="1839303"/>
            <a:ext cx="2930767" cy="4205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937AF-778E-A7F0-75E3-8A33DBFDA95F}"/>
              </a:ext>
            </a:extLst>
          </p:cNvPr>
          <p:cNvSpPr txBox="1"/>
          <p:nvPr/>
        </p:nvSpPr>
        <p:spPr>
          <a:xfrm>
            <a:off x="406400" y="148493"/>
            <a:ext cx="934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Великая Отечественная война 1941–1945 годов стала одним из самых масштабных и трагических явлений в истории нашей Родины. Она вместила в себя множество событий, так или иначе повлиявших на ход боевых действий.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8CD8F-DD16-AD77-E38A-D2073A7EB55D}"/>
              </a:ext>
            </a:extLst>
          </p:cNvPr>
          <p:cNvSpPr txBox="1"/>
          <p:nvPr/>
        </p:nvSpPr>
        <p:spPr>
          <a:xfrm>
            <a:off x="406400" y="2250461"/>
            <a:ext cx="810455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 данным книги Памяти «Чтобы помнили…» на территории Шелеховского района значится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2209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участников и ветеранов Великой Отечественной войны. В список включены не только фамилии ветеранов войны, приехавших на строительство города Шелехова, но и тех, кто ушёл в грозную годину войны из сёл, ныне входящих в состав Шелеховского района и подсобного хозяйства совхоза им. Куйбышева, на месте которого возник город Шелехов. Многие из них пали смертью храбрых на полях сражений,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 их имена увековечены на памятниках и обелисках Славы, установленных в поселениях Шелеховского района – </a:t>
            </a:r>
          </a:p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Олхе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Большом Луге, Подкаменной, Шаманке, Мотах,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Введенщина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Баклаши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, на обелиске Славы в городе Шелехове.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5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0B466C-727A-C6C4-BB2C-2F47CDA50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07B8FB-78EB-61D3-7824-16266B7076C0}"/>
              </a:ext>
            </a:extLst>
          </p:cNvPr>
          <p:cNvSpPr txBox="1"/>
          <p:nvPr/>
        </p:nvSpPr>
        <p:spPr>
          <a:xfrm>
            <a:off x="734647" y="143825"/>
            <a:ext cx="8847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«Ветераны Великой Отечественной войны – </a:t>
            </a:r>
          </a:p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работники Шелеховской городской больницы»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53EE9-46BF-0A97-3412-274CC9CABDAB}"/>
              </a:ext>
            </a:extLst>
          </p:cNvPr>
          <p:cNvSpPr txBox="1"/>
          <p:nvPr/>
        </p:nvSpPr>
        <p:spPr>
          <a:xfrm>
            <a:off x="4517293" y="5173783"/>
            <a:ext cx="74496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Здесь есть радисты </a:t>
            </a:r>
          </a:p>
          <a:p>
            <a:pPr algn="r"/>
            <a:r>
              <a:rPr lang="ru-RU" sz="22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разведчики, артиллеристы и моряки, </a:t>
            </a:r>
          </a:p>
          <a:p>
            <a:pPr algn="r"/>
            <a:r>
              <a:rPr lang="ru-RU" sz="22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врачи и медсестры санбатов…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8B098C-B9BC-AAD0-E3A6-4DCFCF928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032">
            <a:off x="531128" y="1204590"/>
            <a:ext cx="2360749" cy="1853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C52B84-BD4C-499A-A264-9EB85A13B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929">
            <a:off x="2028766" y="3007842"/>
            <a:ext cx="2422830" cy="196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C75E94-0117-0721-B187-F3C6CF76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073">
            <a:off x="4352091" y="1227727"/>
            <a:ext cx="2380908" cy="174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2286FA-2676-E594-B231-BC7E3A26B4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20">
            <a:off x="5587182" y="3029396"/>
            <a:ext cx="2457622" cy="1843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A62AD7-37D7-BE47-30E2-10B724F6B2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9943">
            <a:off x="8178941" y="1081104"/>
            <a:ext cx="2332152" cy="182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7C3FEFA-AA21-A66C-7126-C7B1B29063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9268">
            <a:off x="9460365" y="2837081"/>
            <a:ext cx="2330995" cy="1841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80A0B1-F281-FE91-0EF3-AD15A82901A5}"/>
              </a:ext>
            </a:extLst>
          </p:cNvPr>
          <p:cNvSpPr txBox="1"/>
          <p:nvPr/>
        </p:nvSpPr>
        <p:spPr>
          <a:xfrm>
            <a:off x="140677" y="5106272"/>
            <a:ext cx="546295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Альбом оформлен работниками Шелеховской городской больницы к 50-летию Победы</a:t>
            </a:r>
          </a:p>
          <a:p>
            <a:r>
              <a:rPr lang="ru-RU" dirty="0"/>
              <a:t>(Фонд Р-64, оп.-1, д.100)</a:t>
            </a:r>
          </a:p>
        </p:txBody>
      </p:sp>
    </p:spTree>
    <p:extLst>
      <p:ext uri="{BB962C8B-B14F-4D97-AF65-F5344CB8AC3E}">
        <p14:creationId xmlns:p14="http://schemas.microsoft.com/office/powerpoint/2010/main" val="1713303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4D16E0-4C46-2863-803B-2EA6FC12D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4" descr="beloborodov_1">
            <a:extLst>
              <a:ext uri="{FF2B5EF4-FFF2-40B4-BE49-F238E27FC236}">
                <a16:creationId xmlns:a16="http://schemas.microsoft.com/office/drawing/2014/main" id="{0BBA3E64-40CB-E4D6-69A3-81829BE0E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1" r="4316"/>
          <a:stretch>
            <a:fillRect/>
          </a:stretch>
        </p:blipFill>
        <p:spPr bwMode="auto">
          <a:xfrm>
            <a:off x="9309155" y="1956163"/>
            <a:ext cx="2554597" cy="331500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12E41C-6BA2-4769-0FCE-B17A3B025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0" r="9262" b="25186"/>
          <a:stretch>
            <a:fillRect/>
          </a:stretch>
        </p:blipFill>
        <p:spPr>
          <a:xfrm>
            <a:off x="427550" y="224693"/>
            <a:ext cx="1846728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E36C57-176C-9E2F-CE5A-E0398EEF4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7" y="3265711"/>
            <a:ext cx="3079259" cy="2309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43A0EA-2FB7-D12F-8979-FD0023A992C7}"/>
              </a:ext>
            </a:extLst>
          </p:cNvPr>
          <p:cNvSpPr txBox="1"/>
          <p:nvPr/>
        </p:nvSpPr>
        <p:spPr>
          <a:xfrm>
            <a:off x="2779981" y="103611"/>
            <a:ext cx="71377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Славный сын земли Сибирской – </a:t>
            </a:r>
          </a:p>
          <a:p>
            <a:pPr algn="ctr"/>
            <a:r>
              <a:rPr lang="ru-RU" altLang="ru-RU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Афанасий </a:t>
            </a:r>
            <a:r>
              <a:rPr lang="ru-RU" altLang="ru-RU" sz="2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Павлантьевич</a:t>
            </a:r>
            <a:r>
              <a:rPr lang="ru-RU" alt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БЕЛОБОРОДОВ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94CA5-57F2-4F05-36DC-89DEA70CFC8D}"/>
              </a:ext>
            </a:extLst>
          </p:cNvPr>
          <p:cNvSpPr txBox="1"/>
          <p:nvPr/>
        </p:nvSpPr>
        <p:spPr>
          <a:xfrm>
            <a:off x="3492326" y="1355687"/>
            <a:ext cx="56394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Aptos Narrow" panose="020B0004020202020204" pitchFamily="34" charset="0"/>
              </a:rPr>
              <a:t>Родился в селе </a:t>
            </a:r>
            <a:r>
              <a:rPr lang="ru-RU" sz="2000" b="1" i="1" dirty="0" err="1">
                <a:latin typeface="Aptos Narrow" panose="020B0004020202020204" pitchFamily="34" charset="0"/>
              </a:rPr>
              <a:t>Акинино-Баклаши</a:t>
            </a:r>
            <a:r>
              <a:rPr lang="ru-RU" sz="2000" b="1" i="1" dirty="0">
                <a:latin typeface="Aptos Narrow" panose="020B0004020202020204" pitchFamily="34" charset="0"/>
              </a:rPr>
              <a:t>  Иркутской области в семье крестьянина. Окончил 3 класса сельской школы. </a:t>
            </a:r>
            <a:endParaRPr lang="ru-RU" sz="2000" b="1" dirty="0">
              <a:latin typeface="Aptos Narrow" panose="020B0004020202020204" pitchFamily="34" charset="0"/>
            </a:endParaRPr>
          </a:p>
          <a:p>
            <a:pPr algn="ctr"/>
            <a:r>
              <a:rPr lang="ru-RU" sz="2000" b="1" i="1" dirty="0">
                <a:latin typeface="Aptos Narrow" panose="020B0004020202020204" pitchFamily="34" charset="0"/>
              </a:rPr>
              <a:t>На фронтах Великой Отечественной войны с октября 1941г. Командовал стрелковой дивизией, корпусами,</a:t>
            </a:r>
            <a:r>
              <a:rPr lang="ru-RU" sz="2000" b="1" dirty="0">
                <a:latin typeface="Aptos Narrow" panose="020B0004020202020204" pitchFamily="34" charset="0"/>
              </a:rPr>
              <a:t> </a:t>
            </a:r>
            <a:r>
              <a:rPr lang="ru-RU" sz="2000" b="1" i="1" dirty="0">
                <a:latin typeface="Aptos Narrow" panose="020B0004020202020204" pitchFamily="34" charset="0"/>
              </a:rPr>
              <a:t>с 1944г. – 43-й армией.</a:t>
            </a:r>
            <a:endParaRPr lang="ru-RU" sz="2000" b="1" dirty="0">
              <a:latin typeface="Aptos Narrow" panose="020B0004020202020204" pitchFamily="34" charset="0"/>
            </a:endParaRPr>
          </a:p>
          <a:p>
            <a:pPr algn="ctr"/>
            <a:r>
              <a:rPr lang="ru-RU" sz="2000" b="1" i="1" dirty="0">
                <a:latin typeface="Aptos Narrow" panose="020B0004020202020204" pitchFamily="34" charset="0"/>
              </a:rPr>
              <a:t>За умелое руководство войсками при прорыве обороны и ликвидации противника дважды присвоено звание Героя Советского Союза. </a:t>
            </a:r>
            <a:endParaRPr lang="ru-RU" sz="2000" b="1" dirty="0">
              <a:latin typeface="Aptos Narrow" panose="020B0004020202020204" pitchFamily="34" charset="0"/>
            </a:endParaRPr>
          </a:p>
          <a:p>
            <a:pPr algn="ctr"/>
            <a:r>
              <a:rPr lang="ru-RU" sz="2000" b="1" i="1" dirty="0">
                <a:latin typeface="Aptos Narrow" panose="020B0004020202020204" pitchFamily="34" charset="0"/>
              </a:rPr>
              <a:t>Награжден 4 орденами Ленина, орденом Октябрьской Революции, 5 орденами Красного Знамени, орденами Суворова 1 и 2 степени, Кутузова 2 степени, Отечественной войны 1 степени, медалями, иностранными орденами. Бронзовый бюст Героя установлен в Иркутске.</a:t>
            </a:r>
            <a:endParaRPr lang="ru-RU" sz="2000" b="1" dirty="0">
              <a:latin typeface="Aptos Narrow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C4134-AFF4-6713-CDEE-91FB39C4ACC3}"/>
              </a:ext>
            </a:extLst>
          </p:cNvPr>
          <p:cNvSpPr txBox="1"/>
          <p:nvPr/>
        </p:nvSpPr>
        <p:spPr>
          <a:xfrm>
            <a:off x="2984328" y="996163"/>
            <a:ext cx="6729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Дважды Герой Советского Союза.  Генерал армии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54FEB1-7B42-0FBB-A9D4-6A4C7C169330}"/>
              </a:ext>
            </a:extLst>
          </p:cNvPr>
          <p:cNvSpPr txBox="1"/>
          <p:nvPr/>
        </p:nvSpPr>
        <p:spPr>
          <a:xfrm>
            <a:off x="9309155" y="5510586"/>
            <a:ext cx="263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31.01.1903 – 1.09.1990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67271-3983-2AA1-5C23-893F3494A42C}"/>
              </a:ext>
            </a:extLst>
          </p:cNvPr>
          <p:cNvSpPr txBox="1"/>
          <p:nvPr/>
        </p:nvSpPr>
        <p:spPr>
          <a:xfrm>
            <a:off x="208720" y="5620435"/>
            <a:ext cx="3019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Arial Narrow" panose="020B0606020202030204" pitchFamily="34" charset="0"/>
              </a:rPr>
              <a:t>Памятник в с. </a:t>
            </a:r>
            <a:r>
              <a:rPr lang="ru-RU" sz="1600" i="1" dirty="0" err="1">
                <a:latin typeface="Arial Narrow" panose="020B0606020202030204" pitchFamily="34" charset="0"/>
              </a:rPr>
              <a:t>Баклаши</a:t>
            </a:r>
            <a:endParaRPr lang="ru-RU" sz="1600" i="1" dirty="0"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B76E57-AF73-7EFE-20A1-53E93E8ECE33}"/>
              </a:ext>
            </a:extLst>
          </p:cNvPr>
          <p:cNvSpPr txBox="1"/>
          <p:nvPr/>
        </p:nvSpPr>
        <p:spPr>
          <a:xfrm>
            <a:off x="-108270" y="2606143"/>
            <a:ext cx="301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Arial Narrow" panose="020B0606020202030204" pitchFamily="34" charset="0"/>
              </a:rPr>
              <a:t>Мемориальная доска на школе</a:t>
            </a:r>
          </a:p>
          <a:p>
            <a:pPr algn="ctr"/>
            <a:r>
              <a:rPr lang="ru-RU" sz="1600" i="1" dirty="0">
                <a:latin typeface="Arial Narrow" panose="020B0606020202030204" pitchFamily="34" charset="0"/>
              </a:rPr>
              <a:t> с. </a:t>
            </a:r>
            <a:r>
              <a:rPr lang="ru-RU" sz="1600" i="1" dirty="0" err="1">
                <a:latin typeface="Arial Narrow" panose="020B0606020202030204" pitchFamily="34" charset="0"/>
              </a:rPr>
              <a:t>Баклаши</a:t>
            </a:r>
            <a:endParaRPr lang="ru-RU" sz="16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65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3B4CAC-03FC-6DA1-8041-70447B6A0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312914-787F-BE34-DC38-D30796E62804}"/>
              </a:ext>
            </a:extLst>
          </p:cNvPr>
          <p:cNvSpPr txBox="1"/>
          <p:nvPr/>
        </p:nvSpPr>
        <p:spPr>
          <a:xfrm>
            <a:off x="6033478" y="2092343"/>
            <a:ext cx="53222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За страну молился я с любовью,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На нее надеялся и ждал…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Тишину, забрызганную кровью,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я годами в сердце отмывал.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Память «Неизвестного солдата», 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 могилы трепетный огонь.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А земля, что примет нас когда-то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Словно молвит у границ: «Не тронь!»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3152B-D023-E251-9F27-2F2A3973831B}"/>
              </a:ext>
            </a:extLst>
          </p:cNvPr>
          <p:cNvSpPr txBox="1"/>
          <p:nvPr/>
        </p:nvSpPr>
        <p:spPr>
          <a:xfrm>
            <a:off x="164123" y="205156"/>
            <a:ext cx="9700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Стихи книги фронтовика, лейтенанта, разведчика, награжденного за боевые подвиги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орденом «Отечественной войны» и многими медалями Виктора Андреевича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Шкруднева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представлены в книге «Память вернет на минутку время победной весны…».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После войны Виктор Андреевич принимал участие в борьбе с бандами на хуторах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Западной Украины, а несколько позже, проживая в Молдавии, был на комсомольской работе.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1961 году В.А.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Шкруднев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приехал в Шелехов - строил город и писал стихи.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3A0724-F47B-823E-A596-BB70C7560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927" b="1974"/>
          <a:stretch>
            <a:fillRect/>
          </a:stretch>
        </p:blipFill>
        <p:spPr>
          <a:xfrm>
            <a:off x="356317" y="2164638"/>
            <a:ext cx="2633068" cy="388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160D7C-69E8-A7E8-4984-1D31E163B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84" y="2441637"/>
            <a:ext cx="2487611" cy="3443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8386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B9447C-152D-9C1A-6748-715C6A3B1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7EEA96-9054-95E1-CB88-0B9D55431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8"/>
          <a:stretch>
            <a:fillRect/>
          </a:stretch>
        </p:blipFill>
        <p:spPr>
          <a:xfrm>
            <a:off x="561327" y="226646"/>
            <a:ext cx="4062880" cy="5328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F172CC-8352-01A0-1764-48C95A5EB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" b="7275"/>
          <a:stretch>
            <a:fillRect/>
          </a:stretch>
        </p:blipFill>
        <p:spPr>
          <a:xfrm>
            <a:off x="5791200" y="3505780"/>
            <a:ext cx="5476084" cy="2368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488618-2DF6-268C-44FA-A7FDE9115AB7}"/>
              </a:ext>
            </a:extLst>
          </p:cNvPr>
          <p:cNvSpPr txBox="1"/>
          <p:nvPr/>
        </p:nvSpPr>
        <p:spPr>
          <a:xfrm>
            <a:off x="5791200" y="5873841"/>
            <a:ext cx="576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Arial Narrow" panose="020B0606020202030204" pitchFamily="34" charset="0"/>
              </a:rPr>
              <a:t>Подписание акта о безоговорочной капитуляции Германии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BD4EB-968A-0C62-E203-C0051262AF74}"/>
              </a:ext>
            </a:extLst>
          </p:cNvPr>
          <p:cNvSpPr txBox="1"/>
          <p:nvPr/>
        </p:nvSpPr>
        <p:spPr>
          <a:xfrm>
            <a:off x="5109414" y="226646"/>
            <a:ext cx="452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обращения И.В. Сталина к народу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D1F88-F976-C1BD-66BC-768504FF7B2B}"/>
              </a:ext>
            </a:extLst>
          </p:cNvPr>
          <p:cNvSpPr txBox="1"/>
          <p:nvPr/>
        </p:nvSpPr>
        <p:spPr>
          <a:xfrm>
            <a:off x="4702582" y="643458"/>
            <a:ext cx="63017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«Слава нашей героической Красной Армии, отстоявшей независимость нашей Родины и завоевавшей победу над врагом!</a:t>
            </a:r>
          </a:p>
          <a:p>
            <a:pPr algn="ctr"/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Слава нашему великому народу, </a:t>
            </a:r>
          </a:p>
          <a:p>
            <a:pPr algn="ctr"/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народу-победителю!</a:t>
            </a:r>
          </a:p>
          <a:p>
            <a:pPr algn="ctr"/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Вечная слава героям, </a:t>
            </a:r>
          </a:p>
          <a:p>
            <a:pPr algn="ctr"/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павшим в боях с врагом </a:t>
            </a:r>
          </a:p>
          <a:p>
            <a:pPr algn="ctr"/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и отдавшим свою жизнь за свободу </a:t>
            </a:r>
          </a:p>
          <a:p>
            <a:pPr algn="ctr"/>
            <a:r>
              <a:rPr lang="ru-RU" sz="2000" b="1" i="1" dirty="0">
                <a:solidFill>
                  <a:srgbClr val="7030A0"/>
                </a:solidFill>
                <a:latin typeface="Bookman Old Style" panose="02050604050505020204" pitchFamily="18" charset="0"/>
              </a:rPr>
              <a:t>и счастье нашего народа!»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B90984-1D72-24E7-2B5C-7DBB2E2CE365}"/>
              </a:ext>
            </a:extLst>
          </p:cNvPr>
          <p:cNvSpPr txBox="1"/>
          <p:nvPr/>
        </p:nvSpPr>
        <p:spPr>
          <a:xfrm>
            <a:off x="561327" y="5595815"/>
            <a:ext cx="400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Arial Narrow" panose="020B0606020202030204" pitchFamily="34" charset="0"/>
              </a:rPr>
              <a:t>Газета «Правда» от 10 мая 1945 года</a:t>
            </a:r>
          </a:p>
        </p:txBody>
      </p:sp>
    </p:spTree>
    <p:extLst>
      <p:ext uri="{BB962C8B-B14F-4D97-AF65-F5344CB8AC3E}">
        <p14:creationId xmlns:p14="http://schemas.microsoft.com/office/powerpoint/2010/main" val="38649811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4027</TotalTime>
  <Words>1914</Words>
  <Application>Microsoft Office PowerPoint</Application>
  <PresentationFormat>Широкоэкранный</PresentationFormat>
  <Paragraphs>178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Aptos Narrow</vt:lpstr>
      <vt:lpstr>Arial</vt:lpstr>
      <vt:lpstr>Arial Black</vt:lpstr>
      <vt:lpstr>Arial Narrow</vt:lpstr>
      <vt:lpstr>Bookman Old Style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Карпов Евгений Егорович</dc:creator>
  <cp:lastModifiedBy>Любочко Лариса Михайловна</cp:lastModifiedBy>
  <cp:revision>49</cp:revision>
  <dcterms:created xsi:type="dcterms:W3CDTF">2025-05-20T01:27:40Z</dcterms:created>
  <dcterms:modified xsi:type="dcterms:W3CDTF">2025-09-04T03:32:52Z</dcterms:modified>
</cp:coreProperties>
</file>