
<file path=[Content_Types].xml><?xml version="1.0" encoding="utf-8"?>
<Types xmlns="http://schemas.openxmlformats.org/package/2006/content-types">
  <Default Extension="jpe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6" r:id="rId2"/>
    <p:sldId id="257" r:id="rId3"/>
    <p:sldId id="258" r:id="rId4"/>
    <p:sldId id="266" r:id="rId5"/>
    <p:sldId id="264" r:id="rId6"/>
    <p:sldId id="259" r:id="rId7"/>
    <p:sldId id="260" r:id="rId8"/>
    <p:sldId id="270" r:id="rId9"/>
    <p:sldId id="261" r:id="rId10"/>
    <p:sldId id="273" r:id="rId11"/>
    <p:sldId id="276" r:id="rId12"/>
    <p:sldId id="263" r:id="rId13"/>
    <p:sldId id="265" r:id="rId14"/>
    <p:sldId id="272" r:id="rId15"/>
    <p:sldId id="269" r:id="rId16"/>
    <p:sldId id="262" r:id="rId17"/>
    <p:sldId id="284" r:id="rId18"/>
    <p:sldId id="267" r:id="rId19"/>
    <p:sldId id="268" r:id="rId20"/>
    <p:sldId id="283" r:id="rId21"/>
    <p:sldId id="277" r:id="rId22"/>
    <p:sldId id="278" r:id="rId23"/>
    <p:sldId id="279" r:id="rId24"/>
    <p:sldId id="280" r:id="rId25"/>
    <p:sldId id="271" r:id="rId26"/>
    <p:sldId id="282" r:id="rId27"/>
    <p:sldId id="281" r:id="rId28"/>
    <p:sldId id="274" r:id="rId29"/>
    <p:sldId id="275" r:id="rId30"/>
    <p:sldId id="289" r:id="rId31"/>
    <p:sldId id="287" r:id="rId32"/>
    <p:sldId id="286" r:id="rId33"/>
    <p:sldId id="288" r:id="rId34"/>
    <p:sldId id="290" r:id="rId35"/>
    <p:sldId id="285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126" autoAdjust="0"/>
    <p:restoredTop sz="94660"/>
  </p:normalViewPr>
  <p:slideViewPr>
    <p:cSldViewPr snapToGrid="0">
      <p:cViewPr varScale="1">
        <p:scale>
          <a:sx n="71" d="100"/>
          <a:sy n="71" d="100"/>
        </p:scale>
        <p:origin x="72" y="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CF9A70-3D9C-4211-BD17-094E8D0BF63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97942-3803-4125-A905-14AF52FB93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32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97942-3803-4125-A905-14AF52FB93C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539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429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790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398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84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422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91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2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547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234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691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460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7966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971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1583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55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932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246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A66FFA5-A901-4052-8A24-265601106F1C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2C3FD18-85AF-4B07-AF38-932106046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7051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g"/><Relationship Id="rId5" Type="http://schemas.openxmlformats.org/officeDocument/2006/relationships/image" Target="../media/image63.png"/><Relationship Id="rId4" Type="http://schemas.openxmlformats.org/officeDocument/2006/relationships/image" Target="../media/image6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JPG"/><Relationship Id="rId4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g"/><Relationship Id="rId5" Type="http://schemas.openxmlformats.org/officeDocument/2006/relationships/image" Target="../media/image77.jpg"/><Relationship Id="rId4" Type="http://schemas.openxmlformats.org/officeDocument/2006/relationships/image" Target="../media/image84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jpe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webp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13.png"/><Relationship Id="rId4" Type="http://schemas.openxmlformats.org/officeDocument/2006/relationships/image" Target="../media/image112.jpe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5.jpg"/><Relationship Id="rId7" Type="http://schemas.openxmlformats.org/officeDocument/2006/relationships/image" Target="../media/image118.png"/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17.png"/><Relationship Id="rId4" Type="http://schemas.openxmlformats.org/officeDocument/2006/relationships/image" Target="../media/image11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827325-DFB9-BCE6-5363-5A4E350FE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44" y="832375"/>
            <a:ext cx="9531346" cy="44807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46D357-0EB6-6889-4F1A-DA8663411123}"/>
              </a:ext>
            </a:extLst>
          </p:cNvPr>
          <p:cNvSpPr/>
          <p:nvPr/>
        </p:nvSpPr>
        <p:spPr>
          <a:xfrm>
            <a:off x="-119003" y="368513"/>
            <a:ext cx="124300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Я гляжу сквозь тайгу, вижу синие горы…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CA355F4-2BCF-FD4D-CCD7-4DDCBFB84F29}"/>
              </a:ext>
            </a:extLst>
          </p:cNvPr>
          <p:cNvSpPr/>
          <p:nvPr/>
        </p:nvSpPr>
        <p:spPr>
          <a:xfrm>
            <a:off x="420980" y="5256184"/>
            <a:ext cx="1073402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i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Bookman Old Style" panose="02050604050505020204" pitchFamily="18" charset="0"/>
              </a:rPr>
              <a:t>70-летию Шелеховского туризма</a:t>
            </a:r>
          </a:p>
          <a:p>
            <a:pPr algn="ctr"/>
            <a:r>
              <a:rPr lang="ru-RU" sz="4400" b="1" i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Bookman Old Style" panose="02050604050505020204" pitchFamily="18" charset="0"/>
              </a:rPr>
              <a:t> посвящается</a:t>
            </a:r>
          </a:p>
        </p:txBody>
      </p:sp>
    </p:spTree>
    <p:extLst>
      <p:ext uri="{BB962C8B-B14F-4D97-AF65-F5344CB8AC3E}">
        <p14:creationId xmlns:p14="http://schemas.microsoft.com/office/powerpoint/2010/main" val="285374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1861A3-AD11-1365-3C11-8255D0FC4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588" y="233695"/>
            <a:ext cx="4515757" cy="447043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FD8200-6D40-7ED8-6623-9648A7EF6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55" y="111372"/>
            <a:ext cx="7507170" cy="2033337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Территория Шелеховского района составляет 2 млн 600 га, </a:t>
            </a:r>
            <a:br>
              <a:rPr lang="ru-RU" sz="1400" b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ru-RU" sz="1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известно, что на его территории производится крылатый металл, а обширные территории рекреационных ресурсов</a:t>
            </a:r>
            <a:br>
              <a:rPr lang="ru-RU" sz="1400" b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ru-RU" sz="1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с памятниками природы в виде </a:t>
            </a:r>
            <a:r>
              <a:rPr lang="ru-RU" sz="14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скальников</a:t>
            </a:r>
            <a:r>
              <a:rPr lang="ru-RU" sz="1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Олхинского</a:t>
            </a:r>
            <a:r>
              <a:rPr lang="ru-RU" sz="1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плато, Шаманского и Марьина утесов, острова орхидей в </a:t>
            </a:r>
            <a:r>
              <a:rPr lang="ru-RU" sz="14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п.Пионерск</a:t>
            </a:r>
            <a:r>
              <a:rPr lang="ru-RU" sz="1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br>
              <a:rPr lang="ru-RU" sz="1400" b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ru-RU" sz="1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привлекательны для многочисленных туристов </a:t>
            </a:r>
            <a:br>
              <a:rPr lang="ru-RU" sz="1400" b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ru-RU" sz="1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не только из близлежащих территорий, </a:t>
            </a:r>
            <a:br>
              <a:rPr lang="ru-RU" sz="1400" b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ru-RU" sz="1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но и отдаленных мест.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0329C8-CA20-588E-CBDC-E6939701D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5653" y="2085364"/>
            <a:ext cx="1670089" cy="245455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65FA8DD-7451-A25D-6B0B-83D06C0A8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368" y="1857731"/>
            <a:ext cx="1782571" cy="25329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35986BF-6D48-D51F-8D01-1698F39C40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7722" y="5171710"/>
            <a:ext cx="2241531" cy="153394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C7D55AA-4C2D-F968-4C76-E183417902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287" y="2093392"/>
            <a:ext cx="1670089" cy="238897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43465A9-F372-3382-1139-AD4C5978FD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1756" y="1555735"/>
            <a:ext cx="1217571" cy="91317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78B07D7-4A82-5420-D5B3-9F25C9AB07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V="1">
            <a:off x="7971960" y="2149036"/>
            <a:ext cx="959973" cy="127996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7C8B3C9-C8FA-E030-81A9-6977B8CC71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17934" y="3189214"/>
            <a:ext cx="902607" cy="1203476"/>
          </a:xfrm>
          <a:prstGeom prst="rect">
            <a:avLst/>
          </a:prstGeom>
        </p:spPr>
      </p:pic>
      <p:sp>
        <p:nvSpPr>
          <p:cNvPr id="3" name="Свиток: горизонтальный 2">
            <a:extLst>
              <a:ext uri="{FF2B5EF4-FFF2-40B4-BE49-F238E27FC236}">
                <a16:creationId xmlns:a16="http://schemas.microsoft.com/office/drawing/2014/main" id="{B2857BD7-1D36-1FC1-2341-593E28BC5042}"/>
              </a:ext>
            </a:extLst>
          </p:cNvPr>
          <p:cNvSpPr/>
          <p:nvPr/>
        </p:nvSpPr>
        <p:spPr>
          <a:xfrm>
            <a:off x="157654" y="4254201"/>
            <a:ext cx="6767581" cy="2603799"/>
          </a:xfrm>
          <a:prstGeom prst="horizontalScroll">
            <a:avLst/>
          </a:prstGeom>
          <a:solidFill>
            <a:srgbClr val="92D050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00" cap="none" spc="0" normalizeH="0" baseline="0" noProof="0" dirty="0">
              <a:ln>
                <a:noFill/>
              </a:ln>
              <a:solidFill>
                <a:srgbClr val="002E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00" cap="none" spc="0" normalizeH="0" baseline="0" noProof="0" dirty="0">
                <a:ln>
                  <a:noFill/>
                </a:ln>
                <a:solidFill>
                  <a:srgbClr val="002E00"/>
                </a:solidFill>
                <a:effectLst/>
                <a:uLnTx/>
                <a:uFillTx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Лес! Сколько добрых и умных слов сказано о нем, о его роли в жизни человечества. И не биологам известно,  что все животные и человек живут, в конечном счете только потому, что зеленые растения могут усваивать энергию солнечного луча и  строить органические вещества  из простых соединений. Об этой космической, планетарной  роли растений знают все.</a:t>
            </a: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00" cap="none" spc="0" normalizeH="0" baseline="0" noProof="0" dirty="0">
                <a:ln>
                  <a:noFill/>
                </a:ln>
                <a:solidFill>
                  <a:srgbClr val="002E00"/>
                </a:solidFill>
                <a:effectLst/>
                <a:uLnTx/>
                <a:uFillTx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Благодаря растениям мы - дети Солнца».</a:t>
            </a:r>
            <a:r>
              <a:rPr lang="ru-RU" sz="1600" b="1" kern="100" dirty="0">
                <a:solidFill>
                  <a:srgbClr val="002E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</a:t>
            </a:r>
            <a:r>
              <a:rPr kumimoji="0" lang="ru-RU" sz="1600" b="1" i="0" u="none" strike="noStrike" kern="100" cap="none" spc="0" normalizeH="0" baseline="0" noProof="0" dirty="0">
                <a:ln>
                  <a:noFill/>
                </a:ln>
                <a:solidFill>
                  <a:srgbClr val="002E00"/>
                </a:solidFill>
                <a:effectLst/>
                <a:uLnTx/>
                <a:uFillTx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</a:t>
            </a: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600" b="1" kern="100" dirty="0">
                <a:solidFill>
                  <a:srgbClr val="002E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</a:t>
            </a:r>
            <a:r>
              <a:rPr kumimoji="0" lang="ru-RU" sz="1600" b="1" i="0" u="none" strike="noStrike" kern="100" cap="none" spc="0" normalizeH="0" baseline="0" noProof="0" dirty="0">
                <a:ln>
                  <a:noFill/>
                </a:ln>
                <a:solidFill>
                  <a:srgbClr val="002E00"/>
                </a:solidFill>
                <a:effectLst/>
                <a:uLnTx/>
                <a:uFillTx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Б. </a:t>
            </a:r>
            <a:r>
              <a:rPr kumimoji="0" lang="ru-RU" sz="1600" b="1" i="0" u="none" strike="noStrike" kern="100" cap="none" spc="0" normalizeH="0" baseline="0" noProof="0" dirty="0" err="1">
                <a:ln>
                  <a:noFill/>
                </a:ln>
                <a:solidFill>
                  <a:srgbClr val="002E00"/>
                </a:solidFill>
                <a:effectLst/>
                <a:uLnTx/>
                <a:uFillTx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Токин</a:t>
            </a:r>
            <a:endParaRPr kumimoji="0" lang="ru-RU" sz="1600" b="0" i="0" u="none" strike="noStrike" kern="1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11672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620245-CE21-DDCE-2163-B31F99284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0" t="4102" r="3105" b="3077"/>
          <a:stretch>
            <a:fillRect/>
          </a:stretch>
        </p:blipFill>
        <p:spPr>
          <a:xfrm>
            <a:off x="369277" y="576072"/>
            <a:ext cx="3621902" cy="53515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CE1A06-FF08-CD62-E383-9AC736211E82}"/>
              </a:ext>
            </a:extLst>
          </p:cNvPr>
          <p:cNvSpPr txBox="1"/>
          <p:nvPr/>
        </p:nvSpPr>
        <p:spPr>
          <a:xfrm>
            <a:off x="140678" y="6081873"/>
            <a:ext cx="37717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rPr>
              <a:t>Ф.Л-19, О.-1л, д.17, л.250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EE90EF-97B9-0889-723A-0FEE8150AF93}"/>
              </a:ext>
            </a:extLst>
          </p:cNvPr>
          <p:cNvSpPr txBox="1"/>
          <p:nvPr/>
        </p:nvSpPr>
        <p:spPr>
          <a:xfrm>
            <a:off x="3991179" y="58846"/>
            <a:ext cx="7989805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Bookman Old Style" panose="02050604050505020204" pitchFamily="18" charset="0"/>
              </a:rPr>
              <a:t>     Первое упоминание о направлении команды в составе </a:t>
            </a:r>
          </a:p>
          <a:p>
            <a:r>
              <a:rPr lang="ru-RU" b="1" dirty="0">
                <a:latin typeface="Bookman Old Style" panose="02050604050505020204" pitchFamily="18" charset="0"/>
              </a:rPr>
              <a:t>22 человек для участия в Иркутском областном походе туристов в приказе от 4 августа 1956 года №222, обнаружено в архивном фонде </a:t>
            </a:r>
          </a:p>
          <a:p>
            <a:r>
              <a:rPr lang="ru-RU" b="1" dirty="0">
                <a:latin typeface="Bookman Old Style" panose="02050604050505020204" pitchFamily="18" charset="0"/>
              </a:rPr>
              <a:t>Треста «</a:t>
            </a:r>
            <a:r>
              <a:rPr lang="ru-RU" b="1" dirty="0" err="1">
                <a:latin typeface="Bookman Old Style" panose="02050604050505020204" pitchFamily="18" charset="0"/>
              </a:rPr>
              <a:t>Иркутскалюминстрой</a:t>
            </a:r>
            <a:r>
              <a:rPr lang="ru-RU" b="1" dirty="0">
                <a:latin typeface="Bookman Old Style" panose="02050604050505020204" pitchFamily="18" charset="0"/>
              </a:rPr>
              <a:t>».</a:t>
            </a:r>
          </a:p>
          <a:p>
            <a:pPr algn="r"/>
            <a:r>
              <a:rPr lang="ru-RU" b="1" dirty="0">
                <a:latin typeface="Bookman Old Style" panose="02050604050505020204" pitchFamily="18" charset="0"/>
              </a:rPr>
              <a:t>    </a:t>
            </a:r>
            <a:r>
              <a:rPr lang="ru-RU" b="1" dirty="0">
                <a:solidFill>
                  <a:schemeClr val="accent1"/>
                </a:solidFill>
                <a:latin typeface="Bookman Old Style" panose="02050604050505020204" pitchFamily="18" charset="0"/>
              </a:rPr>
              <a:t>В 1956 году  на строительство алюминиевого завода приехало много молодежи. Среди них спортивные и энергичные парни и девчата, не желающие сидеть на одном месте. В свободное время, ребята стали осваивать сибирские просторы, а на предприятиях формировать группы туристов, которые отправлялись в лыжные походы, совершали восхождения на пики Черского и Мунку Сардык, организовывали сплавы по Иркуту </a:t>
            </a:r>
          </a:p>
          <a:p>
            <a:pPr algn="r"/>
            <a:r>
              <a:rPr lang="ru-RU" b="1" dirty="0">
                <a:solidFill>
                  <a:schemeClr val="accent1"/>
                </a:solidFill>
                <a:latin typeface="Bookman Old Style" panose="02050604050505020204" pitchFamily="18" charset="0"/>
              </a:rPr>
              <a:t>и вылазки на </a:t>
            </a:r>
            <a:r>
              <a:rPr lang="ru-RU" b="1" dirty="0" err="1">
                <a:solidFill>
                  <a:schemeClr val="accent1"/>
                </a:solidFill>
                <a:latin typeface="Bookman Old Style" panose="02050604050505020204" pitchFamily="18" charset="0"/>
              </a:rPr>
              <a:t>скальники</a:t>
            </a:r>
            <a:r>
              <a:rPr lang="ru-RU" b="1" dirty="0">
                <a:solidFill>
                  <a:schemeClr val="accent1"/>
                </a:solidFill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latin typeface="Bookman Old Style" panose="02050604050505020204" pitchFamily="18" charset="0"/>
              </a:rPr>
              <a:t>Олхинского</a:t>
            </a:r>
            <a:r>
              <a:rPr lang="ru-RU" b="1" dirty="0">
                <a:solidFill>
                  <a:schemeClr val="accent1"/>
                </a:solidFill>
                <a:latin typeface="Bookman Old Style" panose="02050604050505020204" pitchFamily="18" charset="0"/>
              </a:rPr>
              <a:t> плато.    </a:t>
            </a:r>
          </a:p>
          <a:p>
            <a:r>
              <a:rPr lang="ru-RU" b="1" dirty="0">
                <a:latin typeface="Bookman Old Style" panose="02050604050505020204" pitchFamily="18" charset="0"/>
              </a:rPr>
              <a:t>     Среди заядлых любителей и организаторов походов были Владимир Тракай, Игорь </a:t>
            </a:r>
            <a:r>
              <a:rPr lang="ru-RU" b="1" dirty="0" err="1">
                <a:latin typeface="Bookman Old Style" panose="02050604050505020204" pitchFamily="18" charset="0"/>
              </a:rPr>
              <a:t>Соткин</a:t>
            </a:r>
            <a:r>
              <a:rPr lang="ru-RU" b="1" dirty="0">
                <a:latin typeface="Bookman Old Style" panose="02050604050505020204" pitchFamily="18" charset="0"/>
              </a:rPr>
              <a:t>, Владимир Гусевский, Борис Носов, Юрий Перцовский, Виктор Яковлев, </a:t>
            </a:r>
          </a:p>
          <a:p>
            <a:r>
              <a:rPr lang="ru-RU" b="1" dirty="0">
                <a:latin typeface="Bookman Old Style" panose="02050604050505020204" pitchFamily="18" charset="0"/>
              </a:rPr>
              <a:t>Александр Жидков, Лидия Белокрылова (Баранова), Любовь (</a:t>
            </a:r>
            <a:r>
              <a:rPr lang="ru-RU" b="1" dirty="0" err="1">
                <a:latin typeface="Bookman Old Style" panose="02050604050505020204" pitchFamily="18" charset="0"/>
              </a:rPr>
              <a:t>Шеломенцева</a:t>
            </a:r>
            <a:r>
              <a:rPr lang="ru-RU" b="1" dirty="0">
                <a:latin typeface="Bookman Old Style" panose="02050604050505020204" pitchFamily="18" charset="0"/>
              </a:rPr>
              <a:t>) </a:t>
            </a:r>
            <a:r>
              <a:rPr lang="ru-RU" b="1" dirty="0" err="1">
                <a:latin typeface="Bookman Old Style" panose="02050604050505020204" pitchFamily="18" charset="0"/>
              </a:rPr>
              <a:t>Грайзер</a:t>
            </a:r>
            <a:r>
              <a:rPr lang="ru-RU" b="1" dirty="0">
                <a:latin typeface="Bookman Old Style" panose="02050604050505020204" pitchFamily="18" charset="0"/>
              </a:rPr>
              <a:t>, Валентина Филиппова, Лидия </a:t>
            </a:r>
            <a:r>
              <a:rPr lang="ru-RU" b="1" dirty="0" err="1">
                <a:latin typeface="Bookman Old Style" panose="02050604050505020204" pitchFamily="18" charset="0"/>
              </a:rPr>
              <a:t>Сыроватская</a:t>
            </a:r>
            <a:r>
              <a:rPr lang="ru-RU" b="1" dirty="0">
                <a:latin typeface="Bookman Old Style" panose="02050604050505020204" pitchFamily="18" charset="0"/>
              </a:rPr>
              <a:t>…    </a:t>
            </a:r>
          </a:p>
          <a:p>
            <a:pPr algn="r"/>
            <a:r>
              <a:rPr lang="ru-RU" b="1" dirty="0">
                <a:latin typeface="Bookman Old Style" panose="02050604050505020204" pitchFamily="18" charset="0"/>
              </a:rPr>
              <a:t>     </a:t>
            </a:r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С 1963 года, приобретенные опыт и навыки, туристы передавали своим коллегам и подрастающим школьникам во время туристических слетов, которые стали традиционными среди городских предприятий.</a:t>
            </a:r>
          </a:p>
        </p:txBody>
      </p:sp>
    </p:spTree>
    <p:extLst>
      <p:ext uri="{BB962C8B-B14F-4D97-AF65-F5344CB8AC3E}">
        <p14:creationId xmlns:p14="http://schemas.microsoft.com/office/powerpoint/2010/main" val="4204762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678431B-E605-971D-07C5-658A430AE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59" y="203425"/>
            <a:ext cx="3251332" cy="53646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A0AEDA-A104-9CE9-5DA5-1C8CE9C93F2B}"/>
              </a:ext>
            </a:extLst>
          </p:cNvPr>
          <p:cNvSpPr txBox="1"/>
          <p:nvPr/>
        </p:nvSpPr>
        <p:spPr>
          <a:xfrm>
            <a:off x="3606800" y="304582"/>
            <a:ext cx="846908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Носов Борис Фёдорович </a:t>
            </a:r>
            <a:r>
              <a:rPr lang="ru-RU" sz="2800" b="1" dirty="0">
                <a:latin typeface="Bookman Old Style" panose="02050604050505020204" pitchFamily="18" charset="0"/>
              </a:rPr>
              <a:t>- заведующий орготделом горкома ВЛКСМ  </a:t>
            </a:r>
            <a:r>
              <a:rPr lang="ru-RU" sz="2800" b="1" dirty="0" err="1">
                <a:latin typeface="Bookman Old Style" panose="02050604050505020204" pitchFamily="18" charset="0"/>
              </a:rPr>
              <a:t>г.Шелехова</a:t>
            </a:r>
            <a:r>
              <a:rPr lang="ru-RU" sz="2800" b="1" dirty="0">
                <a:latin typeface="Bookman Old Style" panose="02050604050505020204" pitchFamily="18" charset="0"/>
              </a:rPr>
              <a:t>, </a:t>
            </a:r>
          </a:p>
          <a:p>
            <a:r>
              <a:rPr lang="ru-RU" sz="2800" b="1" dirty="0">
                <a:latin typeface="Bookman Old Style" panose="02050604050505020204" pitchFamily="18" charset="0"/>
              </a:rPr>
              <a:t>кандидат в мастера спорта по туризму. </a:t>
            </a:r>
          </a:p>
          <a:p>
            <a:r>
              <a:rPr lang="ru-RU" sz="2800" b="1" dirty="0">
                <a:latin typeface="Bookman Old Style" panose="02050604050505020204" pitchFamily="18" charset="0"/>
              </a:rPr>
              <a:t>В 60-70 - годах был</a:t>
            </a:r>
          </a:p>
          <a:p>
            <a:r>
              <a:rPr lang="ru-RU" sz="2800" b="1" dirty="0">
                <a:latin typeface="Bookman Old Style" panose="02050604050505020204" pitchFamily="18" charset="0"/>
              </a:rPr>
              <a:t>организатором </a:t>
            </a:r>
          </a:p>
          <a:p>
            <a:r>
              <a:rPr lang="ru-RU" sz="2800" b="1" dirty="0">
                <a:latin typeface="Bookman Old Style" panose="02050604050505020204" pitchFamily="18" charset="0"/>
              </a:rPr>
              <a:t>туристических походов </a:t>
            </a:r>
          </a:p>
          <a:p>
            <a:r>
              <a:rPr lang="ru-RU" sz="2800" b="1" dirty="0">
                <a:latin typeface="Bookman Old Style" panose="02050604050505020204" pitchFamily="18" charset="0"/>
              </a:rPr>
              <a:t>и первого городского</a:t>
            </a:r>
          </a:p>
          <a:p>
            <a:r>
              <a:rPr lang="ru-RU" sz="2800" b="1" dirty="0">
                <a:latin typeface="Bookman Old Style" panose="02050604050505020204" pitchFamily="18" charset="0"/>
              </a:rPr>
              <a:t>турслёта и турклуба.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7C91D2-7270-4C5C-BD88-1C53788D9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270" y="1674371"/>
            <a:ext cx="3287615" cy="48286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0C5194-77E8-E51F-5590-C833CB7135A1}"/>
              </a:ext>
            </a:extLst>
          </p:cNvPr>
          <p:cNvSpPr txBox="1"/>
          <p:nvPr/>
        </p:nvSpPr>
        <p:spPr>
          <a:xfrm>
            <a:off x="3091542" y="4933395"/>
            <a:ext cx="60089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Анатолий </a:t>
            </a:r>
            <a:r>
              <a:rPr lang="ru-RU" sz="32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Кадачигов</a:t>
            </a:r>
            <a:r>
              <a:rPr lang="ru-RU" sz="32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– </a:t>
            </a:r>
          </a:p>
          <a:p>
            <a:pPr algn="r"/>
            <a:r>
              <a:rPr lang="ru-RU" sz="3200" b="1" dirty="0">
                <a:latin typeface="Bookman Old Style" panose="02050604050505020204" pitchFamily="18" charset="0"/>
              </a:rPr>
              <a:t>первый инструктор туристов на ИркАЗе</a:t>
            </a:r>
          </a:p>
        </p:txBody>
      </p:sp>
    </p:spTree>
    <p:extLst>
      <p:ext uri="{BB962C8B-B14F-4D97-AF65-F5344CB8AC3E}">
        <p14:creationId xmlns:p14="http://schemas.microsoft.com/office/powerpoint/2010/main" val="4119548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DFAADBF-42A0-F46E-1FB0-8732CAFC9D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19" t="2191" r="4853"/>
          <a:stretch>
            <a:fillRect/>
          </a:stretch>
        </p:blipFill>
        <p:spPr>
          <a:xfrm>
            <a:off x="500501" y="216109"/>
            <a:ext cx="2693324" cy="39630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8A93C2-1670-705A-A162-999A0284B66E}"/>
              </a:ext>
            </a:extLst>
          </p:cNvPr>
          <p:cNvSpPr txBox="1"/>
          <p:nvPr/>
        </p:nvSpPr>
        <p:spPr>
          <a:xfrm>
            <a:off x="200891" y="3949395"/>
            <a:ext cx="879728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    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Первый бригадир комплексной молодёжной бригады плотников-бетонщиков Треста ИАС. </a:t>
            </a:r>
            <a:endParaRPr lang="en-US" sz="20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r>
              <a:rPr lang="en-US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 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В 60-70 - годах был организатором </a:t>
            </a:r>
          </a:p>
          <a:p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туристских походов  и туристских слётов </a:t>
            </a:r>
            <a:r>
              <a:rPr lang="ru-RU" sz="20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г.Шелехова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.</a:t>
            </a:r>
          </a:p>
          <a:p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  По инициативе</a:t>
            </a:r>
            <a:r>
              <a:rPr lang="en-US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И. </a:t>
            </a:r>
            <a:r>
              <a:rPr lang="ru-RU" sz="20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Соткина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создана альпинистская </a:t>
            </a:r>
          </a:p>
          <a:p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секция на алюминиевом заводе и в городе. </a:t>
            </a:r>
          </a:p>
          <a:p>
            <a:r>
              <a:rPr lang="en-US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  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Позже, Игорь </a:t>
            </a:r>
            <a:r>
              <a:rPr lang="ru-RU" sz="20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Соткин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уезжает на строительство БАМа и умирает. В память о нём 15 октября 1978 года прошёл городской слёт по спортивному ориентированию.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7D1633-FB3B-EC1F-CD6A-8C25ED5A6071}"/>
              </a:ext>
            </a:extLst>
          </p:cNvPr>
          <p:cNvSpPr txBox="1"/>
          <p:nvPr/>
        </p:nvSpPr>
        <p:spPr>
          <a:xfrm>
            <a:off x="3493435" y="3549285"/>
            <a:ext cx="26801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Bookman Old Style" panose="02050604050505020204" pitchFamily="18" charset="0"/>
              </a:rPr>
              <a:t>Игорь </a:t>
            </a:r>
            <a:r>
              <a:rPr lang="ru-RU" sz="2000" b="1" dirty="0" err="1">
                <a:latin typeface="Bookman Old Style" panose="02050604050505020204" pitchFamily="18" charset="0"/>
              </a:rPr>
              <a:t>Соткин</a:t>
            </a:r>
            <a:r>
              <a:rPr lang="ru-RU" sz="2000" b="1" dirty="0">
                <a:latin typeface="Bookman Old Style" panose="02050604050505020204" pitchFamily="18" charset="0"/>
              </a:rPr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D445F05-E260-907E-BB68-A5BAAF0B3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8400" y="1997292"/>
            <a:ext cx="3396469" cy="34544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C56DF1-1B5E-8B64-5240-227EBB4D3751}"/>
              </a:ext>
            </a:extLst>
          </p:cNvPr>
          <p:cNvSpPr txBox="1"/>
          <p:nvPr/>
        </p:nvSpPr>
        <p:spPr>
          <a:xfrm>
            <a:off x="5635417" y="285675"/>
            <a:ext cx="62894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 Владимир Гусевский </a:t>
            </a:r>
            <a:r>
              <a:rPr lang="ru-RU" sz="2000" b="1" dirty="0">
                <a:latin typeface="Bookman Old Style" panose="02050604050505020204" pitchFamily="18" charset="0"/>
              </a:rPr>
              <a:t>- мастер ртутно-преобразовательной подстанции </a:t>
            </a:r>
            <a:r>
              <a:rPr lang="ru-RU" sz="2000" b="1" dirty="0" err="1">
                <a:latin typeface="Bookman Old Style" panose="02050604050505020204" pitchFamily="18" charset="0"/>
              </a:rPr>
              <a:t>ИрКАЗА</a:t>
            </a:r>
            <a:r>
              <a:rPr lang="ru-RU" sz="2000" b="1" dirty="0">
                <a:latin typeface="Bookman Old Style" panose="02050604050505020204" pitchFamily="18" charset="0"/>
              </a:rPr>
              <a:t>. </a:t>
            </a:r>
          </a:p>
          <a:p>
            <a:r>
              <a:rPr lang="ru-RU" sz="2000" b="1" dirty="0">
                <a:latin typeface="Bookman Old Style" panose="02050604050505020204" pitchFamily="18" charset="0"/>
              </a:rPr>
              <a:t>   В 60-70 - годах организовал городской туристический клуб. Был организатором туристских походов и туристских слётов </a:t>
            </a:r>
          </a:p>
          <a:p>
            <a:r>
              <a:rPr lang="ru-RU" sz="2000" b="1" dirty="0">
                <a:latin typeface="Bookman Old Style" panose="02050604050505020204" pitchFamily="18" charset="0"/>
              </a:rPr>
              <a:t>в </a:t>
            </a:r>
            <a:r>
              <a:rPr lang="ru-RU" sz="2000" b="1" dirty="0" err="1">
                <a:latin typeface="Bookman Old Style" panose="02050604050505020204" pitchFamily="18" charset="0"/>
              </a:rPr>
              <a:t>г.Шелехове</a:t>
            </a:r>
            <a:r>
              <a:rPr lang="ru-RU" sz="2000" b="1" dirty="0"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5092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D82642B-AF82-5645-5B73-92D959BA6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8"/>
          <a:stretch>
            <a:fillRect/>
          </a:stretch>
        </p:blipFill>
        <p:spPr>
          <a:xfrm>
            <a:off x="508319" y="340334"/>
            <a:ext cx="6904516" cy="358755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E26CCE-3FE3-3CCF-ABAF-AACF2EF23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805" y="4268609"/>
            <a:ext cx="5151860" cy="228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28A6ED8-146E-C4F6-4A64-2551E7E7DCCD}"/>
              </a:ext>
            </a:extLst>
          </p:cNvPr>
          <p:cNvSpPr txBox="1"/>
          <p:nvPr/>
        </p:nvSpPr>
        <p:spPr>
          <a:xfrm>
            <a:off x="7673774" y="217749"/>
            <a:ext cx="431675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tabLst>
                <a:tab pos="1566545" algn="l"/>
              </a:tabLst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Справки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  <a:tabLst>
                <a:tab pos="1566545" algn="l"/>
              </a:tabLst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Тракая Владимира Федоровича</a:t>
            </a:r>
          </a:p>
          <a:p>
            <a:pPr algn="ctr">
              <a:buNone/>
              <a:tabLst>
                <a:tab pos="1566545" algn="l"/>
              </a:tabLst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 совершенных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  <a:tabLst>
                <a:tab pos="588645" algn="l"/>
              </a:tabLst>
            </a:pPr>
            <a:r>
              <a:rPr lang="ru-RU" sz="1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горно</a:t>
            </a: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-пеших и</a:t>
            </a:r>
          </a:p>
          <a:p>
            <a:pPr algn="ctr">
              <a:buNone/>
              <a:tabLst>
                <a:tab pos="588645" algn="l"/>
              </a:tabLst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лыжных туристических походах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  <a:tabLst>
                <a:tab pos="588645" algn="l"/>
              </a:tabLst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1, 2 и 5 категорий трудности,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  <a:tabLst>
                <a:tab pos="588645" algn="l"/>
              </a:tabLst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качестве участника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руководителя, по маршрутам </a:t>
            </a:r>
          </a:p>
          <a:p>
            <a:pPr algn="ctr"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пик Мунку-Сардык и</a:t>
            </a:r>
          </a:p>
          <a:p>
            <a:pPr algn="ctr"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пик Черского,</a:t>
            </a:r>
          </a:p>
          <a:p>
            <a:pPr algn="ctr"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от 3 июля 1957 года и</a:t>
            </a:r>
          </a:p>
          <a:p>
            <a:pPr algn="ctr"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27 апреля 1967 года </a:t>
            </a:r>
          </a:p>
          <a:p>
            <a:pPr algn="r">
              <a:buNone/>
            </a:pP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885CD08-C69E-93DA-2239-0782F41724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344" y="4268609"/>
            <a:ext cx="4953295" cy="22865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94A820-02B1-9AED-47B2-1AA716B798E3}"/>
              </a:ext>
            </a:extLst>
          </p:cNvPr>
          <p:cNvSpPr txBox="1"/>
          <p:nvPr/>
        </p:nvSpPr>
        <p:spPr>
          <a:xfrm>
            <a:off x="724779" y="3839161"/>
            <a:ext cx="61060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FFC000"/>
                </a:solidFill>
                <a:latin typeface="Monotype Corsiva" panose="03010101010201010101" pitchFamily="66" charset="0"/>
              </a:rPr>
              <a:t>На пике Мунку Сардык, 1967 год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onotype Corsiva" panose="03010101010201010101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0081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B01865-38D4-E0AF-8007-8F71AB6BEA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216" y="195901"/>
            <a:ext cx="4461788" cy="289583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7973F5-A1A7-D10C-E265-7FBBAE74D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535" y="3711106"/>
            <a:ext cx="2099497" cy="298938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EA8A13-A593-DADF-69DB-5FF1D27D5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939" y="3185180"/>
            <a:ext cx="2099497" cy="30266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974A5F-5CFD-811F-1BC0-8411C4800B72}"/>
              </a:ext>
            </a:extLst>
          </p:cNvPr>
          <p:cNvSpPr txBox="1"/>
          <p:nvPr/>
        </p:nvSpPr>
        <p:spPr>
          <a:xfrm>
            <a:off x="298939" y="58847"/>
            <a:ext cx="796917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     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Неотъемлемой частью в жизни Владимира Федоровича Тракая  являются увлечения туризмом, альпинизмом, изучение природы родного края.</a:t>
            </a:r>
          </a:p>
          <a:p>
            <a:r>
              <a:rPr lang="ru-RU" sz="2000" b="1" dirty="0">
                <a:latin typeface="Bookman Old Style" panose="02050604050505020204" pitchFamily="18" charset="0"/>
              </a:rPr>
              <a:t>     Свою любовь к природе он передает молодому поколению, а красоту мест и необъятные просторы края, показывает в походах на озеро Байкал, горы Хамар-Дабана, Тункинские Гольцы Восточного Саяна. </a:t>
            </a:r>
          </a:p>
          <a:p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     В 90-2000 годы В.Ф. Тракай работал в </a:t>
            </a:r>
          </a:p>
          <a:p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молодёжном туристическом клубе «Наследники, </a:t>
            </a:r>
          </a:p>
          <a:p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как наставник молодых краеведов.   </a:t>
            </a: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FAD807-8BB9-3D9E-95CF-4899E51975B8}"/>
              </a:ext>
            </a:extLst>
          </p:cNvPr>
          <p:cNvSpPr txBox="1"/>
          <p:nvPr/>
        </p:nvSpPr>
        <p:spPr>
          <a:xfrm>
            <a:off x="4043536" y="3091735"/>
            <a:ext cx="796917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000" b="1" dirty="0"/>
              <a:t>      </a:t>
            </a:r>
            <a:r>
              <a:rPr lang="ru-RU" sz="2000" b="1" dirty="0">
                <a:latin typeface="Bookman Old Style" panose="02050604050505020204" pitchFamily="18" charset="0"/>
              </a:rPr>
              <a:t>Владимир Федорович участвовал в работе Восточно- Сибирского географического института по описанию </a:t>
            </a:r>
            <a:r>
              <a:rPr lang="ru-RU" sz="2000" b="1" dirty="0" err="1">
                <a:latin typeface="Bookman Old Style" panose="02050604050505020204" pitchFamily="18" charset="0"/>
              </a:rPr>
              <a:t>скальников</a:t>
            </a:r>
            <a:r>
              <a:rPr lang="ru-RU" sz="2000" b="1" dirty="0">
                <a:latin typeface="Bookman Old Style" panose="02050604050505020204" pitchFamily="18" charset="0"/>
              </a:rPr>
              <a:t> «Витязь», «Старуха», «Идол» и др., расположенных на </a:t>
            </a:r>
            <a:r>
              <a:rPr lang="ru-RU" sz="2000" b="1" dirty="0" err="1">
                <a:latin typeface="Bookman Old Style" panose="02050604050505020204" pitchFamily="18" charset="0"/>
              </a:rPr>
              <a:t>Олхинском</a:t>
            </a:r>
            <a:r>
              <a:rPr lang="ru-RU" sz="2000" b="1" dirty="0">
                <a:latin typeface="Bookman Old Style" panose="02050604050505020204" pitchFamily="18" charset="0"/>
              </a:rPr>
              <a:t> плато. </a:t>
            </a:r>
          </a:p>
          <a:p>
            <a:pPr algn="r"/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      Активное участие во Всероссийской программе «Деревья – памятники живой природы», позволило присвоить всероссийский статус деревьев – памятников живой природы уникальным тополям на р. Снежной, кедру на р. Снежной, вблизи Тёплых озёр,                   лиственнице сибирской на берегу р. </a:t>
            </a:r>
            <a:r>
              <a:rPr lang="ru-RU" sz="20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Олха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,                     соснам и лиственницам на базе «Металлург».</a:t>
            </a:r>
          </a:p>
        </p:txBody>
      </p:sp>
    </p:spTree>
    <p:extLst>
      <p:ext uri="{BB962C8B-B14F-4D97-AF65-F5344CB8AC3E}">
        <p14:creationId xmlns:p14="http://schemas.microsoft.com/office/powerpoint/2010/main" val="4108335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0AB62DF-00E8-AD92-474C-541115B6F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404" y="3527360"/>
            <a:ext cx="4351723" cy="28071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097703B-6199-C704-2500-768EEEE450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429" r="6072" b="10757"/>
          <a:stretch>
            <a:fillRect/>
          </a:stretch>
        </p:blipFill>
        <p:spPr>
          <a:xfrm>
            <a:off x="521545" y="3608290"/>
            <a:ext cx="4351723" cy="27602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A2F8B6-000D-4A53-1FCB-BCFC2DA9A5AD}"/>
              </a:ext>
            </a:extLst>
          </p:cNvPr>
          <p:cNvSpPr txBox="1"/>
          <p:nvPr/>
        </p:nvSpPr>
        <p:spPr>
          <a:xfrm>
            <a:off x="8482213" y="111380"/>
            <a:ext cx="32108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</a:t>
            </a:r>
            <a:r>
              <a:rPr lang="ru-RU" dirty="0">
                <a:solidFill>
                  <a:srgbClr val="FFFF00"/>
                </a:solidFill>
                <a:latin typeface="Monotype Corsiva" panose="03010101010201010101" pitchFamily="66" charset="0"/>
              </a:rPr>
              <a:t>Катание на буере по Байкалу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. 1967 год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02D5FF-10F0-F1F3-ED52-3BE7B1145EA9}"/>
              </a:ext>
            </a:extLst>
          </p:cNvPr>
          <p:cNvSpPr txBox="1"/>
          <p:nvPr/>
        </p:nvSpPr>
        <p:spPr>
          <a:xfrm>
            <a:off x="4088918" y="206433"/>
            <a:ext cx="37066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Подготовка буера на Байкале, 1967 год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67DF97-DC72-B3CB-6E47-6EEA003793BD}"/>
              </a:ext>
            </a:extLst>
          </p:cNvPr>
          <p:cNvSpPr txBox="1"/>
          <p:nvPr/>
        </p:nvSpPr>
        <p:spPr>
          <a:xfrm>
            <a:off x="-318417" y="6334460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Ледовый переход по Байкалу туристов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ИРКаЗа</a:t>
            </a:r>
            <a:r>
              <a:rPr lang="ru-RU" dirty="0">
                <a:solidFill>
                  <a:srgbClr val="FFFF00"/>
                </a:solidFill>
                <a:latin typeface="Monotype Corsiva" panose="03010101010201010101" pitchFamily="66" charset="0"/>
              </a:rPr>
              <a:t>.70 годы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6663AA8-E4BA-11EB-2500-758A47A0F36F}"/>
              </a:ext>
            </a:extLst>
          </p:cNvPr>
          <p:cNvSpPr txBox="1"/>
          <p:nvPr/>
        </p:nvSpPr>
        <p:spPr>
          <a:xfrm>
            <a:off x="5123758" y="5503463"/>
            <a:ext cx="25047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Сплав по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р.Иркут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. </a:t>
            </a:r>
            <a:r>
              <a:rPr lang="ru-RU" dirty="0">
                <a:solidFill>
                  <a:srgbClr val="FFFF00"/>
                </a:solidFill>
                <a:latin typeface="Monotype Corsiva" panose="03010101010201010101" pitchFamily="66" charset="0"/>
              </a:rPr>
              <a:t>Филиппова М., Лапина Т., … Филиппов В, Акулов К.. 70 годы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9BE604-747B-5E95-FFD6-3B49AE37A8F5}"/>
              </a:ext>
            </a:extLst>
          </p:cNvPr>
          <p:cNvSpPr txBox="1"/>
          <p:nvPr/>
        </p:nvSpPr>
        <p:spPr>
          <a:xfrm>
            <a:off x="8341804" y="6280106"/>
            <a:ext cx="2824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Сплав по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р.Иркут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. 1967 год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496B4EB-673B-1553-FFBE-9372BA0AB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5027" y="757711"/>
            <a:ext cx="3595841" cy="263793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87057B5-EEA5-1881-14DE-1F89A15BE1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130" y="425204"/>
            <a:ext cx="3323862" cy="229586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B4D238E-EAE5-1A86-29E4-E1FE83CFEF07}"/>
              </a:ext>
            </a:extLst>
          </p:cNvPr>
          <p:cNvSpPr txBox="1"/>
          <p:nvPr/>
        </p:nvSpPr>
        <p:spPr>
          <a:xfrm>
            <a:off x="228280" y="2782669"/>
            <a:ext cx="31350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По плато от Кызыл-Тайги</a:t>
            </a:r>
          </a:p>
          <a:p>
            <a:pPr algn="ctr"/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к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р.Чехан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. 70 годы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AED2B2-41DC-98EA-CBEE-A3E625704B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4" b="5623"/>
          <a:stretch>
            <a:fillRect/>
          </a:stretch>
        </p:blipFill>
        <p:spPr>
          <a:xfrm>
            <a:off x="4189031" y="673245"/>
            <a:ext cx="3763369" cy="267570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E03DEBC-33E5-83FE-F5EA-B4ED7ADEE4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6451" y="3105834"/>
            <a:ext cx="3399097" cy="245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009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9E8253-E850-DA48-1326-197BFBA0F9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50" t="2376" r="1846" b="1469"/>
          <a:stretch>
            <a:fillRect/>
          </a:stretch>
        </p:blipFill>
        <p:spPr>
          <a:xfrm rot="5400000">
            <a:off x="-14185" y="685067"/>
            <a:ext cx="2919488" cy="208429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58FBD4-E5BB-0F85-ABC6-D56179233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74837">
            <a:off x="363070" y="3113417"/>
            <a:ext cx="2431143" cy="3429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692D3B-2D9E-636D-C79F-C44DC504D4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35" r="3335"/>
          <a:stretch>
            <a:fillRect/>
          </a:stretch>
        </p:blipFill>
        <p:spPr>
          <a:xfrm rot="5400000">
            <a:off x="9017803" y="590604"/>
            <a:ext cx="2928355" cy="27484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720076-889C-CE09-6539-F3683E28B1D9}"/>
              </a:ext>
            </a:extLst>
          </p:cNvPr>
          <p:cNvSpPr txBox="1"/>
          <p:nvPr/>
        </p:nvSpPr>
        <p:spPr>
          <a:xfrm>
            <a:off x="2339788" y="242127"/>
            <a:ext cx="702078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Виктор Александрович Яковлев приехал в Шелехов в начале 70-х годов, трудился инженером- конструктором Шелеховского ремонтно-механического завода. </a:t>
            </a:r>
          </a:p>
          <a:p>
            <a:pPr algn="ctr"/>
            <a:r>
              <a:rPr lang="ru-RU" sz="2000" b="1" dirty="0">
                <a:latin typeface="Bookman Old Style" panose="02050604050505020204" pitchFamily="18" charset="0"/>
              </a:rPr>
              <a:t>Он и его коллеги проделали огромную работу             по организации городского клуба туристов, участию в областных слетах, организации походов и городских слетов туристов.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Вместе с коллегами совершали восхождения на высочайшую вершину Восточных Саян Мунку-Сардык, походы на </a:t>
            </a:r>
            <a:r>
              <a:rPr lang="ru-RU" sz="20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Шумакские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источники и др.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DA68857-5B8C-8129-8094-60343950FB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8" t="4465" r="8829" b="7042"/>
          <a:stretch>
            <a:fillRect/>
          </a:stretch>
        </p:blipFill>
        <p:spPr>
          <a:xfrm>
            <a:off x="7850578" y="3696385"/>
            <a:ext cx="4005621" cy="291948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CD2CA6B-CDA9-894D-28D6-03C07E3FC60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092" t="7299" r="4794" b="7301"/>
          <a:stretch>
            <a:fillRect/>
          </a:stretch>
        </p:blipFill>
        <p:spPr>
          <a:xfrm>
            <a:off x="3213669" y="3717433"/>
            <a:ext cx="3899826" cy="289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118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81F2202-C2CD-4798-7BE1-79029CC4C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0166" y="270417"/>
            <a:ext cx="3145809" cy="465165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783593-0E1E-D90F-6D0F-6549A6CF9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80" y="264720"/>
            <a:ext cx="3968840" cy="25239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BE75B6-BCE0-1D49-A57B-CFB05EEAC5DE}"/>
              </a:ext>
            </a:extLst>
          </p:cNvPr>
          <p:cNvSpPr txBox="1"/>
          <p:nvPr/>
        </p:nvSpPr>
        <p:spPr>
          <a:xfrm>
            <a:off x="644980" y="166901"/>
            <a:ext cx="3325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Мунку Сардык . 1967 год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CE89FD-BAEF-DD2F-E1E1-5EAB3839F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6418" y="4040095"/>
            <a:ext cx="3792041" cy="23307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506FE8-E457-6BCC-70F2-10347622DA12}"/>
              </a:ext>
            </a:extLst>
          </p:cNvPr>
          <p:cNvSpPr txBox="1"/>
          <p:nvPr/>
        </p:nvSpPr>
        <p:spPr>
          <a:xfrm>
            <a:off x="8037114" y="6304450"/>
            <a:ext cx="2743200" cy="380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Пик Порожистый. 70годы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85E7CBC-829F-8311-206A-4AC442F845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271" y="264720"/>
            <a:ext cx="3792041" cy="26215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64C808-56F3-53C5-0BE9-D282E1299D62}"/>
              </a:ext>
            </a:extLst>
          </p:cNvPr>
          <p:cNvSpPr txBox="1"/>
          <p:nvPr/>
        </p:nvSpPr>
        <p:spPr>
          <a:xfrm>
            <a:off x="4613820" y="2886502"/>
            <a:ext cx="43738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На пике Топографов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Тракай В., Юринский Н.,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Фирисюк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В.(справа)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1969 год.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1CD5B6F-F517-D5EA-2216-B39E5F4B44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7" y="2943824"/>
            <a:ext cx="2514442" cy="37412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C30A2F5-3E76-7EF8-5092-972523BCCF65}"/>
              </a:ext>
            </a:extLst>
          </p:cNvPr>
          <p:cNvSpPr txBox="1"/>
          <p:nvPr/>
        </p:nvSpPr>
        <p:spPr>
          <a:xfrm>
            <a:off x="2171365" y="5484730"/>
            <a:ext cx="30735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Пик Черского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. Яковлев В.(слева) сидит,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Перцовский Ю.(справа стоит)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70 годы.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A4E37E-29FA-532A-B8A8-11DF4A2AE685}"/>
              </a:ext>
            </a:extLst>
          </p:cNvPr>
          <p:cNvSpPr txBox="1"/>
          <p:nvPr/>
        </p:nvSpPr>
        <p:spPr>
          <a:xfrm>
            <a:off x="2632429" y="3598629"/>
            <a:ext cx="3968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…Гребни каменных гор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Машут сорванным снегом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мачтах молний встает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Как дредноут гроза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0FAFB1-546D-0288-47BE-91E62EB46A07}"/>
              </a:ext>
            </a:extLst>
          </p:cNvPr>
          <p:cNvSpPr txBox="1"/>
          <p:nvPr/>
        </p:nvSpPr>
        <p:spPr>
          <a:xfrm>
            <a:off x="8879313" y="5003399"/>
            <a:ext cx="31458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И плывут облака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 глазам, как по небу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И стекает луны,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золотая слеза…</a:t>
            </a:r>
          </a:p>
        </p:txBody>
      </p:sp>
    </p:spTree>
    <p:extLst>
      <p:ext uri="{BB962C8B-B14F-4D97-AF65-F5344CB8AC3E}">
        <p14:creationId xmlns:p14="http://schemas.microsoft.com/office/powerpoint/2010/main" val="685215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4E304F-5CC6-8C52-F89B-EE9AD0EE6ED2}"/>
              </a:ext>
            </a:extLst>
          </p:cNvPr>
          <p:cNvSpPr txBox="1"/>
          <p:nvPr/>
        </p:nvSpPr>
        <p:spPr>
          <a:xfrm>
            <a:off x="3298371" y="196205"/>
            <a:ext cx="8588830" cy="4688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None/>
            </a:pPr>
            <a:r>
              <a:rPr lang="ru-RU" sz="2000" b="1" kern="10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Юрий Иосифович Перцовск</a:t>
            </a:r>
            <a:r>
              <a:rPr lang="ru-RU" sz="2000" b="1" kern="100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ий</a:t>
            </a:r>
            <a:r>
              <a:rPr lang="en-US" sz="2000" b="1" kern="100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000" b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работал на Шелеховском ремонтно-механическом заводе, прошел все известные среди туристов маршруты, учился сам и передавал опыт начинающим. </a:t>
            </a:r>
            <a:endParaRPr lang="en-US" b="1" kern="1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en-US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b="1" kern="100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Своими впечатлениями Юрий Иосифович делился на страницах газет, организовывал и принимал активное участие в проведении туристических слетов.</a:t>
            </a:r>
            <a:endParaRPr lang="en-US" b="1" kern="100" dirty="0">
              <a:solidFill>
                <a:srgbClr val="00206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ru-RU" b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В 2024 и 2026 годы Перцовский Ю.И. издает книги о шелеховских туристах, названных словами из песни Ю. Визбора  </a:t>
            </a:r>
            <a:r>
              <a:rPr lang="ru-RU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«Я гляжу сквозь тебя, вижу синие горы…Мемуары» и </a:t>
            </a:r>
          </a:p>
          <a:p>
            <a:pPr algn="just">
              <a:spcAft>
                <a:spcPts val="800"/>
              </a:spcAft>
              <a:buNone/>
            </a:pPr>
            <a:r>
              <a:rPr lang="ru-RU" b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«Я иду сквозь тайгу по весне белокрылой…» </a:t>
            </a:r>
          </a:p>
          <a:p>
            <a:pPr algn="just">
              <a:spcAft>
                <a:spcPts val="800"/>
              </a:spcAft>
              <a:buNone/>
            </a:pPr>
            <a:r>
              <a:rPr lang="ru-RU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b="1" kern="100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своих книгах </a:t>
            </a:r>
            <a:r>
              <a:rPr lang="ru-RU" b="1" kern="10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Юрий Иосифович полагает, что обобщение опыта таежной школы туризма сегодня, должно помочь будущему поколению туристов смело покорять новые недостижимые прежде цели, соблюдая таежные законы и сберегая природу.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E26978-DEF1-D955-900D-4FAE7FB2F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8" t="15238" r="12915"/>
          <a:stretch>
            <a:fillRect/>
          </a:stretch>
        </p:blipFill>
        <p:spPr>
          <a:xfrm>
            <a:off x="304799" y="979778"/>
            <a:ext cx="2841172" cy="474862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499FC7-5135-F333-0759-F51E9E646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586" y="4621827"/>
            <a:ext cx="2876721" cy="21093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627073E-0A34-6FF7-05FB-D1EE6A280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1774" y="4751298"/>
            <a:ext cx="2602941" cy="195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90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F0865C1-EDE2-74CB-305C-919D84AFB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7"/>
          <a:stretch>
            <a:fillRect/>
          </a:stretch>
        </p:blipFill>
        <p:spPr>
          <a:xfrm>
            <a:off x="4371473" y="2210963"/>
            <a:ext cx="2962169" cy="419752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9D22DB1-57A8-B782-0DD6-5D5E5DD557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3"/>
          <a:stretch>
            <a:fillRect/>
          </a:stretch>
        </p:blipFill>
        <p:spPr>
          <a:xfrm>
            <a:off x="7729404" y="510374"/>
            <a:ext cx="4157796" cy="299349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4A1E369-DD28-A1B2-4FF8-4BF035DF8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574" y="2910481"/>
            <a:ext cx="3758273" cy="252520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41972CE-5BD8-461C-3D43-6CC278688041}"/>
              </a:ext>
            </a:extLst>
          </p:cNvPr>
          <p:cNvSpPr txBox="1"/>
          <p:nvPr/>
        </p:nvSpPr>
        <p:spPr>
          <a:xfrm>
            <a:off x="673143" y="5530838"/>
            <a:ext cx="31031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FF00"/>
                </a:solidFill>
                <a:latin typeface="Monotype Corsiva" panose="03010101010201010101" pitchFamily="66" charset="0"/>
              </a:rPr>
              <a:t>Козлова Н. и В. Яковлев.</a:t>
            </a:r>
          </a:p>
          <a:p>
            <a:pPr algn="ctr"/>
            <a:r>
              <a:rPr lang="ru-RU" dirty="0">
                <a:solidFill>
                  <a:srgbClr val="FFFF00"/>
                </a:solidFill>
                <a:latin typeface="Monotype Corsiva" panose="03010101010201010101" pitchFamily="66" charset="0"/>
              </a:rPr>
              <a:t> Мунку-Сардык. Май 1977 года.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D447FF-F862-F735-6A1D-EE8A11AEB6D0}"/>
              </a:ext>
            </a:extLst>
          </p:cNvPr>
          <p:cNvSpPr txBox="1"/>
          <p:nvPr/>
        </p:nvSpPr>
        <p:spPr>
          <a:xfrm>
            <a:off x="9259206" y="199177"/>
            <a:ext cx="1748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FFFF00"/>
                </a:solidFill>
                <a:latin typeface="Monotype Corsiva" panose="03010101010201010101" pitchFamily="66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Май 1977 года.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258E2C-5DDA-6D9C-2DB4-525F4CCD3BA0}"/>
              </a:ext>
            </a:extLst>
          </p:cNvPr>
          <p:cNvSpPr txBox="1"/>
          <p:nvPr/>
        </p:nvSpPr>
        <p:spPr>
          <a:xfrm>
            <a:off x="4798203" y="6408484"/>
            <a:ext cx="2302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Брагина В. и Козлова В.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CF799BF-20DE-AE37-4A1B-42E86042F8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6775" y="4062867"/>
            <a:ext cx="4157796" cy="25325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2B3285-C0D8-32F9-7CE1-E9366C687285}"/>
              </a:ext>
            </a:extLst>
          </p:cNvPr>
          <p:cNvSpPr txBox="1"/>
          <p:nvPr/>
        </p:nvSpPr>
        <p:spPr>
          <a:xfrm>
            <a:off x="8252027" y="3693535"/>
            <a:ext cx="2962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В пещере «Мечта» на Байкале</a:t>
            </a:r>
            <a:endParaRPr lang="ru-RU" dirty="0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6000721D-2B77-C37D-2902-7FE945C01E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81375"/>
              </p:ext>
            </p:extLst>
          </p:nvPr>
        </p:nvGraphicFramePr>
        <p:xfrm>
          <a:off x="894946" y="407151"/>
          <a:ext cx="5437762" cy="2085013"/>
        </p:xfrm>
        <a:graphic>
          <a:graphicData uri="http://schemas.openxmlformats.org/drawingml/2006/table">
            <a:tbl>
              <a:tblPr/>
              <a:tblGrid>
                <a:gridCol w="5437762">
                  <a:extLst>
                    <a:ext uri="{9D8B030D-6E8A-4147-A177-3AD203B41FA5}">
                      <a16:colId xmlns:a16="http://schemas.microsoft.com/office/drawing/2014/main" val="230081492"/>
                    </a:ext>
                  </a:extLst>
                </a:gridCol>
              </a:tblGrid>
              <a:tr h="208501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Мы для скуки не имеем время,</a:t>
                      </a:r>
                      <a:endParaRPr lang="ru-RU" sz="2000" kern="1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Потому что мы туристов племя.</a:t>
                      </a:r>
                      <a:endParaRPr lang="ru-RU" sz="2000" b="0" kern="1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>
                          <a:tab pos="604520" algn="l"/>
                          <a:tab pos="1708150" algn="ctr"/>
                        </a:tabLst>
                      </a:pPr>
                      <a:r>
                        <a:rPr lang="ru-RU" sz="2000" b="1" kern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Мы идем, любуемся горами</a:t>
                      </a:r>
                      <a:endParaRPr lang="ru-RU" sz="2000" kern="1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 тропу мусолим под ногами</a:t>
                      </a:r>
                      <a:endParaRPr lang="ru-RU" sz="2000" kern="1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И спешим вперед мы без оглядки,</a:t>
                      </a:r>
                      <a:endParaRPr lang="ru-RU" sz="2000" b="0" kern="1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000" b="1" kern="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Оставляя кедов отпечатки.</a:t>
                      </a:r>
                      <a:endParaRPr lang="ru-RU" sz="2000" kern="1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844" marR="868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0514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5555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2D3A7F4-BA62-84AC-4BEB-D1D494CC2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69" t="15476" b="9524"/>
          <a:stretch>
            <a:fillRect/>
          </a:stretch>
        </p:blipFill>
        <p:spPr>
          <a:xfrm>
            <a:off x="9551386" y="177362"/>
            <a:ext cx="2435601" cy="314003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797BEB-457D-CC43-CAB3-386356EA0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28" y="2514601"/>
            <a:ext cx="3001825" cy="37471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14B7DD-3995-6E7C-7109-F51F8655164C}"/>
              </a:ext>
            </a:extLst>
          </p:cNvPr>
          <p:cNvSpPr txBox="1"/>
          <p:nvPr/>
        </p:nvSpPr>
        <p:spPr>
          <a:xfrm>
            <a:off x="205013" y="177362"/>
            <a:ext cx="1143725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Bookman Old Style" panose="02050604050505020204" pitchFamily="18" charset="0"/>
              </a:rPr>
              <a:t>   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Александр Александрович Жидков </a:t>
            </a:r>
            <a:r>
              <a:rPr lang="ru-RU" sz="2000" b="1" dirty="0">
                <a:latin typeface="Bookman Old Style" panose="02050604050505020204" pitchFamily="18" charset="0"/>
              </a:rPr>
              <a:t>- турист завода «</a:t>
            </a:r>
            <a:r>
              <a:rPr lang="ru-RU" sz="2000" b="1" dirty="0" err="1">
                <a:latin typeface="Bookman Old Style" panose="02050604050505020204" pitchFamily="18" charset="0"/>
              </a:rPr>
              <a:t>Иркутсккабель</a:t>
            </a:r>
            <a:r>
              <a:rPr lang="ru-RU" sz="2000" b="1" dirty="0">
                <a:latin typeface="Bookman Old Style" panose="02050604050505020204" pitchFamily="18" charset="0"/>
              </a:rPr>
              <a:t>».</a:t>
            </a:r>
          </a:p>
          <a:p>
            <a:r>
              <a:rPr lang="ru-RU" sz="2000" b="1" dirty="0">
                <a:latin typeface="Bookman Old Style" panose="02050604050505020204" pitchFamily="18" charset="0"/>
              </a:rPr>
              <a:t>   Александр Александрович приехал в Шелехов </a:t>
            </a:r>
          </a:p>
          <a:p>
            <a:r>
              <a:rPr lang="ru-RU" sz="2000" b="1" dirty="0">
                <a:latin typeface="Bookman Old Style" panose="02050604050505020204" pitchFamily="18" charset="0"/>
              </a:rPr>
              <a:t>по направлению из Томского политехнического института </a:t>
            </a:r>
          </a:p>
          <a:p>
            <a:r>
              <a:rPr lang="ru-RU" sz="2000" b="1" dirty="0">
                <a:latin typeface="Bookman Old Style" panose="02050604050505020204" pitchFamily="18" charset="0"/>
              </a:rPr>
              <a:t>на кабельный завод, уже имея опыт пешеходных походов</a:t>
            </a:r>
          </a:p>
          <a:p>
            <a:r>
              <a:rPr lang="ru-RU" sz="2000" b="1" dirty="0">
                <a:latin typeface="Bookman Old Style" panose="02050604050505020204" pitchFamily="18" charset="0"/>
              </a:rPr>
              <a:t>на Красноярские Столбы. Узнав, что в Шелехове существует</a:t>
            </a:r>
          </a:p>
          <a:p>
            <a:r>
              <a:rPr lang="ru-RU" sz="2000" b="1" dirty="0">
                <a:latin typeface="Bookman Old Style" panose="02050604050505020204" pitchFamily="18" charset="0"/>
              </a:rPr>
              <a:t>турклуб и каждое лето проводятся городские турслеты, </a:t>
            </a:r>
          </a:p>
          <a:p>
            <a:r>
              <a:rPr lang="ru-RU" sz="2000" b="1" dirty="0">
                <a:latin typeface="Bookman Old Style" panose="02050604050505020204" pitchFamily="18" charset="0"/>
              </a:rPr>
              <a:t>сразу примкнул в ряды любителей активного отдыха.    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F5731C-CDED-D1CB-1207-CABC54B5313E}"/>
              </a:ext>
            </a:extLst>
          </p:cNvPr>
          <p:cNvSpPr txBox="1"/>
          <p:nvPr/>
        </p:nvSpPr>
        <p:spPr>
          <a:xfrm>
            <a:off x="3335653" y="2538432"/>
            <a:ext cx="865133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 С группой туристов завода Сан Саныч – </a:t>
            </a:r>
          </a:p>
          <a:p>
            <a:r>
              <a:rPr lang="ru-RU" sz="1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так называли его коллеги, начинает устраивать</a:t>
            </a:r>
          </a:p>
          <a:p>
            <a:r>
              <a:rPr lang="ru-RU" sz="1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походы выходного дня на Байкал, в Листвянку, </a:t>
            </a:r>
            <a:endParaRPr lang="ru-RU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r>
              <a:rPr lang="ru-RU" sz="1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Слюдянку, на Кругобайкальскую ж/д, ст. Дачная, на </a:t>
            </a:r>
            <a:r>
              <a:rPr lang="ru-RU" sz="18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скальники</a:t>
            </a:r>
            <a:r>
              <a:rPr lang="ru-RU" sz="1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Олхинского</a:t>
            </a:r>
            <a:r>
              <a:rPr lang="ru-RU" sz="1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плато. Позже возглавляет на заводе группу туристов, тренирует и готовит команду заводчан для участия в туристических слетах и походы на Мунку Сардык. </a:t>
            </a:r>
          </a:p>
          <a:p>
            <a:endParaRPr lang="ru-RU" sz="18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r>
              <a:rPr lang="ru-RU" sz="1800" b="1" dirty="0">
                <a:latin typeface="Bookman Old Style" panose="02050604050505020204" pitchFamily="18" charset="0"/>
              </a:rPr>
              <a:t>    А.А. Жидков часто был главным судьей туристических соревнований и на трассах ориентировщиков. Группа кабельщиков-туристов под его руководством стала прекрасным коллективом, конкурсные материалы которого на городских слетах были на голову выше остальных.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6839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9F6EB1-1543-ECF6-A26B-39BAEFED2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10" y="254766"/>
            <a:ext cx="3763817" cy="25146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0A02BD9-6376-A126-C32B-EDE9502253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567" y="1059283"/>
            <a:ext cx="3196455" cy="44705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EFE6DF-90A5-00FA-9B3B-FCF918670D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17" y="2961276"/>
            <a:ext cx="2648096" cy="37399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81309E-E121-4C4C-DC4D-7BBBA69F885F}"/>
              </a:ext>
            </a:extLst>
          </p:cNvPr>
          <p:cNvSpPr txBox="1"/>
          <p:nvPr/>
        </p:nvSpPr>
        <p:spPr>
          <a:xfrm>
            <a:off x="4203132" y="5729716"/>
            <a:ext cx="41580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Перцовский Ю.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стоит на снежной хижине. 70 годы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36AFB6-233E-583D-F4BB-3C86DDD8C772}"/>
              </a:ext>
            </a:extLst>
          </p:cNvPr>
          <p:cNvSpPr txBox="1"/>
          <p:nvPr/>
        </p:nvSpPr>
        <p:spPr>
          <a:xfrm>
            <a:off x="8196022" y="734105"/>
            <a:ext cx="37638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Замерзший водопад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перед 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Шумакскими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источниками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и преодоление водопадов Белого Иркута.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70 годы.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C8CC9C-53EB-F078-9AD7-DC21D0DB9E00}"/>
              </a:ext>
            </a:extLst>
          </p:cNvPr>
          <p:cNvSpPr txBox="1"/>
          <p:nvPr/>
        </p:nvSpPr>
        <p:spPr>
          <a:xfrm>
            <a:off x="3830825" y="208599"/>
            <a:ext cx="34475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Подготовка подъема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на вершину Идола. 70 годы.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8E672D-AF25-C57A-F2B9-814BCDACAE7E}"/>
              </a:ext>
            </a:extLst>
          </p:cNvPr>
          <p:cNvSpPr txBox="1"/>
          <p:nvPr/>
        </p:nvSpPr>
        <p:spPr>
          <a:xfrm>
            <a:off x="7278417" y="3383229"/>
            <a:ext cx="37638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A863FC6-1646-345E-B9C6-F9DCA8E0DD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6" t="3963" r="7303" b="3963"/>
          <a:stretch>
            <a:fillRect/>
          </a:stretch>
        </p:blipFill>
        <p:spPr>
          <a:xfrm>
            <a:off x="8558696" y="1948478"/>
            <a:ext cx="3196456" cy="475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24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88AB679-7702-2E8A-FE67-B55C3B9AE286}"/>
              </a:ext>
            </a:extLst>
          </p:cNvPr>
          <p:cNvSpPr txBox="1"/>
          <p:nvPr/>
        </p:nvSpPr>
        <p:spPr>
          <a:xfrm>
            <a:off x="6425904" y="2137107"/>
            <a:ext cx="24156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Дуэт гитариста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Стреканев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Ю.)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и ударника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Жарников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Г.) 70 годы.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757DE1-3347-CADF-89F9-980B555A8F77}"/>
              </a:ext>
            </a:extLst>
          </p:cNvPr>
          <p:cNvSpPr txBox="1"/>
          <p:nvPr/>
        </p:nvSpPr>
        <p:spPr>
          <a:xfrm>
            <a:off x="239641" y="3520564"/>
            <a:ext cx="45640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FFFF00"/>
                </a:solidFill>
                <a:latin typeface="Monotype Corsiva" panose="03010101010201010101" pitchFamily="66" charset="0"/>
              </a:rPr>
              <a:t>Эх, дороги дальние, ноги наши бедные…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2A92EF-4802-38D2-161F-050BD3AA0D8D}"/>
              </a:ext>
            </a:extLst>
          </p:cNvPr>
          <p:cNvSpPr txBox="1"/>
          <p:nvPr/>
        </p:nvSpPr>
        <p:spPr>
          <a:xfrm>
            <a:off x="6510157" y="6278023"/>
            <a:ext cx="40113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Мужики-бородачи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447FD42-10A8-5D73-6BF2-09D3E85E4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" t="8125" r="2551" b="3337"/>
          <a:stretch>
            <a:fillRect/>
          </a:stretch>
        </p:blipFill>
        <p:spPr>
          <a:xfrm>
            <a:off x="308421" y="334076"/>
            <a:ext cx="4742259" cy="315902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12A2FBA-0A07-35E5-94F5-21BB09CAB3AD}"/>
              </a:ext>
            </a:extLst>
          </p:cNvPr>
          <p:cNvSpPr txBox="1"/>
          <p:nvPr/>
        </p:nvSpPr>
        <p:spPr>
          <a:xfrm>
            <a:off x="5050680" y="334076"/>
            <a:ext cx="25369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…Было у отца три сына,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двое умных,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а третий-турист!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536DBC5-7A16-CDF5-883D-69DA9552F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12" y="3866490"/>
            <a:ext cx="4011385" cy="278086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727B155-A3B5-B580-17ED-487283BE6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8665" y="251024"/>
            <a:ext cx="3134914" cy="315902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741BA00-CDD4-3550-B27D-46C07978CA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45" r="5552" b="21348"/>
          <a:stretch>
            <a:fillRect/>
          </a:stretch>
        </p:blipFill>
        <p:spPr>
          <a:xfrm>
            <a:off x="5050680" y="3520564"/>
            <a:ext cx="6506272" cy="278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931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6E9978A-705B-4A7D-DDAD-DCA52B235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076" y="325394"/>
            <a:ext cx="2181470" cy="30847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9C1CAD1-BE69-31AA-4DE1-B83DC987F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6" t="4545" r="2197" b="10060"/>
          <a:stretch>
            <a:fillRect/>
          </a:stretch>
        </p:blipFill>
        <p:spPr>
          <a:xfrm>
            <a:off x="8215453" y="4160420"/>
            <a:ext cx="3748093" cy="25687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D9B091-56C6-C63C-3AF1-C2CA1FE44D7D}"/>
              </a:ext>
            </a:extLst>
          </p:cNvPr>
          <p:cNvSpPr txBox="1"/>
          <p:nvPr/>
        </p:nvSpPr>
        <p:spPr>
          <a:xfrm>
            <a:off x="2383254" y="128813"/>
            <a:ext cx="764147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 </a:t>
            </a:r>
            <a:r>
              <a:rPr lang="ru-RU" sz="20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Сыроватская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Лидия Евгеньевна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      Учитель английского языка школы №4. </a:t>
            </a:r>
            <a:r>
              <a:rPr lang="ru-RU" sz="2000" b="1" dirty="0">
                <a:latin typeface="Bookman Old Style" panose="02050604050505020204" pitchFamily="18" charset="0"/>
              </a:rPr>
              <a:t>Основная работа заключалась не только в образовательном процессе в классных комнатах. Каждый выходной Лидия Евгеньевна собирала группу ребят и отправлялась с ними в поход.</a:t>
            </a:r>
          </a:p>
          <a:p>
            <a:pPr algn="ctr"/>
            <a:r>
              <a:rPr lang="ru-RU" sz="2000" b="1" dirty="0">
                <a:latin typeface="Bookman Old Style" panose="02050604050505020204" pitchFamily="18" charset="0"/>
              </a:rPr>
              <a:t> Очень хотелось, познакомить юное поколение</a:t>
            </a:r>
          </a:p>
          <a:p>
            <a:pPr algn="ctr"/>
            <a:r>
              <a:rPr lang="ru-RU" sz="2000" b="1" dirty="0">
                <a:latin typeface="Bookman Old Style" panose="02050604050505020204" pitchFamily="18" charset="0"/>
              </a:rPr>
              <a:t> с богатой природой Прибайкалья,</a:t>
            </a:r>
          </a:p>
          <a:p>
            <a:pPr algn="ctr"/>
            <a:r>
              <a:rPr lang="ru-RU" sz="2000" b="1" dirty="0">
                <a:latin typeface="Bookman Old Style" panose="02050604050505020204" pitchFamily="18" charset="0"/>
              </a:rPr>
              <a:t> обучить туристским навыкам и  </a:t>
            </a:r>
          </a:p>
          <a:p>
            <a:pPr algn="ctr"/>
            <a:r>
              <a:rPr lang="ru-RU" sz="2000" b="1" dirty="0">
                <a:latin typeface="Bookman Old Style" panose="02050604050505020204" pitchFamily="18" charset="0"/>
              </a:rPr>
              <a:t>вовлечь молодежь в спортивный туризм.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B4EC4C7-3055-8C12-6706-6B05B9F6F7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37" y="196141"/>
            <a:ext cx="2002417" cy="28471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00546A-1B3E-77E9-B069-348D41B1649E}"/>
              </a:ext>
            </a:extLst>
          </p:cNvPr>
          <p:cNvSpPr txBox="1"/>
          <p:nvPr/>
        </p:nvSpPr>
        <p:spPr>
          <a:xfrm>
            <a:off x="2383253" y="3289359"/>
            <a:ext cx="944325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     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За опытным учителем и организатором, юные туристы совершали восхождение на пик Черского, шли тропами вдоль старой железной дороги, любуясь Байкалом.</a:t>
            </a:r>
          </a:p>
          <a:p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 </a:t>
            </a:r>
            <a:r>
              <a:rPr lang="ru-RU" sz="2000" b="1" dirty="0">
                <a:latin typeface="Bookman Old Style" panose="02050604050505020204" pitchFamily="18" charset="0"/>
              </a:rPr>
              <a:t>Л.Е. </a:t>
            </a:r>
            <a:r>
              <a:rPr lang="ru-RU" sz="2000" b="1" dirty="0" err="1">
                <a:latin typeface="Bookman Old Style" panose="02050604050505020204" pitchFamily="18" charset="0"/>
              </a:rPr>
              <a:t>Сыроватская</a:t>
            </a:r>
            <a:r>
              <a:rPr lang="ru-RU" sz="2000" b="1" dirty="0">
                <a:latin typeface="Bookman Old Style" panose="02050604050505020204" pitchFamily="18" charset="0"/>
              </a:rPr>
              <a:t>- единственная участница</a:t>
            </a:r>
          </a:p>
          <a:p>
            <a:r>
              <a:rPr lang="ru-RU" sz="2000" b="1" dirty="0">
                <a:latin typeface="Bookman Old Style" panose="02050604050505020204" pitchFamily="18" charset="0"/>
              </a:rPr>
              <a:t>Российских соревнований по туристическому</a:t>
            </a:r>
          </a:p>
          <a:p>
            <a:r>
              <a:rPr lang="ru-RU" sz="2000" b="1" dirty="0">
                <a:latin typeface="Bookman Old Style" panose="02050604050505020204" pitchFamily="18" charset="0"/>
              </a:rPr>
              <a:t>многоборью  Европа –Азия из г. Шелехова</a:t>
            </a:r>
          </a:p>
          <a:p>
            <a:r>
              <a:rPr lang="ru-RU" sz="2000" b="1" dirty="0">
                <a:latin typeface="Bookman Old Style" panose="02050604050505020204" pitchFamily="18" charset="0"/>
              </a:rPr>
              <a:t>в 1979 году.</a:t>
            </a:r>
          </a:p>
          <a:p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Руководитель команды шелеховских </a:t>
            </a:r>
          </a:p>
          <a:p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Школьников на XIII Всероссийских </a:t>
            </a:r>
          </a:p>
          <a:p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туристских соревнованиях школьников.</a:t>
            </a:r>
          </a:p>
          <a:p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Кабардино-Балкарии. Результат III место.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4C6E6C-323D-FCED-8610-347B6F0ADA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0" t="2745" r="10313" b="3725"/>
          <a:stretch>
            <a:fillRect/>
          </a:stretch>
        </p:blipFill>
        <p:spPr>
          <a:xfrm>
            <a:off x="248460" y="3631046"/>
            <a:ext cx="2134793" cy="282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584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796ACF-124F-06AC-F9B2-9699313B4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21" y="218492"/>
            <a:ext cx="5077893" cy="60825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60F9A6-4C2D-5BEA-740E-63064AC220B4}"/>
              </a:ext>
            </a:extLst>
          </p:cNvPr>
          <p:cNvSpPr txBox="1"/>
          <p:nvPr/>
        </p:nvSpPr>
        <p:spPr>
          <a:xfrm>
            <a:off x="0" y="6270176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Стихотворение Александра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Полагина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onotype Corsiva" panose="03010101010201010101" pitchFamily="66" charset="0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732722-B63E-855C-1429-58D5E7370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371485" y="1084561"/>
            <a:ext cx="5926626" cy="41944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8D6825-2D40-6FB3-9E2D-B09902629284}"/>
              </a:ext>
            </a:extLst>
          </p:cNvPr>
          <p:cNvSpPr txBox="1"/>
          <p:nvPr/>
        </p:nvSpPr>
        <p:spPr>
          <a:xfrm>
            <a:off x="6025535" y="6270176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Устав аборигенов</a:t>
            </a:r>
          </a:p>
        </p:txBody>
      </p:sp>
    </p:spTree>
    <p:extLst>
      <p:ext uri="{BB962C8B-B14F-4D97-AF65-F5344CB8AC3E}">
        <p14:creationId xmlns:p14="http://schemas.microsoft.com/office/powerpoint/2010/main" val="3308843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08A75B-AEC8-36ED-B8CA-403C01AFE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98" y="3502551"/>
            <a:ext cx="4219048" cy="30761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2426F77-918F-D765-2B82-511E4029F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1"/>
          <a:stretch>
            <a:fillRect/>
          </a:stretch>
        </p:blipFill>
        <p:spPr>
          <a:xfrm>
            <a:off x="5203228" y="512048"/>
            <a:ext cx="2207487" cy="358823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A04710E-E49F-7BE5-7779-A39063B7F7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6" r="3796"/>
          <a:stretch>
            <a:fillRect/>
          </a:stretch>
        </p:blipFill>
        <p:spPr>
          <a:xfrm>
            <a:off x="7891175" y="4100286"/>
            <a:ext cx="3977630" cy="247845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9E04976-A726-22A2-2163-E71BE25F5B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57" y="4437169"/>
            <a:ext cx="2895851" cy="208501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C7FD2DE-5656-4EB2-1439-1F029815D6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8" t="6604" b="3855"/>
          <a:stretch>
            <a:fillRect/>
          </a:stretch>
        </p:blipFill>
        <p:spPr>
          <a:xfrm>
            <a:off x="234798" y="512048"/>
            <a:ext cx="4697923" cy="247845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27CE610-AFEC-FDA5-AF0D-6DAD311E20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" t="9736" r="2703" b="10688"/>
          <a:stretch>
            <a:fillRect/>
          </a:stretch>
        </p:blipFill>
        <p:spPr>
          <a:xfrm>
            <a:off x="7652195" y="307176"/>
            <a:ext cx="4301511" cy="215362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445050D-97A1-94C1-65AF-0ED151DD1E3F}"/>
              </a:ext>
            </a:extLst>
          </p:cNvPr>
          <p:cNvSpPr txBox="1"/>
          <p:nvPr/>
        </p:nvSpPr>
        <p:spPr>
          <a:xfrm>
            <a:off x="7980568" y="2741932"/>
            <a:ext cx="37988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Bookman Old Style" panose="02050604050505020204" pitchFamily="18" charset="0"/>
              </a:rPr>
              <a:t>ТУРИСТСКИЕ СЛЕТЫ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D97DDE3-C930-6BFF-D5FD-CA8314858B82}"/>
              </a:ext>
            </a:extLst>
          </p:cNvPr>
          <p:cNvSpPr txBox="1"/>
          <p:nvPr/>
        </p:nvSpPr>
        <p:spPr>
          <a:xfrm>
            <a:off x="537029" y="2990503"/>
            <a:ext cx="39168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FFFF00"/>
                </a:solidFill>
                <a:latin typeface="Monotype Corsiva" panose="03010101010201010101" pitchFamily="66" charset="0"/>
              </a:rPr>
              <a:t>Фото из личного архива Л.Е. </a:t>
            </a:r>
            <a:r>
              <a:rPr lang="ru-RU" sz="1800" b="1" dirty="0" err="1">
                <a:solidFill>
                  <a:srgbClr val="FFFF00"/>
                </a:solidFill>
                <a:latin typeface="Monotype Corsiva" panose="03010101010201010101" pitchFamily="66" charset="0"/>
              </a:rPr>
              <a:t>Сыроватской</a:t>
            </a:r>
            <a:endParaRPr lang="ru-RU" sz="1800" b="1" dirty="0">
              <a:solidFill>
                <a:srgbClr val="FFFF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910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57923D-7676-FE1F-37A4-B29DC6A46F2A}"/>
              </a:ext>
            </a:extLst>
          </p:cNvPr>
          <p:cNvSpPr txBox="1"/>
          <p:nvPr/>
        </p:nvSpPr>
        <p:spPr>
          <a:xfrm>
            <a:off x="217713" y="246743"/>
            <a:ext cx="840377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Ружников Александр Борисович </a:t>
            </a:r>
            <a:r>
              <a:rPr lang="ru-RU" b="1" dirty="0">
                <a:latin typeface="Bookman Old Style" panose="02050604050505020204" pitchFamily="18" charset="0"/>
              </a:rPr>
              <a:t>– историк, краевед, исследователь,  член Союза фотохудожников России,</a:t>
            </a:r>
          </a:p>
          <a:p>
            <a:r>
              <a:rPr lang="ru-RU" b="1" dirty="0">
                <a:latin typeface="Bookman Old Style" panose="02050604050505020204" pitchFamily="18" charset="0"/>
              </a:rPr>
              <a:t>лауреат фотовыставок и конкурсов,  участник экспедиций</a:t>
            </a:r>
          </a:p>
          <a:p>
            <a:r>
              <a:rPr lang="ru-RU" b="1" dirty="0">
                <a:latin typeface="Bookman Old Style" panose="02050604050505020204" pitchFamily="18" charset="0"/>
              </a:rPr>
              <a:t>по пути Г. И. Шелехова.</a:t>
            </a:r>
          </a:p>
          <a:p>
            <a:r>
              <a:rPr lang="ru-RU" b="1" dirty="0">
                <a:latin typeface="Bookman Old Style" panose="02050604050505020204" pitchFamily="18" charset="0"/>
              </a:rPr>
              <a:t>    Родился 28 июня 1946 г.  Свою жизнь посвятил истории и педагогике.</a:t>
            </a:r>
          </a:p>
          <a:p>
            <a:r>
              <a:rPr lang="ru-RU" b="1" dirty="0">
                <a:latin typeface="Bookman Old Style" panose="02050604050505020204" pitchFamily="18" charset="0"/>
              </a:rPr>
              <a:t>    В 1988 году Александр Борисович приехал в г. Шелехов и был назначен директором ПТУ-20, а в 1990 году утвержден в</a:t>
            </a:r>
          </a:p>
          <a:p>
            <a:r>
              <a:rPr lang="ru-RU" b="1" dirty="0">
                <a:latin typeface="Bookman Old Style" panose="02050604050505020204" pitchFamily="18" charset="0"/>
              </a:rPr>
              <a:t>должности секретаря горкома КПСС.</a:t>
            </a:r>
          </a:p>
          <a:p>
            <a:endParaRPr lang="ru-RU" b="1" dirty="0">
              <a:latin typeface="Bookman Old Style" panose="02050604050505020204" pitchFamily="18" charset="0"/>
            </a:endParaRPr>
          </a:p>
          <a:p>
            <a:pPr algn="r"/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 Под его руководством формировались исторические коллекции в г. Киренске, пос. Жигалово, в г. Шелехове.</a:t>
            </a:r>
          </a:p>
          <a:p>
            <a:pPr algn="r"/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Его энтузиазм, творческий подход позволили вовлечь </a:t>
            </a:r>
          </a:p>
          <a:p>
            <a:pPr algn="r"/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в краеведческую, туристическую деятельность </a:t>
            </a:r>
          </a:p>
          <a:p>
            <a:pPr algn="r"/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учащихся ПУ № 20,детского дома № 4 </a:t>
            </a:r>
          </a:p>
          <a:p>
            <a:pPr algn="r"/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и других образовательных учреждений.</a:t>
            </a:r>
          </a:p>
          <a:p>
            <a:r>
              <a:rPr lang="ru-RU" b="1" dirty="0">
                <a:latin typeface="Bookman Old Style" panose="02050604050505020204" pitchFamily="18" charset="0"/>
              </a:rPr>
              <a:t>  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795337-090B-E629-2059-A805F07F18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743" y="246742"/>
            <a:ext cx="3104244" cy="46819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9BD4C7-CAA1-6B41-669C-595EE6877C8D}"/>
              </a:ext>
            </a:extLst>
          </p:cNvPr>
          <p:cNvSpPr txBox="1"/>
          <p:nvPr/>
        </p:nvSpPr>
        <p:spPr>
          <a:xfrm>
            <a:off x="243116" y="5103674"/>
            <a:ext cx="1174387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    В 1991 году Александр Борисович создал молодежный клуб туристов и путешественников «Энергия». Клубом  разработаны более 20 туристических маршрутов, пройден путь по льду Байкала вдоль западного побережья от Северобайкальска до Слюдянки. </a:t>
            </a:r>
          </a:p>
          <a:p>
            <a:r>
              <a:rPr lang="ru-RU" b="1" dirty="0">
                <a:solidFill>
                  <a:prstClr val="white"/>
                </a:solidFill>
                <a:latin typeface="Bookman Old Style" panose="02050604050505020204" pitchFamily="18" charset="0"/>
              </a:rPr>
              <a:t>   </a:t>
            </a:r>
          </a:p>
          <a:p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 </a:t>
            </a:r>
            <a:endParaRPr lang="ru-RU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9869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1FF19C-32DE-13B0-6A79-CFE04B022F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9"/>
          <a:stretch>
            <a:fillRect/>
          </a:stretch>
        </p:blipFill>
        <p:spPr>
          <a:xfrm>
            <a:off x="8098971" y="261259"/>
            <a:ext cx="3758212" cy="27649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5B4657-8532-649B-675F-1A65FECBB7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17" y="3138095"/>
            <a:ext cx="4922982" cy="34460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94D4A7-1A19-5CDA-A695-8320922E98CB}"/>
              </a:ext>
            </a:extLst>
          </p:cNvPr>
          <p:cNvSpPr txBox="1"/>
          <p:nvPr/>
        </p:nvSpPr>
        <p:spPr>
          <a:xfrm>
            <a:off x="334817" y="397873"/>
            <a:ext cx="761719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prstClr val="white"/>
                </a:solidFill>
                <a:latin typeface="Bookman Old Style" panose="02050604050505020204" pitchFamily="18" charset="0"/>
              </a:rPr>
              <a:t>Ежегодно организовывались водные походы по Иркуту, сплавы по рекам Чая, Быстрая, по Верхней Лене. В клубе им было подготовлено 150 туристов массовых спортивных разрядов, сформирована группа старших ребят-инструкторов.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95E9AB-450E-FAB1-4CAA-E26E957BA35B}"/>
              </a:ext>
            </a:extLst>
          </p:cNvPr>
          <p:cNvSpPr txBox="1"/>
          <p:nvPr/>
        </p:nvSpPr>
        <p:spPr>
          <a:xfrm>
            <a:off x="5437414" y="3075530"/>
            <a:ext cx="61068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  </a:t>
            </a:r>
            <a:r>
              <a:rPr lang="ru-RU" b="1" dirty="0">
                <a:solidFill>
                  <a:prstClr val="white"/>
                </a:solidFill>
                <a:latin typeface="Bookman Old Style" panose="02050604050505020204" pitchFamily="18" charset="0"/>
              </a:rPr>
              <a:t>Совершены фотоэкспедиции на п/о Святой Нос, о. Ольхон. </a:t>
            </a:r>
          </a:p>
          <a:p>
            <a:pPr lvl="0">
              <a:defRPr/>
            </a:pPr>
            <a:r>
              <a:rPr lang="ru-RU" b="1" dirty="0">
                <a:solidFill>
                  <a:prstClr val="white"/>
                </a:solidFill>
                <a:latin typeface="Bookman Old Style" panose="02050604050505020204" pitchFamily="18" charset="0"/>
              </a:rPr>
              <a:t>   Четыре восхождения на пики: Мунку-Сардык, Г. И. Шелехова в Саянах, Порожистый на Хамар-Дабане. </a:t>
            </a:r>
          </a:p>
          <a:p>
            <a:pPr lvl="0">
              <a:defRPr/>
            </a:pP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642660-2101-93F9-7236-8322B88B045E}"/>
              </a:ext>
            </a:extLst>
          </p:cNvPr>
          <p:cNvSpPr txBox="1"/>
          <p:nvPr/>
        </p:nvSpPr>
        <p:spPr>
          <a:xfrm>
            <a:off x="5421085" y="4829856"/>
            <a:ext cx="6705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Ружников Александр Борисович ушел из жизни 1 апреля 2002 года, через несколько часов после возвращения из похода по Байкалу. В памяти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шелеховцев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он остался как истинный педагог, патриот, исследователь, краевед и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фотолетописец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города и родного края.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33A407-1A61-8B47-B436-14E4220C1DEB}"/>
              </a:ext>
            </a:extLst>
          </p:cNvPr>
          <p:cNvSpPr txBox="1"/>
          <p:nvPr/>
        </p:nvSpPr>
        <p:spPr>
          <a:xfrm>
            <a:off x="334817" y="1875201"/>
            <a:ext cx="76171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Большим увлечением Александра Борисовича была фотография. Его творческие работы были представлены в Японии, Германии, на Аляске, городе Рыльске, 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 многих уголках нашей страны. </a:t>
            </a:r>
          </a:p>
        </p:txBody>
      </p:sp>
    </p:spTree>
    <p:extLst>
      <p:ext uri="{BB962C8B-B14F-4D97-AF65-F5344CB8AC3E}">
        <p14:creationId xmlns:p14="http://schemas.microsoft.com/office/powerpoint/2010/main" val="315701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51AB9F-5F56-4F22-8E56-2A7E116C6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67" y="349872"/>
            <a:ext cx="3049081" cy="37129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52FDEC-AF9E-9A33-84B1-A2B993592246}"/>
              </a:ext>
            </a:extLst>
          </p:cNvPr>
          <p:cNvSpPr txBox="1"/>
          <p:nvPr/>
        </p:nvSpPr>
        <p:spPr>
          <a:xfrm>
            <a:off x="3420153" y="287506"/>
            <a:ext cx="65729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Михаил Николаевич </a:t>
            </a:r>
            <a:r>
              <a:rPr lang="ru-RU" sz="2800" b="1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Сапижев</a:t>
            </a:r>
            <a:endParaRPr lang="ru-RU" sz="2800" b="1" dirty="0">
              <a:latin typeface="Bookman Old Style" panose="02050604050505020204" pitchFamily="18" charset="0"/>
              <a:ea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B999AB-DDA5-A4C4-76CE-FB650F0C4E7D}"/>
              </a:ext>
            </a:extLst>
          </p:cNvPr>
          <p:cNvSpPr txBox="1"/>
          <p:nvPr/>
        </p:nvSpPr>
        <p:spPr>
          <a:xfrm>
            <a:off x="387749" y="4095265"/>
            <a:ext cx="8348036" cy="774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1991 году </a:t>
            </a:r>
            <a:r>
              <a:rPr lang="ru-RU" sz="2000" b="1" kern="1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Сапижев</a:t>
            </a:r>
            <a:r>
              <a:rPr lang="ru-RU" sz="2000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М.Н. </a:t>
            </a:r>
            <a:r>
              <a:rPr lang="ru-RU" sz="2000" b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организовал туристско-краеведческий экспедиционный клуб «Наследники».  </a:t>
            </a:r>
            <a:endParaRPr lang="ru-RU" sz="20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D00CB1-61A1-E4CC-F7B2-BB359D134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1394" y="934052"/>
            <a:ext cx="3068465" cy="46966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6734190-A228-D7B1-8EBD-C31BF82F0679}"/>
              </a:ext>
            </a:extLst>
          </p:cNvPr>
          <p:cNvSpPr txBox="1"/>
          <p:nvPr/>
        </p:nvSpPr>
        <p:spPr>
          <a:xfrm>
            <a:off x="3054123" y="758345"/>
            <a:ext cx="5927271" cy="2896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kern="10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000" b="1" kern="100" dirty="0" err="1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г.Шелехов</a:t>
            </a:r>
            <a:r>
              <a:rPr lang="ru-RU" sz="2000" b="1" kern="10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Михаил Николаевич приехал в 1984 году и более 20 лет проработал педагогом дополнительного образования, руководителем туристического кружка в </a:t>
            </a:r>
            <a:r>
              <a:rPr lang="ru-RU" sz="2000" b="1" kern="100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000" b="1" kern="10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Центре развития творчества детей и юношества» (ранее – Дом пионеров) Шелеховского муниципального района.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C22999-CB9A-9E8E-53DC-E0AEF2C5796A}"/>
              </a:ext>
            </a:extLst>
          </p:cNvPr>
          <p:cNvSpPr txBox="1"/>
          <p:nvPr/>
        </p:nvSpPr>
        <p:spPr>
          <a:xfrm>
            <a:off x="9243332" y="6198465"/>
            <a:ext cx="25445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Ф.Р-2, О.-1, д.821,л.79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F08A28-F655-F3DB-612F-5C9A619A929A}"/>
              </a:ext>
            </a:extLst>
          </p:cNvPr>
          <p:cNvSpPr txBox="1"/>
          <p:nvPr/>
        </p:nvSpPr>
        <p:spPr>
          <a:xfrm>
            <a:off x="142140" y="5098952"/>
            <a:ext cx="883925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  Экспедиция стала началом активного изучения школьниками и молодёжи г. Шелехова жизненного пути Григория Ивановича Шелехова. Неоднократно организованы и проведены туристско-краеведческие экспедиции по</a:t>
            </a:r>
          </a:p>
          <a:p>
            <a:r>
              <a:rPr lang="ru-RU" sz="2000" b="1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«Пути Шелехова». </a:t>
            </a:r>
            <a:endParaRPr lang="ru-RU" sz="20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550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C251AF-7E85-54EE-E0D2-C42144943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842" y="287391"/>
            <a:ext cx="4027714" cy="30207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8E4273-1002-2966-F7B3-E03EA60355A2}"/>
              </a:ext>
            </a:extLst>
          </p:cNvPr>
          <p:cNvSpPr txBox="1"/>
          <p:nvPr/>
        </p:nvSpPr>
        <p:spPr>
          <a:xfrm>
            <a:off x="244929" y="287391"/>
            <a:ext cx="753291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  С надежным и опытным руководителем школьники и студенты пробирались к </a:t>
            </a:r>
            <a:r>
              <a:rPr lang="ru-RU" sz="2000" b="1" dirty="0" err="1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скальникам</a:t>
            </a:r>
            <a:r>
              <a:rPr lang="ru-RU" sz="2000" b="1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по таёжным окрестностям Шелеховского района, </a:t>
            </a:r>
          </a:p>
          <a:p>
            <a:r>
              <a:rPr lang="ru-RU" sz="2000" b="1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в горные районы Восточных Саян, </a:t>
            </a:r>
          </a:p>
          <a:p>
            <a:r>
              <a:rPr lang="ru-RU" sz="2000" b="1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совершали ледовые переходы по Байкалу. </a:t>
            </a:r>
            <a:endParaRPr lang="ru-RU" sz="20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DEBDA2-2ACB-F031-F49F-55B6D7683E74}"/>
              </a:ext>
            </a:extLst>
          </p:cNvPr>
          <p:cNvSpPr txBox="1"/>
          <p:nvPr/>
        </p:nvSpPr>
        <p:spPr>
          <a:xfrm>
            <a:off x="414474" y="1953909"/>
            <a:ext cx="723355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Маршруты, по которым двигались под предводительством Михаила Николаевича многочисленные (от 30 до 160 человек) туристы-краеведы, пролегали от Шелехова до </a:t>
            </a:r>
            <a:r>
              <a:rPr lang="ru-RU" sz="2000" b="1" dirty="0" err="1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Усть</a:t>
            </a:r>
            <a:r>
              <a:rPr lang="ru-RU" sz="2000" b="1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- Кута, Киренска и Камчатки. </a:t>
            </a:r>
            <a:endParaRPr lang="ru-RU" sz="2000" b="1" dirty="0">
              <a:latin typeface="Bookman Old Style" panose="020506040505050202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EDD315C-78D0-D95D-FEE2-F6F812EBC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215" y="4286534"/>
            <a:ext cx="2563627" cy="192469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6C50AAD-E5C6-A63C-B304-B60F7FD8FA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152" y="3585125"/>
            <a:ext cx="3999686" cy="2944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602AA63-DE2B-5BB0-CB44-3846BE852D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46" b="-1226"/>
          <a:stretch>
            <a:fillRect/>
          </a:stretch>
        </p:blipFill>
        <p:spPr bwMode="auto">
          <a:xfrm>
            <a:off x="244929" y="3968139"/>
            <a:ext cx="4799743" cy="25614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4358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480BC6A-2421-07A0-5935-F7C22743B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088" y="1118179"/>
            <a:ext cx="2675521" cy="360565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440FC8-4C4B-0D21-9F8B-B08036790F8E}"/>
              </a:ext>
            </a:extLst>
          </p:cNvPr>
          <p:cNvSpPr txBox="1"/>
          <p:nvPr/>
        </p:nvSpPr>
        <p:spPr>
          <a:xfrm>
            <a:off x="9273088" y="287182"/>
            <a:ext cx="26168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" indent="-1905" algn="ctr">
              <a:buNone/>
            </a:pPr>
            <a:r>
              <a:rPr lang="ru-RU" sz="1600" i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</a:rPr>
              <a:t>Реабилитационный лагерь для детей с ОВЗ «Долина»,</a:t>
            </a:r>
          </a:p>
          <a:p>
            <a:pPr marL="635" indent="-1905" algn="ctr">
              <a:buNone/>
            </a:pPr>
            <a:r>
              <a:rPr lang="ru-RU" sz="1600" i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</a:rPr>
              <a:t> 1990–2000-е</a:t>
            </a:r>
            <a:endParaRPr lang="ru-RU" sz="1200" i="1" dirty="0">
              <a:solidFill>
                <a:srgbClr val="FFFF00"/>
              </a:solidFill>
              <a:effectLst/>
              <a:latin typeface="Monotype Corsiva" panose="03010101010201010101" pitchFamily="66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B644C7-E292-DC88-8510-AA488D71E318}"/>
              </a:ext>
            </a:extLst>
          </p:cNvPr>
          <p:cNvSpPr txBox="1"/>
          <p:nvPr/>
        </p:nvSpPr>
        <p:spPr>
          <a:xfrm>
            <a:off x="5934547" y="3982322"/>
            <a:ext cx="562297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spcAft>
                <a:spcPts val="800"/>
              </a:spcAft>
              <a:buNone/>
            </a:pPr>
            <a:r>
              <a:rPr lang="ru-RU" sz="2000" b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Михаил Николаевич                                   и его команда                                                   с 1995 по 2006 годы                             организовали летний лагерь «Долина», где предоставлена возможность отдыха и оздоровления здоровых детей и детей с ограниченными возможностями.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590F9C-BF1F-0BE2-F41B-E506B6B4EF19}"/>
              </a:ext>
            </a:extLst>
          </p:cNvPr>
          <p:cNvSpPr txBox="1"/>
          <p:nvPr/>
        </p:nvSpPr>
        <p:spPr>
          <a:xfrm>
            <a:off x="53753" y="352007"/>
            <a:ext cx="523190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800" b="1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  </a:t>
            </a:r>
            <a:r>
              <a:rPr lang="ru-RU" sz="1800" b="1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Благодаря стараниям М.Н. </a:t>
            </a:r>
            <a:r>
              <a:rPr lang="ru-RU" sz="1800" b="1" dirty="0" err="1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Сапижева</a:t>
            </a:r>
            <a:r>
              <a:rPr lang="ru-RU" sz="1800" b="1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,                                  одной из вершин </a:t>
            </a:r>
          </a:p>
          <a:p>
            <a:pPr algn="ctr">
              <a:buNone/>
            </a:pPr>
            <a:r>
              <a:rPr lang="ru-RU" sz="1800" b="1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Тункинских гольцов Восточного Саяна присвоено имя  Г.И. Шелехова, </a:t>
            </a:r>
          </a:p>
          <a:p>
            <a:pPr algn="ctr">
              <a:buNone/>
            </a:pPr>
            <a:r>
              <a:rPr lang="ru-RU" sz="1800" b="1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в июле 1997 года  на высоте 1811 м членами клуба «Наследники» установлен памятный знак. </a:t>
            </a:r>
            <a:endParaRPr lang="ru-RU" sz="18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9946C8B-8BE3-E717-9719-0C79447F00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19" y="2971623"/>
            <a:ext cx="4983642" cy="33196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DA5252-CD8D-B5A8-526A-1F48AEC213C9}"/>
              </a:ext>
            </a:extLst>
          </p:cNvPr>
          <p:cNvSpPr txBox="1"/>
          <p:nvPr/>
        </p:nvSpPr>
        <p:spPr>
          <a:xfrm>
            <a:off x="5655222" y="3411055"/>
            <a:ext cx="30908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" marR="0" lvl="0" indent="-1905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Times New Roman" panose="02020603050405020304" pitchFamily="18" charset="0"/>
                <a:cs typeface="+mn-cs"/>
              </a:rPr>
              <a:t>На пике Г.И. Шелехова, 1997 год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onotype Corsiva" panose="03010101010201010101" pitchFamily="66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1AF6C9-5A90-9B35-92AF-A27FF8D9DBEF}"/>
              </a:ext>
            </a:extLst>
          </p:cNvPr>
          <p:cNvSpPr txBox="1"/>
          <p:nvPr/>
        </p:nvSpPr>
        <p:spPr>
          <a:xfrm>
            <a:off x="-140481" y="6244480"/>
            <a:ext cx="64661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" marR="0" lvl="0" indent="-1905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i="1" dirty="0">
                <a:solidFill>
                  <a:srgbClr val="FFFF0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Проводы туристов  клуба «Наследники» в  поход  н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Times New Roman" panose="02020603050405020304" pitchFamily="18" charset="0"/>
                <a:cs typeface="+mn-cs"/>
              </a:rPr>
              <a:t>а пик  Г.И. Шелехова, </a:t>
            </a:r>
          </a:p>
          <a:p>
            <a:pPr marL="635" marR="0" lvl="0" indent="-1905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Times New Roman" panose="02020603050405020304" pitchFamily="18" charset="0"/>
                <a:cs typeface="+mn-cs"/>
              </a:rPr>
              <a:t>2012 год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onotype Corsiva" panose="03010101010201010101" pitchFamily="66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9FDDCD7-0691-0D01-D05D-D925EDCFEF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7" r="9854"/>
          <a:stretch>
            <a:fillRect/>
          </a:stretch>
        </p:blipFill>
        <p:spPr>
          <a:xfrm>
            <a:off x="5214445" y="191364"/>
            <a:ext cx="3972368" cy="317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380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1CD8D55-B9CB-C778-1395-1E92169405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239" y="2665962"/>
            <a:ext cx="5820704" cy="382190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AAEBF4-267E-3063-5837-F610CB1CD89E}"/>
              </a:ext>
            </a:extLst>
          </p:cNvPr>
          <p:cNvSpPr txBox="1"/>
          <p:nvPr/>
        </p:nvSpPr>
        <p:spPr>
          <a:xfrm>
            <a:off x="3634523" y="6429283"/>
            <a:ext cx="46241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" marR="0" lvl="0" indent="-1905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Monotype Corsiva" panose="03010101010201010101" pitchFamily="66" charset="0"/>
                <a:ea typeface="Times New Roman" panose="02020603050405020304" pitchFamily="18" charset="0"/>
              </a:rPr>
              <a:t>Встреча «Наследников» в Шелехове, 2021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onotype Corsiva" panose="03010101010201010101" pitchFamily="66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C37741-2068-D1A0-CDDD-B9E762FD5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90" t="3666" r="4285" b="6667"/>
          <a:stretch>
            <a:fillRect/>
          </a:stretch>
        </p:blipFill>
        <p:spPr>
          <a:xfrm rot="10800000">
            <a:off x="220245" y="200857"/>
            <a:ext cx="2648399" cy="36324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5CE3E3-6A30-61E0-8B4E-05ABF5ECA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34812">
            <a:off x="589445" y="3728423"/>
            <a:ext cx="1852043" cy="27109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C8E729-43B3-EC3A-49C3-DC358562E630}"/>
              </a:ext>
            </a:extLst>
          </p:cNvPr>
          <p:cNvSpPr txBox="1"/>
          <p:nvPr/>
        </p:nvSpPr>
        <p:spPr>
          <a:xfrm>
            <a:off x="2868643" y="368858"/>
            <a:ext cx="698327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ctr">
              <a:buNone/>
              <a:tabLst>
                <a:tab pos="731520" algn="l"/>
              </a:tabLst>
            </a:pPr>
            <a:r>
              <a:rPr lang="ru-RU" b="1" kern="0" spc="1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Batang" panose="02030600000101010101" pitchFamily="18" charset="-127"/>
                <a:cs typeface="Segoe UI Light" panose="020B0502040204020203" pitchFamily="34" charset="0"/>
              </a:rPr>
              <a:t>За многолетний добросовестный труд, </a:t>
            </a:r>
          </a:p>
          <a:p>
            <a:pPr indent="457200" algn="ctr">
              <a:buNone/>
              <a:tabLst>
                <a:tab pos="731520" algn="l"/>
              </a:tabLst>
            </a:pPr>
            <a:r>
              <a:rPr lang="ru-RU" b="1" kern="0" spc="10" dirty="0">
                <a:effectLst/>
                <a:latin typeface="Bookman Old Style" panose="02050604050505020204" pitchFamily="18" charset="0"/>
                <a:ea typeface="Batang" panose="02030600000101010101" pitchFamily="18" charset="-127"/>
                <a:cs typeface="Segoe UI Light" panose="020B0502040204020203" pitchFamily="34" charset="0"/>
              </a:rPr>
              <a:t>весомый личный вклад в просветительскую, исследовательскую и туристско-краеведческую работу на территории Шелеховского района, </a:t>
            </a:r>
            <a:r>
              <a:rPr lang="ru-RU" b="1" kern="0" spc="1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Batang" panose="02030600000101010101" pitchFamily="18" charset="-127"/>
                <a:cs typeface="Segoe UI Light" panose="020B0502040204020203" pitchFamily="34" charset="0"/>
              </a:rPr>
              <a:t>многолетнюю плодотворную деятельность по патриотическому воспитанию школьников, молодёжи города Шелехова и Шелеховского района </a:t>
            </a:r>
            <a:endParaRPr lang="ru-RU" b="1" kern="100" dirty="0">
              <a:solidFill>
                <a:srgbClr val="002060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C27BB9-6763-94D7-BE0B-5D7CB5A3D138}"/>
              </a:ext>
            </a:extLst>
          </p:cNvPr>
          <p:cNvSpPr txBox="1"/>
          <p:nvPr/>
        </p:nvSpPr>
        <p:spPr>
          <a:xfrm>
            <a:off x="8856943" y="5175782"/>
            <a:ext cx="34923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kern="0" spc="10" dirty="0">
                <a:effectLst/>
                <a:latin typeface="Bookman Old Style" panose="02050604050505020204" pitchFamily="18" charset="0"/>
                <a:ea typeface="Batang" panose="02030600000101010101" pitchFamily="18" charset="-127"/>
                <a:cs typeface="Segoe UI Light" panose="020B0502040204020203" pitchFamily="34" charset="0"/>
              </a:rPr>
              <a:t>в</a:t>
            </a:r>
            <a:r>
              <a:rPr lang="ru-RU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Light" panose="020B0502040204020203" pitchFamily="34" charset="0"/>
              </a:rPr>
              <a:t> 2025 году </a:t>
            </a:r>
          </a:p>
          <a:p>
            <a:pPr algn="ctr"/>
            <a:r>
              <a:rPr lang="ru-RU" b="1" kern="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Light" panose="020B0502040204020203" pitchFamily="34" charset="0"/>
              </a:rPr>
              <a:t>Сапижеву</a:t>
            </a:r>
            <a:r>
              <a:rPr lang="ru-RU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Light" panose="020B0502040204020203" pitchFamily="34" charset="0"/>
              </a:rPr>
              <a:t> М.Н. </a:t>
            </a:r>
          </a:p>
          <a:p>
            <a:pPr algn="ctr"/>
            <a:r>
              <a:rPr lang="ru-RU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Segoe UI Light" panose="020B0502040204020203" pitchFamily="34" charset="0"/>
              </a:rPr>
              <a:t>присвоено звание «Почетный гражданин города Шелехова»</a:t>
            </a: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92DA9F8-AFBB-348D-CFB9-5EEBBDC1E1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64" t="20000" r="6692"/>
          <a:stretch>
            <a:fillRect/>
          </a:stretch>
        </p:blipFill>
        <p:spPr>
          <a:xfrm>
            <a:off x="10043652" y="280863"/>
            <a:ext cx="1579224" cy="489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16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2243C5-EE1D-CE5C-F23E-4BDE502BD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6427" y="3974455"/>
            <a:ext cx="3628165" cy="265724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4B3D6DD-3417-19EA-A21D-21EBAAB99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692" y="226297"/>
            <a:ext cx="4881606" cy="32582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E80A69A-B45F-6EDE-3008-4C3762504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08" y="3798331"/>
            <a:ext cx="4343666" cy="277994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5467025-E7E2-5A3E-60BC-98ADC7660C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9" r="13006" b="10395"/>
          <a:stretch>
            <a:fillRect/>
          </a:stretch>
        </p:blipFill>
        <p:spPr>
          <a:xfrm>
            <a:off x="317408" y="253294"/>
            <a:ext cx="4221935" cy="33270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4B6CB4F-7908-8078-61A3-A360580CEC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019" y="2059563"/>
            <a:ext cx="4016408" cy="26814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03237B-0981-A28C-6E6D-3194FE6902E5}"/>
              </a:ext>
            </a:extLst>
          </p:cNvPr>
          <p:cNvSpPr txBox="1"/>
          <p:nvPr/>
        </p:nvSpPr>
        <p:spPr>
          <a:xfrm>
            <a:off x="3042558" y="4798437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Походы всем под силу. 2000 годы.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772890-A1D1-15E1-EEEB-C0498D395946}"/>
              </a:ext>
            </a:extLst>
          </p:cNvPr>
          <p:cNvSpPr txBox="1"/>
          <p:nvPr/>
        </p:nvSpPr>
        <p:spPr>
          <a:xfrm>
            <a:off x="3270446" y="545003"/>
            <a:ext cx="25345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На пике Черского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Сапижев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М. и Сомов С.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 юными туристами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клуба «Наследники»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E2616F-8578-B166-2F0B-E95A1668CD7E}"/>
              </a:ext>
            </a:extLst>
          </p:cNvPr>
          <p:cNvSpPr txBox="1"/>
          <p:nvPr/>
        </p:nvSpPr>
        <p:spPr>
          <a:xfrm>
            <a:off x="5805017" y="6080197"/>
            <a:ext cx="3057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Хамар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Дабан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, метеостанция. Слева Тракай В.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39A283-0D6C-CA49-4799-C4EFE452ABA1}"/>
              </a:ext>
            </a:extLst>
          </p:cNvPr>
          <p:cNvSpPr txBox="1"/>
          <p:nvPr/>
        </p:nvSpPr>
        <p:spPr>
          <a:xfrm>
            <a:off x="6974809" y="3428999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Путь на вершину Мунку Сардык.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59BFC8-407A-E438-0D76-57A5073F8F19}"/>
              </a:ext>
            </a:extLst>
          </p:cNvPr>
          <p:cNvSpPr txBox="1"/>
          <p:nvPr/>
        </p:nvSpPr>
        <p:spPr>
          <a:xfrm>
            <a:off x="3157416" y="5898536"/>
            <a:ext cx="27606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Ледовый переход по Байкалу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юных туристов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клуба «Наследники»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0220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913825-B02D-B95D-B056-926C54FF00FA}"/>
              </a:ext>
            </a:extLst>
          </p:cNvPr>
          <p:cNvSpPr txBox="1"/>
          <p:nvPr/>
        </p:nvSpPr>
        <p:spPr>
          <a:xfrm>
            <a:off x="3810001" y="92949"/>
            <a:ext cx="6109252" cy="503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Сомов  Сергей  Александрович</a:t>
            </a:r>
            <a:endParaRPr lang="ru-RU" sz="1200" kern="100" dirty="0">
              <a:solidFill>
                <a:srgbClr val="002060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E71990-08F5-116C-56BF-723F35E9E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83" y="344556"/>
            <a:ext cx="2462642" cy="2689970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E9ADF0-B105-7A02-0C36-57B72BF4C86A}"/>
              </a:ext>
            </a:extLst>
          </p:cNvPr>
          <p:cNvSpPr txBox="1"/>
          <p:nvPr/>
        </p:nvSpPr>
        <p:spPr>
          <a:xfrm>
            <a:off x="348783" y="3341775"/>
            <a:ext cx="11494432" cy="306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ru-RU" sz="1800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Спектр направлений, из которых дети черпают свои темы, достаточно разнообразен: биология, экология, зоология и ботаника, география и почвоведение, лесоведение, туризм и историческое краеведение. </a:t>
            </a:r>
          </a:p>
          <a:p>
            <a:pPr algn="r">
              <a:buNone/>
            </a:pPr>
            <a:r>
              <a:rPr lang="ru-RU" sz="1800" b="1" kern="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Исследователями, воспитанниками Сомова С. А. принято участие в более чем в </a:t>
            </a:r>
          </a:p>
          <a:p>
            <a:pPr algn="r">
              <a:buNone/>
            </a:pPr>
            <a:r>
              <a:rPr lang="ru-RU" sz="1800" b="1" kern="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34 разных программах и многолетних мероприятиях российского и регионального уровня и посещается в год, в среднем, 7-15 научных конференций.</a:t>
            </a:r>
          </a:p>
          <a:p>
            <a:pPr algn="r">
              <a:buNone/>
            </a:pPr>
            <a:endParaRPr lang="ru-RU" sz="1800" b="1" kern="100" dirty="0">
              <a:solidFill>
                <a:srgbClr val="002060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800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Сомов С.А. награжден российским нагрудным знаком «Педагог-новатор». </a:t>
            </a:r>
          </a:p>
          <a:p>
            <a:pPr algn="just">
              <a:buNone/>
            </a:pPr>
            <a:r>
              <a:rPr lang="ru-RU" sz="1800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Сергей Александрович выпустил более 15 печатных научных работ по биологии благородного оленя прибайкальского региона. </a:t>
            </a:r>
            <a:endParaRPr lang="ru-RU" sz="1800" b="1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3B0C1D-DD15-7588-6F7A-F5B4EE42C17F}"/>
              </a:ext>
            </a:extLst>
          </p:cNvPr>
          <p:cNvSpPr txBox="1"/>
          <p:nvPr/>
        </p:nvSpPr>
        <p:spPr>
          <a:xfrm>
            <a:off x="2941983" y="653860"/>
            <a:ext cx="9047008" cy="2687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  <a:buNone/>
            </a:pPr>
            <a:r>
              <a:rPr lang="ru-RU" sz="1800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августа 1999 года и по настоящее время работает в                               Шелеховском Центре Детского Творчества педагогом</a:t>
            </a:r>
            <a:r>
              <a:rPr lang="ru-RU" sz="1800" b="1" kern="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ru-RU" sz="1800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дополнительного образования и ведет объединение «Лесоведения                                  и экологии». Исследовательская работа в эколого-биологическом                        объединении ЦРТДЮ организована тщательно и глубоко. </a:t>
            </a:r>
          </a:p>
          <a:p>
            <a:pPr>
              <a:spcAft>
                <a:spcPts val="800"/>
              </a:spcAft>
              <a:buNone/>
            </a:pPr>
            <a:r>
              <a:rPr lang="ru-RU" sz="1800" b="1" kern="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Сергеем Александровичем Сомовым давно созданы исследовательские площадки на реках </a:t>
            </a:r>
            <a:r>
              <a:rPr lang="ru-RU" sz="1800" b="1" kern="0" dirty="0" err="1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Олха</a:t>
            </a:r>
            <a:r>
              <a:rPr lang="ru-RU" sz="1800" b="1" kern="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Иркут, на южном Байкале в горах и в тайге. Ребята вместе с руководителем, постоянно прокладывают пешие и горные полевые маршруты.</a:t>
            </a:r>
            <a:r>
              <a:rPr lang="ru-RU" sz="1800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1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094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CD07C27-F8E1-1299-0578-00B7ED3964F6}"/>
              </a:ext>
            </a:extLst>
          </p:cNvPr>
          <p:cNvSpPr txBox="1"/>
          <p:nvPr/>
        </p:nvSpPr>
        <p:spPr>
          <a:xfrm>
            <a:off x="357809" y="618508"/>
            <a:ext cx="864041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2000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 клуба «Наследники», популяризирует памятники</a:t>
            </a:r>
          </a:p>
          <a:p>
            <a:pPr algn="ctr">
              <a:buNone/>
            </a:pPr>
            <a:r>
              <a:rPr lang="ru-RU" sz="2000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природы  Шелеховского района и культуру туризма. </a:t>
            </a:r>
          </a:p>
          <a:p>
            <a:pPr algn="ctr">
              <a:buNone/>
            </a:pPr>
            <a:r>
              <a:rPr lang="ru-RU" sz="2000" b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000" b="1" kern="10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Ведет сайт «Наследники» туристско-краеведческий </a:t>
            </a:r>
          </a:p>
          <a:p>
            <a:pPr algn="ctr">
              <a:buNone/>
            </a:pPr>
            <a:r>
              <a:rPr lang="ru-RU" sz="2000" b="1" kern="10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клуб», где размещает вместе с Сомовым С.А. информацию о походах клуба, его достижениях, публикациях в газетах  и других источниках информации, а также </a:t>
            </a:r>
            <a:r>
              <a:rPr lang="en-US" sz="2000" b="1" kern="10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GPS </a:t>
            </a:r>
            <a:r>
              <a:rPr lang="ru-RU" sz="2000" b="1" kern="10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треки </a:t>
            </a:r>
            <a:r>
              <a:rPr lang="ru-RU" sz="2000" b="1" kern="100" dirty="0" err="1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Олхинского</a:t>
            </a:r>
            <a:r>
              <a:rPr lang="ru-RU" sz="2000" b="1" kern="10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плато и скальных останцев, Хамар-Дабана, Восточного Саяна, Мунку-Сардык и других мест.</a:t>
            </a:r>
            <a:r>
              <a:rPr lang="ru-RU" sz="2000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000" b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652251E-864D-96B7-A0CA-13E05A97E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504" y="167197"/>
            <a:ext cx="2663687" cy="375470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F04D88D-D4F0-FEA2-B87E-DDC48F09AC9A}"/>
              </a:ext>
            </a:extLst>
          </p:cNvPr>
          <p:cNvSpPr txBox="1"/>
          <p:nvPr/>
        </p:nvSpPr>
        <p:spPr>
          <a:xfrm>
            <a:off x="357808" y="188620"/>
            <a:ext cx="8256103" cy="485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 err="1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Сапижев</a:t>
            </a:r>
            <a:r>
              <a:rPr lang="ru-RU" sz="2400" b="1" kern="10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Алексей Михайлович</a:t>
            </a:r>
            <a:r>
              <a:rPr lang="ru-RU" sz="2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endParaRPr lang="ru-R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3FA5F27-D0C0-7BD7-4897-B51213535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26" y="3755696"/>
            <a:ext cx="3348382" cy="251128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B897ACF-CA34-FD42-3A8D-67AAB046CCFF}"/>
              </a:ext>
            </a:extLst>
          </p:cNvPr>
          <p:cNvSpPr txBox="1"/>
          <p:nvPr/>
        </p:nvSpPr>
        <p:spPr>
          <a:xfrm>
            <a:off x="3708404" y="3164681"/>
            <a:ext cx="477740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1800" b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Каждый объект имеет подробное описание маршрута с высотами и протяженностью, историей возникновения и исследования, и конечно, изображением.</a:t>
            </a:r>
          </a:p>
          <a:p>
            <a:pPr algn="just">
              <a:buNone/>
            </a:pPr>
            <a:r>
              <a:rPr lang="ru-RU" sz="1800" b="1" kern="10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На сайте можно увидеть фотоальбомы и видео о походах, турслетах, экспедициях, о лагере «Долина», об участии в исследовательских конференциях и семинарах, аэрофотосъемку с квадрокоптера.</a:t>
            </a:r>
          </a:p>
          <a:p>
            <a:pPr algn="ctr">
              <a:buNone/>
            </a:pPr>
            <a:r>
              <a:rPr lang="en-US" sz="1800" b="1" kern="1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nasledniki.narod.ru</a:t>
            </a:r>
            <a:endParaRPr lang="ru-RU" sz="1800" b="1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995C7CF-9537-C572-DC55-DB6928256E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812" y="4330370"/>
            <a:ext cx="3508515" cy="233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29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4B72DE-8517-6B3A-1B1A-E9674B7D4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71" y="282034"/>
            <a:ext cx="4086281" cy="27175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CF22FC-8F41-1B06-A82C-7A5242D7C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05" y="3692655"/>
            <a:ext cx="4332515" cy="28833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1F0C42-08BD-4137-D657-9164E75F0C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82034"/>
            <a:ext cx="5642937" cy="37527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A4B982C-FA99-A596-F0F4-B94DE61E5E16}"/>
              </a:ext>
            </a:extLst>
          </p:cNvPr>
          <p:cNvSpPr txBox="1"/>
          <p:nvPr/>
        </p:nvSpPr>
        <p:spPr>
          <a:xfrm>
            <a:off x="453063" y="2999570"/>
            <a:ext cx="43325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Пик Черского . Команда АО «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Иркутсккабель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».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Невидимов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В. (Слева) 2013 год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CC8A9A-58F6-D8C6-0B54-7CAB1E635DD9}"/>
              </a:ext>
            </a:extLst>
          </p:cNvPr>
          <p:cNvSpPr txBox="1"/>
          <p:nvPr/>
        </p:nvSpPr>
        <p:spPr>
          <a:xfrm>
            <a:off x="5747658" y="4150863"/>
            <a:ext cx="61068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Пик Шелехова.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Сапижев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М,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Тютрина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Н., Максимов В.,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Невидимов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В.  2012 год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16022F-D642-A578-ED85-E8184878A7AA}"/>
              </a:ext>
            </a:extLst>
          </p:cNvPr>
          <p:cNvSpPr txBox="1"/>
          <p:nvPr/>
        </p:nvSpPr>
        <p:spPr>
          <a:xfrm>
            <a:off x="4725166" y="5929635"/>
            <a:ext cx="49706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Г.Мунку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Сардык. Гриф Б. (слева)».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Невидимов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В. (справа) 2018 год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074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4DE62D-44B6-C344-7154-298489AF4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12" y="179613"/>
            <a:ext cx="3206265" cy="480879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8F4BA6-5CB3-B6BF-97FF-5E957E729F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16721" y="1592217"/>
            <a:ext cx="4284869" cy="32062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B8CABAD-2DCE-35AD-BA6D-A17614BDF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434" y="2584011"/>
            <a:ext cx="4572003" cy="342900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98CCEAA-6707-806B-5616-D2A8CEC8FA7F}"/>
              </a:ext>
            </a:extLst>
          </p:cNvPr>
          <p:cNvSpPr txBox="1"/>
          <p:nvPr/>
        </p:nvSpPr>
        <p:spPr>
          <a:xfrm>
            <a:off x="265048" y="5163035"/>
            <a:ext cx="35586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Г.Эльбрус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(5642м)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Гриф Б. (в центре) и Гриф Е. (справа)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2024 год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C082E8-9786-3A06-A9B1-F42F74D605B7}"/>
              </a:ext>
            </a:extLst>
          </p:cNvPr>
          <p:cNvSpPr txBox="1"/>
          <p:nvPr/>
        </p:nvSpPr>
        <p:spPr>
          <a:xfrm>
            <a:off x="4457109" y="5541398"/>
            <a:ext cx="20040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Г.Казбек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(5033м)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Гриф Е.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FFFF00"/>
                </a:solidFill>
                <a:latin typeface="Monotype Corsiva" panose="03010101010201010101" pitchFamily="66" charset="0"/>
              </a:rPr>
              <a:t>2022 год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1FA113-2858-D762-CC48-C9C639C923AB}"/>
              </a:ext>
            </a:extLst>
          </p:cNvPr>
          <p:cNvSpPr txBox="1"/>
          <p:nvPr/>
        </p:nvSpPr>
        <p:spPr>
          <a:xfrm>
            <a:off x="7871498" y="6086365"/>
            <a:ext cx="28727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Г.Арарат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 (5137м) Гриф Е. 2023 год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907D103-5CCB-7B9E-6080-D7A3B1CCBF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89019"/>
              </p:ext>
            </p:extLst>
          </p:nvPr>
        </p:nvGraphicFramePr>
        <p:xfrm>
          <a:off x="7707458" y="288630"/>
          <a:ext cx="4077930" cy="1920240"/>
        </p:xfrm>
        <a:graphic>
          <a:graphicData uri="http://schemas.openxmlformats.org/drawingml/2006/table">
            <a:tbl>
              <a:tblPr/>
              <a:tblGrid>
                <a:gridCol w="4077930">
                  <a:extLst>
                    <a:ext uri="{9D8B030D-6E8A-4147-A177-3AD203B41FA5}">
                      <a16:colId xmlns:a16="http://schemas.microsoft.com/office/drawing/2014/main" val="2268542838"/>
                    </a:ext>
                  </a:extLst>
                </a:gridCol>
              </a:tblGrid>
              <a:tr h="18056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Вековые горы — исполины</a:t>
                      </a:r>
                      <a:endParaRPr lang="ru-RU" sz="1800" kern="1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бегущие тропинки                             </a:t>
                      </a:r>
                      <a:endParaRPr lang="ru-RU" sz="1800" kern="1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к облакам,</a:t>
                      </a:r>
                      <a:endParaRPr lang="ru-RU" sz="1800" kern="1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Белых шапок </a:t>
                      </a:r>
                      <a:endParaRPr lang="ru-RU" sz="1800" kern="1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снежные вершины,</a:t>
                      </a:r>
                      <a:endParaRPr lang="ru-RU" sz="1800" kern="1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Что целует солнце </a:t>
                      </a:r>
                      <a:endParaRPr lang="ru-RU" sz="1800" kern="1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1800" b="1" kern="100" dirty="0">
                          <a:solidFill>
                            <a:srgbClr val="002060"/>
                          </a:solidFill>
                          <a:effectLst/>
                          <a:latin typeface="Bookman Old Style" panose="02050604050505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по утрам.</a:t>
                      </a:r>
                      <a:endParaRPr lang="ru-RU" sz="1800" kern="100" dirty="0">
                        <a:solidFill>
                          <a:srgbClr val="002060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43741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3864580-C857-2DAA-6F69-984F080EAE18}"/>
              </a:ext>
            </a:extLst>
          </p:cNvPr>
          <p:cNvSpPr txBox="1"/>
          <p:nvPr/>
        </p:nvSpPr>
        <p:spPr>
          <a:xfrm>
            <a:off x="265048" y="80428"/>
            <a:ext cx="72084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Bookman Old Style" panose="02050604050505020204" pitchFamily="18" charset="0"/>
              </a:rPr>
              <a:t>        </a:t>
            </a:r>
            <a:r>
              <a:rPr lang="ru-RU" sz="2400" b="1" dirty="0" err="1">
                <a:latin typeface="Bookman Old Style" panose="02050604050505020204" pitchFamily="18" charset="0"/>
              </a:rPr>
              <a:t>Шелеховчане</a:t>
            </a:r>
            <a:r>
              <a:rPr lang="ru-RU" sz="2400" b="1" dirty="0">
                <a:latin typeface="Bookman Old Style" panose="02050604050505020204" pitchFamily="18" charset="0"/>
              </a:rPr>
              <a:t> - покорители </a:t>
            </a:r>
          </a:p>
          <a:p>
            <a:r>
              <a:rPr lang="ru-RU" sz="2400" b="1" dirty="0">
                <a:latin typeface="Bookman Old Style" panose="02050604050505020204" pitchFamily="18" charset="0"/>
              </a:rPr>
              <a:t>                                         горных вершин</a:t>
            </a:r>
          </a:p>
        </p:txBody>
      </p:sp>
    </p:spTree>
    <p:extLst>
      <p:ext uri="{BB962C8B-B14F-4D97-AF65-F5344CB8AC3E}">
        <p14:creationId xmlns:p14="http://schemas.microsoft.com/office/powerpoint/2010/main" val="34060174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C4FE7C-9F5C-2A3C-FE59-EB9274DFD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01" y="629349"/>
            <a:ext cx="4162699" cy="275717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3B83A6-B3DD-B213-D80E-4253288C2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637" y="2526523"/>
            <a:ext cx="2519046" cy="376569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7D028D-75C3-E0D4-DF91-1A529D5EA5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39" y="3644574"/>
            <a:ext cx="3968840" cy="264589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AE7DA9-2E4D-9C92-81C9-072E1A7141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294" y="2605136"/>
            <a:ext cx="2669845" cy="3641213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6E7976-7050-3239-97B2-D76E88FA1EEA}"/>
              </a:ext>
            </a:extLst>
          </p:cNvPr>
          <p:cNvSpPr txBox="1"/>
          <p:nvPr/>
        </p:nvSpPr>
        <p:spPr>
          <a:xfrm>
            <a:off x="846363" y="3275242"/>
            <a:ext cx="3052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Скальник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« Витязь»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FE86F2-09AB-1DC1-28CA-5F37A0B67D67}"/>
              </a:ext>
            </a:extLst>
          </p:cNvPr>
          <p:cNvSpPr txBox="1"/>
          <p:nvPr/>
        </p:nvSpPr>
        <p:spPr>
          <a:xfrm>
            <a:off x="846363" y="6346760"/>
            <a:ext cx="3052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Скальник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 «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Спелеостаруха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9BCCBB-C10B-7F2E-D6F4-A2DA4D26F915}"/>
              </a:ext>
            </a:extLst>
          </p:cNvPr>
          <p:cNvSpPr txBox="1"/>
          <p:nvPr/>
        </p:nvSpPr>
        <p:spPr>
          <a:xfrm>
            <a:off x="4913952" y="6325351"/>
            <a:ext cx="3052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Скальник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«Черепаха»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5FECBA-179A-0880-F16E-A0C912E5F84C}"/>
              </a:ext>
            </a:extLst>
          </p:cNvPr>
          <p:cNvSpPr txBox="1"/>
          <p:nvPr/>
        </p:nvSpPr>
        <p:spPr>
          <a:xfrm>
            <a:off x="9059637" y="6394632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Скальник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 «Идол»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08D817-4D3C-39A2-4F07-F3C9AA10A0EE}"/>
              </a:ext>
            </a:extLst>
          </p:cNvPr>
          <p:cNvSpPr txBox="1"/>
          <p:nvPr/>
        </p:nvSpPr>
        <p:spPr>
          <a:xfrm>
            <a:off x="4114800" y="107868"/>
            <a:ext cx="7718967" cy="2385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017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kern="0" dirty="0" err="1">
                <a:solidFill>
                  <a:srgbClr val="19197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Скальники</a:t>
            </a:r>
            <a:r>
              <a:rPr lang="ru-RU" sz="2800" b="1" kern="0" dirty="0">
                <a:solidFill>
                  <a:srgbClr val="19197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района природного парка («Орлёнок») </a:t>
            </a:r>
            <a:endParaRPr lang="ru-RU" sz="1600" b="1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 algn="ctr" fontAlgn="base">
              <a:spcAft>
                <a:spcPts val="800"/>
              </a:spcAft>
              <a:buNone/>
            </a:pPr>
            <a:r>
              <a:rPr lang="ru-RU" sz="1800" b="1" kern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Совершенно удивительный </a:t>
            </a:r>
            <a:r>
              <a:rPr lang="ru-RU" sz="1800" b="1" kern="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район, который находится в </a:t>
            </a:r>
            <a:r>
              <a:rPr lang="ru-RU" sz="1800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центре Шелеховского района! Является местом сложного </a:t>
            </a:r>
            <a:r>
              <a:rPr lang="ru-RU" sz="1800" b="1" kern="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водораздела от Байкала к реке Иркут. </a:t>
            </a:r>
          </a:p>
          <a:p>
            <a:pPr indent="90170" algn="ctr" fontAlgn="base">
              <a:spcAft>
                <a:spcPts val="800"/>
              </a:spcAft>
              <a:buNone/>
            </a:pPr>
            <a:r>
              <a:rPr lang="ru-RU" sz="1800" b="1" kern="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Район изобилует </a:t>
            </a:r>
            <a:r>
              <a:rPr lang="ru-RU" sz="1800" b="1" kern="0" dirty="0" err="1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скальниками</a:t>
            </a:r>
            <a:r>
              <a:rPr lang="ru-RU" sz="1800" b="1" kern="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kern="100" dirty="0">
              <a:solidFill>
                <a:srgbClr val="002060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7186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AC58C77-7798-7AEF-A838-77F95A37F2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04" y="862830"/>
            <a:ext cx="2702560" cy="3684905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1D476C-6D66-5D6E-6E41-71985CD2A0BD}"/>
              </a:ext>
            </a:extLst>
          </p:cNvPr>
          <p:cNvSpPr txBox="1"/>
          <p:nvPr/>
        </p:nvSpPr>
        <p:spPr>
          <a:xfrm>
            <a:off x="199167" y="4577614"/>
            <a:ext cx="3052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Скальник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 «Старуха»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C6D649-5D56-61DD-E7F1-AACD33F2D8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2" b="27736"/>
          <a:stretch>
            <a:fillRect/>
          </a:stretch>
        </p:blipFill>
        <p:spPr bwMode="auto">
          <a:xfrm>
            <a:off x="4531234" y="234039"/>
            <a:ext cx="3272927" cy="2215554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412B80-5F53-E1CB-6D5C-51CB28758A5C}"/>
              </a:ext>
            </a:extLst>
          </p:cNvPr>
          <p:cNvSpPr txBox="1"/>
          <p:nvPr/>
        </p:nvSpPr>
        <p:spPr>
          <a:xfrm>
            <a:off x="4630102" y="2388591"/>
            <a:ext cx="3052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Скальник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 «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Олхинские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столбы»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FF86C3D-82A6-7202-9825-E35A6069C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243" y="792903"/>
            <a:ext cx="2973590" cy="52721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CAF32E-B388-5291-4614-88A56390FC46}"/>
              </a:ext>
            </a:extLst>
          </p:cNvPr>
          <p:cNvSpPr txBox="1"/>
          <p:nvPr/>
        </p:nvSpPr>
        <p:spPr>
          <a:xfrm>
            <a:off x="9521877" y="6114361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Скальник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 «Медвежата»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7D4862F-1D8D-9803-AD0C-80D636FC8D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606" y="2812333"/>
            <a:ext cx="2564244" cy="3497295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D7AA2B-9F5A-FB30-6508-483FDFF6A665}"/>
              </a:ext>
            </a:extLst>
          </p:cNvPr>
          <p:cNvSpPr txBox="1"/>
          <p:nvPr/>
        </p:nvSpPr>
        <p:spPr>
          <a:xfrm>
            <a:off x="3024300" y="6254629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Скальник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 «Зеркала»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EA83D00-9EA9-8A40-6D43-64027961CF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767" y="2753817"/>
            <a:ext cx="2702560" cy="3685478"/>
          </a:xfrm>
          <a:prstGeom prst="rect">
            <a:avLst/>
          </a:prstGeom>
          <a:noFill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0253EDC-A7E8-F4CA-404A-8345AFD12824}"/>
              </a:ext>
            </a:extLst>
          </p:cNvPr>
          <p:cNvSpPr txBox="1"/>
          <p:nvPr/>
        </p:nvSpPr>
        <p:spPr>
          <a:xfrm>
            <a:off x="5703764" y="6368143"/>
            <a:ext cx="3052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Скальник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 «Старая крепость»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7F8389-3A8F-10D0-517F-8B4E3B8084E9}"/>
              </a:ext>
            </a:extLst>
          </p:cNvPr>
          <p:cNvSpPr txBox="1"/>
          <p:nvPr/>
        </p:nvSpPr>
        <p:spPr>
          <a:xfrm>
            <a:off x="832758" y="107868"/>
            <a:ext cx="11001010" cy="932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017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kern="0" dirty="0" err="1">
                <a:solidFill>
                  <a:srgbClr val="19197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Скальники</a:t>
            </a:r>
            <a:r>
              <a:rPr lang="ru-RU" sz="2800" b="1" kern="0" dirty="0">
                <a:solidFill>
                  <a:srgbClr val="19197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района природного парка («Орлёнок») </a:t>
            </a:r>
            <a:endParaRPr lang="ru-RU" sz="1600" b="1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 algn="ctr" fontAlgn="base">
              <a:spcAft>
                <a:spcPts val="800"/>
              </a:spcAft>
              <a:buNone/>
            </a:pPr>
            <a:r>
              <a:rPr lang="ru-RU" sz="1800" b="1" kern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b="1" kern="100" dirty="0">
              <a:solidFill>
                <a:srgbClr val="002060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2247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940DD020-C829-1C6A-ABF9-A2E32601294D}"/>
              </a:ext>
            </a:extLst>
          </p:cNvPr>
          <p:cNvSpPr txBox="1"/>
          <p:nvPr/>
        </p:nvSpPr>
        <p:spPr>
          <a:xfrm>
            <a:off x="1619402" y="5977196"/>
            <a:ext cx="30522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Скальник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 «Аврора» (Дом)  Высота  738 м. над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у.м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CB2100-A491-4A71-AAD1-1D7B249B752F}"/>
              </a:ext>
            </a:extLst>
          </p:cNvPr>
          <p:cNvSpPr txBox="1"/>
          <p:nvPr/>
        </p:nvSpPr>
        <p:spPr>
          <a:xfrm>
            <a:off x="7431907" y="5977197"/>
            <a:ext cx="30522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Скальник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«</a:t>
            </a:r>
            <a:r>
              <a:rPr lang="ru-RU" b="1" dirty="0">
                <a:solidFill>
                  <a:srgbClr val="FFFF00"/>
                </a:solidFill>
                <a:latin typeface="Monotype Corsiva" panose="03010101010201010101" pitchFamily="66" charset="0"/>
              </a:rPr>
              <a:t>Главный грот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» Высота 761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м.над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у.м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931B37-C034-D9FB-C351-5686D9C0ED9C}"/>
              </a:ext>
            </a:extLst>
          </p:cNvPr>
          <p:cNvSpPr txBox="1"/>
          <p:nvPr/>
        </p:nvSpPr>
        <p:spPr>
          <a:xfrm>
            <a:off x="391885" y="234472"/>
            <a:ext cx="11616307" cy="1975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0170" algn="ctr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kern="0" dirty="0" err="1">
                <a:solidFill>
                  <a:srgbClr val="19197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Скальники</a:t>
            </a:r>
            <a:r>
              <a:rPr lang="ru-RU" sz="2400" b="1" kern="0" dirty="0">
                <a:solidFill>
                  <a:srgbClr val="19197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района между «Орлёнком» и Подкаменной </a:t>
            </a:r>
            <a:endParaRPr lang="ru-RU" sz="24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base">
              <a:buNone/>
            </a:pPr>
            <a:r>
              <a:rPr lang="ru-RU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Левый берег реки Большая </a:t>
            </a:r>
            <a:r>
              <a:rPr lang="ru-RU" b="1" kern="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Олха</a:t>
            </a:r>
            <a:r>
              <a:rPr lang="ru-RU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водораздел от Большой к Малой </a:t>
            </a:r>
            <a:r>
              <a:rPr lang="ru-RU" b="1" kern="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Олхе</a:t>
            </a:r>
            <a:r>
              <a:rPr lang="ru-RU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(Огоньки, Трудный, ручьи </a:t>
            </a:r>
            <a:r>
              <a:rPr lang="ru-RU" b="1" kern="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Кайморастуйские</a:t>
            </a:r>
            <a:r>
              <a:rPr lang="ru-RU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др.). На карте, он, как бы, идёт этапом от самого подробно изученного и самого известного района «Орлёнка», идущего от Рассохи </a:t>
            </a:r>
          </a:p>
          <a:p>
            <a:pPr algn="ctr" fontAlgn="base">
              <a:buNone/>
            </a:pPr>
            <a:r>
              <a:rPr lang="ru-RU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до Широкого болота, по </a:t>
            </a:r>
            <a:r>
              <a:rPr lang="ru-RU" b="1" kern="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Олхе</a:t>
            </a:r>
            <a:r>
              <a:rPr lang="ru-RU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 району Подкаменной  </a:t>
            </a:r>
          </a:p>
          <a:p>
            <a:pPr algn="ctr" fontAlgn="base">
              <a:buNone/>
            </a:pPr>
            <a:r>
              <a:rPr lang="ru-RU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(к особому коренному водоразделу к Байкалу от Иркута). </a:t>
            </a:r>
            <a:endParaRPr lang="ru-RU" b="1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74393EE-6726-7FDC-1AB6-00573D8DB87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034" y="2413927"/>
            <a:ext cx="5204955" cy="347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EAF8BBD-6F95-BC55-A987-ACC28E5D15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214" y="2435794"/>
            <a:ext cx="5093324" cy="33947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60964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B8BDCE-5F61-B46B-984C-AAEE0FD7AF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85" y="1305380"/>
            <a:ext cx="3710396" cy="5059376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CA8F01-1484-5EA6-1FB7-37C5350A9E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404" y="1583809"/>
            <a:ext cx="3505745" cy="4780947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67C3AD-F650-5438-956D-61BCA5DEEB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437" y="1453263"/>
            <a:ext cx="3561081" cy="4856020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3956C1-195B-EC65-5FBD-C8427379D34B}"/>
              </a:ext>
            </a:extLst>
          </p:cNvPr>
          <p:cNvSpPr txBox="1"/>
          <p:nvPr/>
        </p:nvSpPr>
        <p:spPr>
          <a:xfrm>
            <a:off x="2283323" y="179385"/>
            <a:ext cx="79785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Скальники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в районе </a:t>
            </a:r>
            <a:r>
              <a:rPr lang="ru-RU" sz="20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с.Подкаменная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и </a:t>
            </a:r>
            <a:r>
              <a:rPr lang="ru-RU" sz="2000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с.Глубокая</a:t>
            </a:r>
            <a:endParaRPr lang="ru-RU" sz="20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348A18-7E72-4544-8A3C-A15FD9A24744}"/>
              </a:ext>
            </a:extLst>
          </p:cNvPr>
          <p:cNvSpPr txBox="1"/>
          <p:nvPr/>
        </p:nvSpPr>
        <p:spPr>
          <a:xfrm>
            <a:off x="8761870" y="6309283"/>
            <a:ext cx="3052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Скальник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 «Плавники акулы»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F09A81-7638-121F-1586-11BFA743FEC0}"/>
              </a:ext>
            </a:extLst>
          </p:cNvPr>
          <p:cNvSpPr txBox="1"/>
          <p:nvPr/>
        </p:nvSpPr>
        <p:spPr>
          <a:xfrm>
            <a:off x="582475" y="6276159"/>
            <a:ext cx="3052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Скальник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 «Вороний камень»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5045A3-B8C1-37B2-AD25-EDB122B63C49}"/>
              </a:ext>
            </a:extLst>
          </p:cNvPr>
          <p:cNvSpPr txBox="1"/>
          <p:nvPr/>
        </p:nvSpPr>
        <p:spPr>
          <a:xfrm>
            <a:off x="4697526" y="6328775"/>
            <a:ext cx="3052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Скальник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 «Камень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Шахтай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F9446C-1606-1821-30AB-D960BCC169F0}"/>
              </a:ext>
            </a:extLst>
          </p:cNvPr>
          <p:cNvSpPr txBox="1"/>
          <p:nvPr/>
        </p:nvSpPr>
        <p:spPr>
          <a:xfrm>
            <a:off x="582475" y="612619"/>
            <a:ext cx="114860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kern="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     </a:t>
            </a:r>
            <a:r>
              <a:rPr lang="ru-RU" sz="1800" b="1" kern="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Скальники</a:t>
            </a:r>
            <a:r>
              <a:rPr lang="ru-RU" sz="1800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этого района относятся, географически к правому макросклону Иркута и к большому водоразделу «Иркут-</a:t>
            </a:r>
            <a:r>
              <a:rPr lang="ru-RU" sz="1800" b="1" kern="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Олха</a:t>
            </a:r>
            <a:r>
              <a:rPr lang="ru-RU" sz="1800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-Байкал». Здесь более многоснежно и сказывается влияние Байкала </a:t>
            </a:r>
            <a:endParaRPr lang="ru-RU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98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30783B-2204-53C1-CA35-1702AF5316BD}"/>
              </a:ext>
            </a:extLst>
          </p:cNvPr>
          <p:cNvSpPr txBox="1"/>
          <p:nvPr/>
        </p:nvSpPr>
        <p:spPr>
          <a:xfrm>
            <a:off x="4753158" y="342098"/>
            <a:ext cx="7150370" cy="961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0170" algn="ctr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kern="0" dirty="0">
                <a:solidFill>
                  <a:srgbClr val="19197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Достопримечательности окрестностей </a:t>
            </a:r>
          </a:p>
          <a:p>
            <a:pPr indent="90170" algn="ctr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kern="0" dirty="0">
                <a:solidFill>
                  <a:srgbClr val="19197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пос. Большой Луг</a:t>
            </a:r>
            <a:endParaRPr lang="ru-RU" sz="24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32A0A75-6057-AB39-56EA-81AEC52AB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13" y="1549367"/>
            <a:ext cx="3722912" cy="27921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ABC56B-E518-A4F0-5F88-49A57A2D9B30}"/>
              </a:ext>
            </a:extLst>
          </p:cNvPr>
          <p:cNvSpPr txBox="1"/>
          <p:nvPr/>
        </p:nvSpPr>
        <p:spPr>
          <a:xfrm>
            <a:off x="7864928" y="4493025"/>
            <a:ext cx="432707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0170" algn="ctr" fontAlgn="base">
              <a:buNone/>
            </a:pPr>
            <a:r>
              <a:rPr lang="ru-RU" sz="2000" b="1" i="1" kern="100" dirty="0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Ранняя орхидея  КАЛИПСО ЛУКОВИЧНАЯ  </a:t>
            </a:r>
            <a:endParaRPr lang="ru-RU" sz="2000" i="1" kern="100" dirty="0">
              <a:solidFill>
                <a:srgbClr val="FFC000"/>
              </a:solidFill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 algn="ctr" fontAlgn="base">
              <a:buNone/>
            </a:pPr>
            <a:r>
              <a:rPr lang="ru-RU" sz="2000" b="1" i="1" kern="100" dirty="0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(массовое цветение и произрастание в сосновых борах левого приречья Большой </a:t>
            </a:r>
            <a:r>
              <a:rPr lang="ru-RU" sz="2000" b="1" i="1" kern="100" dirty="0" err="1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Олхи</a:t>
            </a:r>
            <a:r>
              <a:rPr lang="ru-RU" sz="2000" b="1" i="1" kern="100" dirty="0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) (КРАСНАЯ КНИГА РФ) </a:t>
            </a:r>
            <a:endParaRPr lang="ru-RU" sz="2000" i="1" kern="100" dirty="0">
              <a:solidFill>
                <a:srgbClr val="FFC000"/>
              </a:solidFill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82C2859-F697-4844-FD60-7ADD1F835F3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566" y="3872127"/>
            <a:ext cx="4136212" cy="275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EF9D334-C80F-92E9-F78F-13E03B3BC866}"/>
              </a:ext>
            </a:extLst>
          </p:cNvPr>
          <p:cNvSpPr txBox="1"/>
          <p:nvPr/>
        </p:nvSpPr>
        <p:spPr>
          <a:xfrm>
            <a:off x="4010432" y="5318658"/>
            <a:ext cx="35660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0170" algn="ctr" fontAlgn="base">
              <a:buNone/>
            </a:pPr>
            <a:r>
              <a:rPr lang="ru-RU" sz="2000" b="1" kern="100" dirty="0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Пещера РАДОСТНАЯ </a:t>
            </a:r>
            <a:endParaRPr lang="ru-RU" sz="2000" kern="100" dirty="0">
              <a:solidFill>
                <a:srgbClr val="FFC000"/>
              </a:solidFill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 algn="ctr" fontAlgn="base">
              <a:buNone/>
            </a:pPr>
            <a:r>
              <a:rPr lang="ru-RU" sz="2000" b="1" kern="100" dirty="0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Глубина: 19.5м, длина: 125м, </a:t>
            </a:r>
            <a:endParaRPr lang="ru-RU" sz="2000" kern="100" dirty="0">
              <a:solidFill>
                <a:srgbClr val="FFC000"/>
              </a:solidFill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 algn="ctr" fontAlgn="base">
              <a:buNone/>
            </a:pPr>
            <a:r>
              <a:rPr lang="ru-RU" sz="2000" b="1" kern="100" dirty="0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средняя ширина ходов: 0.8м, средняя высота:2.5м </a:t>
            </a:r>
            <a:endParaRPr lang="ru-RU" sz="2000" kern="100" dirty="0">
              <a:solidFill>
                <a:srgbClr val="FFC000"/>
              </a:solidFill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9CAC964-042F-9444-49BC-94CF14D00B1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83484" y="2545612"/>
            <a:ext cx="3722313" cy="2481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CF745A7-5C28-52F3-6630-8FD8622340A3}"/>
              </a:ext>
            </a:extLst>
          </p:cNvPr>
          <p:cNvSpPr txBox="1"/>
          <p:nvPr/>
        </p:nvSpPr>
        <p:spPr>
          <a:xfrm>
            <a:off x="4836277" y="1673838"/>
            <a:ext cx="32167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0170" algn="ctr" fontAlgn="base">
              <a:buNone/>
            </a:pPr>
            <a:r>
              <a:rPr lang="ru-RU" sz="2000" b="1" kern="100" dirty="0">
                <a:solidFill>
                  <a:srgbClr val="FFC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2000" b="1" kern="100" dirty="0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кважина СОЛЁНАЯ</a:t>
            </a:r>
            <a:endParaRPr lang="ru-RU" sz="2000" kern="100" dirty="0">
              <a:solidFill>
                <a:srgbClr val="FFC000"/>
              </a:solidFill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 algn="ctr" fontAlgn="base">
              <a:buNone/>
            </a:pPr>
            <a:r>
              <a:rPr lang="ru-RU" sz="2000" b="1" kern="100" dirty="0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Глубина 300м, усольский тип </a:t>
            </a:r>
            <a:endParaRPr lang="ru-RU" sz="2000" kern="100" dirty="0">
              <a:solidFill>
                <a:srgbClr val="FFC000"/>
              </a:solidFill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C992887-B0A9-B69E-0905-532B4D4EC1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75" y="229881"/>
            <a:ext cx="4513683" cy="3008116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0B3D351-F413-22F1-29D0-FDEF18E0455E}"/>
              </a:ext>
            </a:extLst>
          </p:cNvPr>
          <p:cNvSpPr txBox="1"/>
          <p:nvPr/>
        </p:nvSpPr>
        <p:spPr>
          <a:xfrm>
            <a:off x="861786" y="3150263"/>
            <a:ext cx="28061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buNone/>
            </a:pPr>
            <a:r>
              <a:rPr lang="ru-RU" sz="2000" b="1" kern="100" dirty="0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Сопка МОЛЬТИНСКАЯ </a:t>
            </a:r>
            <a:endParaRPr lang="ru-RU" sz="2000" kern="100" dirty="0">
              <a:solidFill>
                <a:srgbClr val="FFC000"/>
              </a:solidFill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base">
              <a:buNone/>
            </a:pPr>
            <a:r>
              <a:rPr lang="ru-RU" sz="2000" b="1" kern="100" dirty="0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707м над </a:t>
            </a:r>
            <a:r>
              <a:rPr lang="ru-RU" sz="2000" b="1" kern="100" dirty="0" err="1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ур</a:t>
            </a:r>
            <a:r>
              <a:rPr lang="ru-RU" sz="2000" b="1" kern="100" dirty="0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м.</a:t>
            </a:r>
            <a:endParaRPr lang="ru-RU" sz="2000" kern="100" dirty="0">
              <a:solidFill>
                <a:srgbClr val="FFC000"/>
              </a:solidFill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5278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768408E-D3A1-0217-D24A-18B0D948A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68" y="3341699"/>
            <a:ext cx="3971045" cy="297828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63583C-1ADE-A73E-2A88-638D25398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47" y="212271"/>
            <a:ext cx="4203849" cy="28018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4AA7015-00D0-EC86-28B0-9B0C8B3E9180}"/>
              </a:ext>
            </a:extLst>
          </p:cNvPr>
          <p:cNvSpPr txBox="1"/>
          <p:nvPr/>
        </p:nvSpPr>
        <p:spPr>
          <a:xfrm>
            <a:off x="5232010" y="5579888"/>
            <a:ext cx="228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Утес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Мотский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(Каторжанский)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68AAEA-C16B-879D-8910-B8191B1FA14B}"/>
              </a:ext>
            </a:extLst>
          </p:cNvPr>
          <p:cNvSpPr txBox="1"/>
          <p:nvPr/>
        </p:nvSpPr>
        <p:spPr>
          <a:xfrm>
            <a:off x="9069410" y="3072492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Утес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Выгузовский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onotype Corsiva" panose="03010101010201010101" pitchFamily="66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69B553-5B8F-D245-DBA4-0BE42B05A02E}"/>
              </a:ext>
            </a:extLst>
          </p:cNvPr>
          <p:cNvSpPr txBox="1"/>
          <p:nvPr/>
        </p:nvSpPr>
        <p:spPr>
          <a:xfrm>
            <a:off x="237147" y="2972367"/>
            <a:ext cx="38555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Вид на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р.Иркут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с Шаманского утеса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46A607-238C-DE0B-BB13-E861E9830902}"/>
              </a:ext>
            </a:extLst>
          </p:cNvPr>
          <p:cNvSpPr txBox="1"/>
          <p:nvPr/>
        </p:nvSpPr>
        <p:spPr>
          <a:xfrm>
            <a:off x="721792" y="6433459"/>
            <a:ext cx="35726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Вид на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р.Иркут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с Марьина утеса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116FD0-C6B5-FB63-36D6-863841294A9A}"/>
              </a:ext>
            </a:extLst>
          </p:cNvPr>
          <p:cNvSpPr txBox="1"/>
          <p:nvPr/>
        </p:nvSpPr>
        <p:spPr>
          <a:xfrm>
            <a:off x="5490221" y="287764"/>
            <a:ext cx="45215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Утёсы Иркута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1E4648F-83DE-DBBA-7E66-6F3E44C644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8657330" y="955513"/>
            <a:ext cx="3110161" cy="2074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74D4CBF-493A-E12E-701E-B4355C43D14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249" b="1602"/>
          <a:stretch/>
        </p:blipFill>
        <p:spPr bwMode="auto">
          <a:xfrm rot="5400000">
            <a:off x="4407909" y="1742642"/>
            <a:ext cx="4034842" cy="36396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7FBC4DD-00CE-EB0B-299B-767DB67B347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77" t="20708" r="27292" b="12460"/>
          <a:stretch/>
        </p:blipFill>
        <p:spPr bwMode="auto">
          <a:xfrm>
            <a:off x="8442062" y="3455176"/>
            <a:ext cx="3540696" cy="29782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FDB564A-41DE-3244-C56F-851E1759ED16}"/>
              </a:ext>
            </a:extLst>
          </p:cNvPr>
          <p:cNvSpPr txBox="1"/>
          <p:nvPr/>
        </p:nvSpPr>
        <p:spPr>
          <a:xfrm>
            <a:off x="9069410" y="6403444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Утес Собачий</a:t>
            </a:r>
          </a:p>
        </p:txBody>
      </p:sp>
    </p:spTree>
    <p:extLst>
      <p:ext uri="{BB962C8B-B14F-4D97-AF65-F5344CB8AC3E}">
        <p14:creationId xmlns:p14="http://schemas.microsoft.com/office/powerpoint/2010/main" val="24211321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CE995D-CA54-668B-9B46-1AD396C0A7E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50209" y="2290033"/>
            <a:ext cx="3240405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FFF240-6E2C-E2C0-52FB-68B4D32A4B8D}"/>
              </a:ext>
            </a:extLst>
          </p:cNvPr>
          <p:cNvSpPr txBox="1"/>
          <p:nvPr/>
        </p:nvSpPr>
        <p:spPr>
          <a:xfrm>
            <a:off x="1548493" y="234643"/>
            <a:ext cx="90950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buNone/>
            </a:pPr>
            <a:r>
              <a:rPr lang="ru-RU" sz="2400" b="1" kern="0" dirty="0" err="1">
                <a:solidFill>
                  <a:srgbClr val="19197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Скальники</a:t>
            </a:r>
            <a:r>
              <a:rPr lang="ru-RU" sz="2400" b="1" kern="0" dirty="0">
                <a:solidFill>
                  <a:srgbClr val="19197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падей Широкая и Кривая </a:t>
            </a:r>
            <a:endParaRPr lang="ru-RU" sz="24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base">
              <a:buNone/>
            </a:pPr>
            <a:r>
              <a:rPr lang="ru-RU" sz="2400" b="1" kern="0" dirty="0">
                <a:solidFill>
                  <a:srgbClr val="19197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(мыс «</a:t>
            </a:r>
            <a:r>
              <a:rPr lang="ru-RU" sz="2400" b="1" kern="0" dirty="0" err="1">
                <a:solidFill>
                  <a:srgbClr val="19197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Кривыши</a:t>
            </a:r>
            <a:r>
              <a:rPr lang="ru-RU" sz="2400" b="1" kern="0" dirty="0">
                <a:solidFill>
                  <a:srgbClr val="19197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и водоразделы к этим падям) </a:t>
            </a:r>
            <a:endParaRPr lang="ru-RU" sz="2400" kern="1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649C16-C61A-0C95-5C8D-022C9321F3CA}"/>
              </a:ext>
            </a:extLst>
          </p:cNvPr>
          <p:cNvSpPr txBox="1"/>
          <p:nvPr/>
        </p:nvSpPr>
        <p:spPr>
          <a:xfrm>
            <a:off x="201386" y="1207369"/>
            <a:ext cx="117892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Bookman Old Style" panose="02050604050505020204" pitchFamily="18" charset="0"/>
              </a:rPr>
              <a:t>   Участок находится на крайнем востоке, юго-востоке Шелеховского района, а также, </a:t>
            </a:r>
          </a:p>
          <a:p>
            <a:r>
              <a:rPr lang="ru-RU" b="1" dirty="0">
                <a:latin typeface="Bookman Old Style" panose="02050604050505020204" pitchFamily="18" charset="0"/>
              </a:rPr>
              <a:t>на границе с Прибайкальским национальным парком. Географически, это водораздел к крупнейшей реке участка побережья Байкала – реке Большая Половинная от реки Большая </a:t>
            </a:r>
            <a:r>
              <a:rPr lang="ru-RU" b="1" dirty="0" err="1">
                <a:latin typeface="Bookman Old Style" panose="02050604050505020204" pitchFamily="18" charset="0"/>
              </a:rPr>
              <a:t>Олха</a:t>
            </a:r>
            <a:r>
              <a:rPr lang="ru-RU" b="1" dirty="0">
                <a:latin typeface="Bookman Old Style" panose="02050604050505020204" pitchFamily="18" charset="0"/>
              </a:rPr>
              <a:t> (Половинная - впадает в Байкал на 110м км КБЖД)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30F271-E235-06F8-7E09-56C4F9F11E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03" y="2549427"/>
            <a:ext cx="5005828" cy="333651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3FF267-2B06-57FF-9EFB-2607C72B9901}"/>
              </a:ext>
            </a:extLst>
          </p:cNvPr>
          <p:cNvSpPr txBox="1"/>
          <p:nvPr/>
        </p:nvSpPr>
        <p:spPr>
          <a:xfrm>
            <a:off x="5322331" y="2407698"/>
            <a:ext cx="3334141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  </a:t>
            </a:r>
            <a:r>
              <a:rPr lang="ru-RU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Олха</a:t>
            </a:r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- в районе «широкого болота», ранее называвшегося как «Белый </a:t>
            </a:r>
            <a:r>
              <a:rPr lang="ru-RU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калтус</a:t>
            </a:r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»,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(что бытует до сих пор в разговорах жителей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п. Большой Луг).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В целом, основная часть </a:t>
            </a:r>
            <a:r>
              <a:rPr lang="ru-RU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скальников</a:t>
            </a:r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попадает на территорию ландшафтного образования с прошлых времён, названного как «</a:t>
            </a:r>
            <a:r>
              <a:rPr lang="ru-RU" b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Кривыши</a:t>
            </a:r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».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1341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EAC09E-472B-4D27-CD6E-AC1BDE9B7945}"/>
              </a:ext>
            </a:extLst>
          </p:cNvPr>
          <p:cNvSpPr txBox="1"/>
          <p:nvPr/>
        </p:nvSpPr>
        <p:spPr>
          <a:xfrm>
            <a:off x="5713497" y="355580"/>
            <a:ext cx="64785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 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Кривыши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- это некий «мыс», располагающийся между падями Широкая и Кривая (именно, большая Широкая, так как есть ещё падь Широкая (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Большелугская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падь - в районе перед п. Большой Луг, у ЖД).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prstClr val="white"/>
                </a:solidFill>
                <a:latin typeface="Bookman Old Style" panose="02050604050505020204" pitchFamily="18" charset="0"/>
              </a:rPr>
              <a:t> 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Обе пади (Широкая, Кривая) вытекают с вышеупомянутого водораздела к Байкалу (Б. Половинная) и впадают в реку Большая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Олха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фактически образуя некую обширную болотистую дельту на правом берегу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Олхи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(широкое болото).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prstClr val="white"/>
                </a:solidFill>
                <a:latin typeface="Bookman Old Style" panose="02050604050505020204" pitchFamily="18" charset="0"/>
              </a:rPr>
              <a:t>  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489BEA-A7EC-FCAE-51C9-D95571D005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20000" contrast="20000"/>
          </a:blip>
          <a:srcRect/>
          <a:stretch>
            <a:fillRect/>
          </a:stretch>
        </p:blipFill>
        <p:spPr bwMode="auto">
          <a:xfrm>
            <a:off x="7221156" y="3506935"/>
            <a:ext cx="4219728" cy="2813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3D71D3-7801-5E38-CD03-141BB29AA2F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056" y="555171"/>
            <a:ext cx="5163386" cy="3442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9C4FD2-15DB-02CD-BA2A-F3BD262497F1}"/>
              </a:ext>
            </a:extLst>
          </p:cNvPr>
          <p:cNvSpPr txBox="1"/>
          <p:nvPr/>
        </p:nvSpPr>
        <p:spPr>
          <a:xfrm>
            <a:off x="122162" y="4045659"/>
            <a:ext cx="67848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0170" algn="ctr" fontAlgn="base">
              <a:buNone/>
            </a:pPr>
            <a:r>
              <a:rPr lang="ru-RU" b="1" kern="100" dirty="0" err="1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Скальники</a:t>
            </a:r>
            <a:r>
              <a:rPr lang="ru-RU" b="1" kern="100" dirty="0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ШЕЛЕХОВСКИЕ  «КРИВЫШИ»</a:t>
            </a:r>
            <a:endParaRPr lang="ru-RU" kern="100" dirty="0">
              <a:solidFill>
                <a:srgbClr val="FFC000"/>
              </a:solidFill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b="1" dirty="0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Высота макс.: 880м над </a:t>
            </a:r>
            <a:r>
              <a:rPr lang="ru-RU" b="1" dirty="0" err="1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ур</a:t>
            </a:r>
            <a:r>
              <a:rPr lang="ru-RU" b="1" dirty="0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м. , средняя высота над уровнем почвы – 12м</a:t>
            </a:r>
            <a:endParaRPr lang="ru-RU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775EE4-B165-B129-ADF6-11751F4F9935}"/>
              </a:ext>
            </a:extLst>
          </p:cNvPr>
          <p:cNvSpPr txBox="1"/>
          <p:nvPr/>
        </p:nvSpPr>
        <p:spPr>
          <a:xfrm>
            <a:off x="751116" y="5178674"/>
            <a:ext cx="61558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Район совершенно уникальный, </a:t>
            </a:r>
          </a:p>
          <a:p>
            <a:pPr algn="ctr"/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так как рядом находится Байкал. 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18CE50-5F12-8F2F-4546-7F63334BFFFE}"/>
              </a:ext>
            </a:extLst>
          </p:cNvPr>
          <p:cNvSpPr txBox="1"/>
          <p:nvPr/>
        </p:nvSpPr>
        <p:spPr>
          <a:xfrm>
            <a:off x="7444690" y="6332517"/>
            <a:ext cx="3772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0170" algn="ctr" fontAlgn="base">
              <a:buNone/>
            </a:pPr>
            <a:r>
              <a:rPr lang="ru-RU" b="1" kern="100" dirty="0" err="1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Скальники</a:t>
            </a:r>
            <a:r>
              <a:rPr lang="ru-RU" b="1" kern="100" dirty="0">
                <a:solidFill>
                  <a:srgbClr val="FFC0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«Пирамидки»</a:t>
            </a:r>
            <a:endParaRPr lang="ru-RU" dirty="0">
              <a:solidFill>
                <a:srgbClr val="FFC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3651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2B09774-8CB5-1EA7-75BA-EF3300530D6A}"/>
              </a:ext>
            </a:extLst>
          </p:cNvPr>
          <p:cNvSpPr txBox="1"/>
          <p:nvPr/>
        </p:nvSpPr>
        <p:spPr>
          <a:xfrm>
            <a:off x="489857" y="590631"/>
            <a:ext cx="11446329" cy="4589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180340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100" kern="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kern="0" dirty="0"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Архивный отдел Администрации Шелеховского муниципального района благодарит за документы, фотоматериалы и экспонаты предоставленные для оформления выставки «Я гляжу сквозь тайгу, вижу синие горы… 70 -летию шелеховского туризма посвящается</a:t>
            </a:r>
            <a:r>
              <a:rPr lang="ru-RU" sz="2000" b="1" kern="0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»: </a:t>
            </a:r>
          </a:p>
          <a:p>
            <a:pPr marL="180340" fontAlgn="base">
              <a:buNone/>
            </a:pPr>
            <a:r>
              <a:rPr lang="ru-RU" sz="2000" b="1" kern="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Л.Н. Белокрылову, </a:t>
            </a:r>
          </a:p>
          <a:p>
            <a:pPr marL="180340" fontAlgn="base">
              <a:buNone/>
            </a:pPr>
            <a:r>
              <a:rPr lang="ru-RU" sz="2000" b="1" kern="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.А. Жидкова, </a:t>
            </a:r>
          </a:p>
          <a:p>
            <a:pPr marL="180340" fontAlgn="base"/>
            <a:r>
              <a:rPr lang="ru-RU" sz="2000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Л.П. </a:t>
            </a:r>
            <a:r>
              <a:rPr lang="ru-RU" sz="2000" b="1" kern="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Грайзер</a:t>
            </a:r>
            <a:r>
              <a:rPr lang="ru-RU" sz="2000" b="1" kern="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180340" fontAlgn="base"/>
            <a:r>
              <a:rPr lang="ru-RU" sz="2000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Б.А. Гриф,</a:t>
            </a:r>
          </a:p>
          <a:p>
            <a:pPr marL="180340" fontAlgn="base"/>
            <a:r>
              <a:rPr lang="ru-RU" sz="2000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Н.П. </a:t>
            </a:r>
            <a:r>
              <a:rPr lang="ru-RU" sz="2000" b="1" kern="1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Дулепову</a:t>
            </a:r>
            <a:r>
              <a:rPr lang="ru-RU" sz="2000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180340" fontAlgn="base"/>
            <a:r>
              <a:rPr lang="ru-RU" sz="2000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В.Л. </a:t>
            </a:r>
            <a:r>
              <a:rPr lang="ru-RU" sz="2000" b="1" kern="1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Квадрициуса</a:t>
            </a:r>
            <a:r>
              <a:rPr lang="ru-RU" sz="2000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180340" fontAlgn="base"/>
            <a:r>
              <a:rPr lang="ru-RU" sz="2000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И. Козлову,</a:t>
            </a:r>
          </a:p>
          <a:p>
            <a:pPr marL="180340" fontAlgn="base"/>
            <a:r>
              <a:rPr lang="ru-RU" sz="2000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 Лапину,</a:t>
            </a:r>
          </a:p>
          <a:p>
            <a:pPr marL="180340" fontAlgn="base"/>
            <a:r>
              <a:rPr lang="ru-RU" sz="2000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В.Н. </a:t>
            </a:r>
            <a:r>
              <a:rPr lang="ru-RU" sz="2000" b="1" kern="100" dirty="0" err="1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Невидимова</a:t>
            </a:r>
            <a:r>
              <a:rPr lang="ru-RU" sz="2000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180340" fontAlgn="base"/>
            <a:endParaRPr lang="ru-RU" sz="2000" b="1" kern="100" dirty="0">
              <a:solidFill>
                <a:srgbClr val="002060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966989-55F6-9ECE-12FD-A735CE6426E4}"/>
              </a:ext>
            </a:extLst>
          </p:cNvPr>
          <p:cNvSpPr txBox="1"/>
          <p:nvPr/>
        </p:nvSpPr>
        <p:spPr>
          <a:xfrm>
            <a:off x="3445331" y="2188797"/>
            <a:ext cx="367392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fontAlgn="base"/>
            <a:r>
              <a:rPr lang="ru-RU" sz="2000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Л.И. Нечаеву,</a:t>
            </a:r>
          </a:p>
          <a:p>
            <a:pPr marL="180340" fontAlgn="base">
              <a:buNone/>
            </a:pPr>
            <a:r>
              <a:rPr lang="ru-RU" sz="2000" b="1" kern="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Ю.И. Перцовского, </a:t>
            </a:r>
          </a:p>
          <a:p>
            <a:pPr marL="180340" fontAlgn="base">
              <a:buNone/>
            </a:pPr>
            <a:r>
              <a:rPr lang="ru-RU" sz="2000" b="1" kern="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А.М. </a:t>
            </a:r>
            <a:r>
              <a:rPr lang="ru-RU" sz="2000" b="1" kern="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Сапижева</a:t>
            </a:r>
            <a:r>
              <a:rPr lang="ru-RU" sz="2000" b="1" kern="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180340" fontAlgn="base">
              <a:buNone/>
            </a:pPr>
            <a:r>
              <a:rPr lang="ru-RU" sz="2000" b="1" kern="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М.Н. </a:t>
            </a:r>
            <a:r>
              <a:rPr lang="ru-RU" sz="2000" b="1" kern="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Сапижева</a:t>
            </a:r>
            <a:r>
              <a:rPr lang="ru-RU" sz="2000" b="1" kern="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180340" fontAlgn="base">
              <a:buNone/>
            </a:pPr>
            <a:r>
              <a:rPr lang="ru-RU" sz="2000" b="1" kern="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С.А. Сомова, </a:t>
            </a:r>
          </a:p>
          <a:p>
            <a:pPr marL="180340" fontAlgn="base">
              <a:buNone/>
            </a:pPr>
            <a:r>
              <a:rPr lang="ru-RU" sz="2000" b="1" kern="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Л.Е. </a:t>
            </a:r>
            <a:r>
              <a:rPr lang="ru-RU" sz="2000" b="1" kern="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Сыроватскую</a:t>
            </a:r>
            <a:r>
              <a:rPr lang="ru-RU" sz="2000" b="1" kern="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kern="1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fontAlgn="base"/>
            <a:r>
              <a:rPr lang="ru-RU" sz="2000" b="1" kern="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В.Ф. Тракая, </a:t>
            </a:r>
          </a:p>
          <a:p>
            <a:pPr marL="180340" fontAlgn="base">
              <a:buNone/>
            </a:pPr>
            <a:r>
              <a:rPr lang="ru-RU" sz="2000" b="1" kern="1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 Филиппову.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986A84-EB03-BB9A-270C-287F27F02FAC}"/>
              </a:ext>
            </a:extLst>
          </p:cNvPr>
          <p:cNvSpPr txBox="1"/>
          <p:nvPr/>
        </p:nvSpPr>
        <p:spPr>
          <a:xfrm>
            <a:off x="6809110" y="4901334"/>
            <a:ext cx="499654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 материалами выставки можно ознакомиться по адресу: </a:t>
            </a:r>
          </a:p>
          <a:p>
            <a:pPr algn="ctr"/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г. Шелехов,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Култукский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тракт, 10 </a:t>
            </a:r>
          </a:p>
          <a:p>
            <a:pPr algn="ctr"/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 рабочие дни 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с 9.00 до 18.00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97696D-197E-1865-DBE7-5945F632A887}"/>
              </a:ext>
            </a:extLst>
          </p:cNvPr>
          <p:cNvSpPr txBox="1"/>
          <p:nvPr/>
        </p:nvSpPr>
        <p:spPr>
          <a:xfrm>
            <a:off x="489856" y="5195994"/>
            <a:ext cx="60334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Спасибо за внимание!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8B51A9E-CCFD-BCF3-6833-2ADEA3B55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576" y="1948952"/>
            <a:ext cx="5257610" cy="255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049321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1548</TotalTime>
  <Words>3324</Words>
  <Application>Microsoft Office PowerPoint</Application>
  <PresentationFormat>Широкоэкранный</PresentationFormat>
  <Paragraphs>327</Paragraphs>
  <Slides>38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6" baseType="lpstr">
      <vt:lpstr>Bookman Old Style</vt:lpstr>
      <vt:lpstr>Calibri</vt:lpstr>
      <vt:lpstr>Century Gothic</vt:lpstr>
      <vt:lpstr>Monotype Corsiva</vt:lpstr>
      <vt:lpstr>Tahoma</vt:lpstr>
      <vt:lpstr>Times New Roman</vt:lpstr>
      <vt:lpstr>Wingdings 3</vt:lpstr>
      <vt:lpstr>Сектор</vt:lpstr>
      <vt:lpstr>Презентация PowerPoint</vt:lpstr>
      <vt:lpstr>Территория Шелеховского района составляет 2 млн 600 га,  известно, что на его территории производится крылатый металл, а обширные территории рекреационных ресурсов с памятниками природы в виде скальников Олхинского плато, Шаманского и Марьина утесов, острова орхидей в п.Пионерск  привлекательны для многочисленных туристов  не только из близлежащих территорий,  но и отдаленных мест.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Любочко Лариса Михайловна</dc:creator>
  <cp:lastModifiedBy>Любочко Лариса Михайловна</cp:lastModifiedBy>
  <cp:revision>9</cp:revision>
  <dcterms:created xsi:type="dcterms:W3CDTF">2026-09-18T03:29:18Z</dcterms:created>
  <dcterms:modified xsi:type="dcterms:W3CDTF">2026-10-22T02:24:58Z</dcterms:modified>
</cp:coreProperties>
</file>