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56" r:id="rId2"/>
    <p:sldId id="259" r:id="rId3"/>
    <p:sldId id="262" r:id="rId4"/>
    <p:sldId id="266" r:id="rId5"/>
    <p:sldId id="258" r:id="rId6"/>
    <p:sldId id="265" r:id="rId7"/>
    <p:sldId id="257" r:id="rId8"/>
    <p:sldId id="260" r:id="rId9"/>
    <p:sldId id="277" r:id="rId10"/>
    <p:sldId id="285" r:id="rId11"/>
    <p:sldId id="283" r:id="rId12"/>
    <p:sldId id="284" r:id="rId13"/>
    <p:sldId id="289" r:id="rId14"/>
    <p:sldId id="278" r:id="rId15"/>
    <p:sldId id="290" r:id="rId16"/>
    <p:sldId id="267" r:id="rId17"/>
    <p:sldId id="271" r:id="rId18"/>
    <p:sldId id="268" r:id="rId19"/>
    <p:sldId id="269" r:id="rId20"/>
    <p:sldId id="273" r:id="rId21"/>
    <p:sldId id="272" r:id="rId22"/>
    <p:sldId id="282" r:id="rId23"/>
    <p:sldId id="286" r:id="rId24"/>
    <p:sldId id="264" r:id="rId25"/>
    <p:sldId id="281" r:id="rId26"/>
    <p:sldId id="270" r:id="rId27"/>
    <p:sldId id="280" r:id="rId28"/>
    <p:sldId id="276" r:id="rId29"/>
    <p:sldId id="288" r:id="rId30"/>
    <p:sldId id="274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5"/>
    <a:srgbClr val="007635"/>
    <a:srgbClr val="C00000"/>
    <a:srgbClr val="FFE5E5"/>
    <a:srgbClr val="FFEFEF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6" y="-6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C5154-5E4F-445F-9333-866CFE70DDB7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7471-0E57-4712-A490-6615AE9C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F7471-0E57-4712-A490-6615AE9C5CCA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0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jpe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microsoft.com/office/2007/relationships/hdphoto" Target="../media/hdphoto9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исунок1"/>
          <p:cNvPicPr>
            <a:picLocks noChangeAspect="1" noChangeArrowheads="1"/>
          </p:cNvPicPr>
          <p:nvPr/>
        </p:nvPicPr>
        <p:blipFill rotWithShape="1">
          <a:blip r:embed="rId2"/>
          <a:srcRect t="24685"/>
          <a:stretch/>
        </p:blipFill>
        <p:spPr bwMode="auto">
          <a:xfrm>
            <a:off x="310040" y="267494"/>
            <a:ext cx="8496623" cy="46093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41151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Архивный отдел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Администрации </a:t>
            </a:r>
            <a:r>
              <a:rPr lang="ru-RU" sz="2400" b="1" dirty="0" err="1" smtClean="0">
                <a:solidFill>
                  <a:srgbClr val="C00000"/>
                </a:solidFill>
                <a:latin typeface="Bookman Old Style" pitchFamily="18" charset="0"/>
              </a:rPr>
              <a:t>Шелеховского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 муниципального района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Picture 4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7147"/>
            <a:ext cx="1080120" cy="14409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5" y="2211710"/>
            <a:ext cx="2496370" cy="252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9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7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4" y="3300426"/>
            <a:ext cx="4270618" cy="161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716016" y="142895"/>
            <a:ext cx="42484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Комсомольская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путевка -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Моя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первая награда.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Стройка </a:t>
            </a:r>
            <a:r>
              <a:rPr lang="ru-RU" sz="1600" b="1" i="1" dirty="0" err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Шелеховограда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Вам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такого не иметь!...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Необузданная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радость,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Героическая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младость,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Бескорыстной дружбы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сладость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                И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романтики пожар!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нам пелось и мечталось!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Как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работалось, мужалось!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Нас не мучила усталость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После вахты трудовой…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Завершающая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кладка!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Первого металла плавка!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приказ из </a:t>
            </a:r>
            <a:r>
              <a:rPr lang="ru-RU" sz="1600" b="1" i="1" dirty="0" err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Центраглавка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Всё это 62-ой!!!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Комсомольская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путевка!</a:t>
            </a:r>
            <a:endParaRPr lang="ru-RU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В сердце ты всегда со мной</a:t>
            </a:r>
            <a:r>
              <a:rPr lang="ru-RU" sz="1600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500" b="1" i="1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endParaRPr lang="ru-RU" sz="8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Татьяна </a:t>
            </a:r>
            <a:r>
              <a:rPr lang="ru-RU" sz="14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Ангарская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4" y="231927"/>
            <a:ext cx="4320480" cy="27996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7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2496733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144462" y="3334037"/>
            <a:ext cx="2496734" cy="18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Гужевой транспор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6" y="195487"/>
            <a:ext cx="1985905" cy="150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Вехи истории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8993"/>
          <a:stretch/>
        </p:blipFill>
        <p:spPr bwMode="auto">
          <a:xfrm>
            <a:off x="388038" y="1840326"/>
            <a:ext cx="1997743" cy="152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троительство бани  и улицы Орловских комсомольцев"/>
          <p:cNvPicPr/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8" y="3524208"/>
            <a:ext cx="1997743" cy="142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71800" y="195487"/>
            <a:ext cx="619268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Декабрь 1950 года</a:t>
            </a:r>
            <a:r>
              <a:rPr lang="ru-RU" i="1" dirty="0">
                <a:solidFill>
                  <a:srgbClr val="FFFF00"/>
                </a:solidFill>
                <a:latin typeface="Arial Narrow" pitchFamily="34" charset="0"/>
              </a:rPr>
              <a:t>.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Утверждена площадка для строительства Иркутского алюминиевого завода</a:t>
            </a:r>
            <a:r>
              <a:rPr lang="ru-RU" i="1" dirty="0" smtClean="0">
                <a:solidFill>
                  <a:srgbClr val="FFFEE5"/>
                </a:solidFill>
                <a:latin typeface="Arial Narrow" pitchFamily="34" charset="0"/>
              </a:rPr>
              <a:t>.</a:t>
            </a:r>
            <a:endParaRPr lang="ru-RU" sz="8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just"/>
            <a:endParaRPr lang="ru-RU" sz="800" i="1" dirty="0">
              <a:solidFill>
                <a:srgbClr val="FFFEE5"/>
              </a:solidFill>
              <a:latin typeface="Arial Narrow" pitchFamily="34" charset="0"/>
            </a:endParaRPr>
          </a:p>
          <a:p>
            <a:pPr algn="just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22 августа 1952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Советом Министров </a:t>
            </a:r>
            <a:r>
              <a:rPr lang="ru-RU" i="1" dirty="0" smtClean="0">
                <a:solidFill>
                  <a:srgbClr val="FFFEE5"/>
                </a:solidFill>
                <a:latin typeface="Arial Narrow" pitchFamily="34" charset="0"/>
              </a:rPr>
              <a:t>СССР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утверждено проектное задание на строительство завода.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12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июня 1953 года.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Первый рабочий день на стройке.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Октябрь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1954 года.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Прибывают первые комсомольцы из близлежащих районов. Создана комсомольская организация стройки, в её составе 10 членов ВЛКСМ.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августа 1955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организован трест «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Иркутскалюминстрой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».</a:t>
            </a:r>
          </a:p>
          <a:p>
            <a:pPr algn="just"/>
            <a:endParaRPr lang="ru-RU" sz="8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just"/>
            <a:r>
              <a:rPr lang="ru-RU" i="1" dirty="0" smtClean="0">
                <a:solidFill>
                  <a:srgbClr val="FFFEE5"/>
                </a:solidFill>
                <a:latin typeface="Arial Narrow" pitchFamily="34" charset="0"/>
              </a:rPr>
              <a:t>На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строительство алюминиевого завода и города по оргнабору прибывала молодежь из Ленинграда, 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Дробыча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, Владивостока, Калининграда, Ставропольского края, Брянской, Липецкой областей, Чувашии и других уголков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3920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2496733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144462" y="3334037"/>
            <a:ext cx="2496734" cy="18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10=-11 квартал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7201"/>
          <a:stretch/>
        </p:blipFill>
        <p:spPr bwMode="auto">
          <a:xfrm>
            <a:off x="389851" y="1890945"/>
            <a:ext cx="2005955" cy="144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отеджи 4 квартала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b="4607"/>
          <a:stretch/>
        </p:blipFill>
        <p:spPr bwMode="auto">
          <a:xfrm>
            <a:off x="384909" y="195485"/>
            <a:ext cx="2005955" cy="1486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71800" y="381111"/>
            <a:ext cx="61206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25 января 1956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Указом Президиума Верховного Совета РСФСР по инициативе строителей поселку присвоено имя Г.И. 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Шелехова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19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мая 1956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ЦК КПСС и Совет Министров СССР обратились к советской молодежи с  призывом поехать на освоение природных богатств Сибири.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17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июня 1956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на новостройку прибыл первый поезд с комсомольцами из Орловской области.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К концу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1956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введены в строй 106 жилых домов, создана Малая производственная база.</a:t>
            </a:r>
          </a:p>
          <a:p>
            <a:pPr algn="just"/>
            <a:endParaRPr lang="ru-RU" sz="8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К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концу 1958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вошел в строй деревообрабатывающий завод, новые цеха завода ЖБИ, ремонтно-механический завод, гараж на 400 машин – завершилось создание Большой производственной базы.</a:t>
            </a:r>
          </a:p>
        </p:txBody>
      </p:sp>
      <p:pic>
        <p:nvPicPr>
          <p:cNvPr id="9" name="Picture 18" descr="клуб Строитель ОС 2367-2 (1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6" y="3555191"/>
            <a:ext cx="1998345" cy="14648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6565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2496733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144462" y="3334037"/>
            <a:ext cx="2496734" cy="18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Documents and Settings\milova\Local Settings\Temporary Internet Files\Content.Word\спортзал,1956-1957.bmp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0" y="1892555"/>
            <a:ext cx="1970351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771800" y="190056"/>
            <a:ext cx="6192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10 марта 1960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постановлением ЦК ВЛКСМ строительство Иркутского алюминиевого завода объявлено Всесоюзной ударной комсомольской стройкой.</a:t>
            </a:r>
          </a:p>
          <a:p>
            <a:pPr algn="just"/>
            <a:endParaRPr lang="ru-RU" sz="10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16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апреля 1960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на собрании комсомольского актива избран штаб ударной стройки.</a:t>
            </a:r>
          </a:p>
          <a:p>
            <a:pPr algn="just"/>
            <a:endParaRPr lang="ru-RU" sz="10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27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января 1962 года 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Шелехов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 получил статус города.</a:t>
            </a:r>
          </a:p>
          <a:p>
            <a:pPr algn="just"/>
            <a:endParaRPr lang="ru-RU" sz="10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10 февраля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1962 года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на заводе был выплавлен первый алюминий.</a:t>
            </a:r>
          </a:p>
          <a:p>
            <a:pPr algn="just"/>
            <a:endParaRPr lang="ru-RU" sz="1000" b="1" i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23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июня 1962 года.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На 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шелеховской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 стройке 44 </a:t>
            </a:r>
            <a:r>
              <a:rPr lang="ru-RU" i="1" dirty="0" smtClean="0">
                <a:solidFill>
                  <a:srgbClr val="FFFEE5"/>
                </a:solidFill>
                <a:latin typeface="Arial Narrow" pitchFamily="34" charset="0"/>
              </a:rPr>
              <a:t>комсомольско-молодёжные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бригады, </a:t>
            </a:r>
            <a:r>
              <a:rPr lang="ru-RU" i="1" dirty="0" smtClean="0">
                <a:solidFill>
                  <a:srgbClr val="FFFEE5"/>
                </a:solidFill>
                <a:latin typeface="Arial Narrow" pitchFamily="34" charset="0"/>
              </a:rPr>
              <a:t>14-ти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из них присвоено почётное звание коммунистических.</a:t>
            </a:r>
          </a:p>
          <a:p>
            <a:pPr algn="just"/>
            <a:endParaRPr lang="ru-RU" sz="1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solidFill>
                  <a:srgbClr val="FFFF00"/>
                </a:solidFill>
                <a:latin typeface="Arial Narrow" pitchFamily="34" charset="0"/>
              </a:rPr>
              <a:t>Февраль </a:t>
            </a:r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1967 года. 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Постановлением ЦК ВЛКСМ строительство завода «</a:t>
            </a:r>
            <a:r>
              <a:rPr lang="ru-RU" i="1" dirty="0" err="1">
                <a:solidFill>
                  <a:srgbClr val="FFFEE5"/>
                </a:solidFill>
                <a:latin typeface="Arial Narrow" pitchFamily="34" charset="0"/>
              </a:rPr>
              <a:t>Иркутсккабель</a:t>
            </a:r>
            <a:r>
              <a:rPr lang="ru-RU" i="1" dirty="0">
                <a:solidFill>
                  <a:srgbClr val="FFFEE5"/>
                </a:solidFill>
                <a:latin typeface="Arial Narrow" pitchFamily="34" charset="0"/>
              </a:rPr>
              <a:t>» объявлено Всесоюзной ударной комсомольской стройкой.</a:t>
            </a:r>
          </a:p>
        </p:txBody>
      </p:sp>
      <p:pic>
        <p:nvPicPr>
          <p:cNvPr id="10" name="Picture 20" descr="Строительство клуба Строитель, весна 1957 г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3"/>
          <a:stretch/>
        </p:blipFill>
        <p:spPr bwMode="auto">
          <a:xfrm>
            <a:off x="407261" y="194187"/>
            <a:ext cx="1970351" cy="1487731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3" descr="1 (2)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/>
        </p:blipFill>
        <p:spPr bwMode="auto">
          <a:xfrm>
            <a:off x="407260" y="3507854"/>
            <a:ext cx="1970351" cy="15121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38431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5-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538"/>
            <a:ext cx="4536504" cy="3247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6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9542"/>
            <a:ext cx="1934716" cy="275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 descr="C:\Documents and Settings\milova\Local Settings\Temporary Internet Files\Content.Word\луч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"/>
          <a:stretch/>
        </p:blipFill>
        <p:spPr bwMode="auto">
          <a:xfrm>
            <a:off x="2195736" y="148286"/>
            <a:ext cx="2016224" cy="285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987" y="372387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Город быстро рос вместе с заводом. Ежегодно вводилось по 30-35 тыс.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кв. м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жилья. Вскоре первые кварталы двухэтажных домов, в которые из палаток переселились строители, стали дополняться со­временными проспектами и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улицами. В этом – огромная заслуга комсомольцев.</a:t>
            </a:r>
          </a:p>
        </p:txBody>
      </p:sp>
    </p:spTree>
    <p:extLst>
      <p:ext uri="{BB962C8B-B14F-4D97-AF65-F5344CB8AC3E}">
        <p14:creationId xmlns:p14="http://schemas.microsoft.com/office/powerpoint/2010/main" val="40057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7944" y="195486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92D050"/>
                </a:solidFill>
                <a:latin typeface="Bookman Old Style" pitchFamily="18" charset="0"/>
              </a:rPr>
              <a:t>Каждый дом, сквер, двор нашего небольшого, но уютного и красивого города имеют свою историю, </a:t>
            </a:r>
            <a:r>
              <a:rPr lang="ru-RU" b="1" i="1" dirty="0" smtClean="0">
                <a:solidFill>
                  <a:srgbClr val="92D050"/>
                </a:solidFill>
                <a:latin typeface="Bookman Old Style" pitchFamily="18" charset="0"/>
              </a:rPr>
              <a:t>её </a:t>
            </a:r>
            <a:r>
              <a:rPr lang="ru-RU" b="1" i="1" dirty="0">
                <a:solidFill>
                  <a:srgbClr val="92D050"/>
                </a:solidFill>
                <a:latin typeface="Bookman Old Style" pitchFamily="18" charset="0"/>
              </a:rPr>
              <a:t>помнят старожилы. Есть в городе и такие объекты, которые возведены в память об исторических событиях, выдающихся людях.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309"/>
            <a:ext cx="355677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02" y="2615529"/>
            <a:ext cx="4345620" cy="229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23478"/>
            <a:ext cx="468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Улица  Леонида  Кулика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600">
            <a:off x="6872296" y="1846040"/>
            <a:ext cx="1842063" cy="296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23677"/>
            <a:ext cx="2088232" cy="2874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56" name="Picture 8" descr="ОС 214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 r="19861" b="22630"/>
          <a:stretch>
            <a:fillRect/>
          </a:stretch>
        </p:blipFill>
        <p:spPr bwMode="auto">
          <a:xfrm>
            <a:off x="180185" y="195486"/>
            <a:ext cx="2455379" cy="268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8042" y="4798481"/>
            <a:ext cx="2519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FEE5"/>
                </a:solidFill>
                <a:latin typeface="Arial Narrow" pitchFamily="34" charset="0"/>
              </a:rPr>
              <a:t>Фонд № Р-2,оп.-1,д.55,л.159</a:t>
            </a:r>
            <a:endParaRPr lang="ru-RU" sz="12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pic>
        <p:nvPicPr>
          <p:cNvPr id="8" name="Picture 4" descr="8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75806"/>
            <a:ext cx="3600399" cy="186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2771800" y="769809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EE5"/>
                </a:solidFill>
                <a:latin typeface="+mj-lt"/>
              </a:rPr>
              <a:t>Орловский комсомолец. </a:t>
            </a:r>
          </a:p>
          <a:p>
            <a:pPr algn="ctr"/>
            <a:r>
              <a:rPr lang="ru-RU" b="1" i="1" dirty="0" smtClean="0">
                <a:solidFill>
                  <a:srgbClr val="FFFEE5"/>
                </a:solidFill>
                <a:latin typeface="+mj-lt"/>
              </a:rPr>
              <a:t>Секретарь комсомольской организации стройки </a:t>
            </a:r>
          </a:p>
          <a:p>
            <a:pPr algn="ctr"/>
            <a:r>
              <a:rPr lang="ru-RU" b="1" i="1" dirty="0">
                <a:solidFill>
                  <a:srgbClr val="FFFEE5"/>
                </a:solidFill>
                <a:latin typeface="+mj-lt"/>
              </a:rPr>
              <a:t>в</a:t>
            </a:r>
            <a:r>
              <a:rPr lang="ru-RU" b="1" i="1" dirty="0" smtClean="0">
                <a:solidFill>
                  <a:srgbClr val="FFFEE5"/>
                </a:solidFill>
                <a:latin typeface="+mj-lt"/>
              </a:rPr>
              <a:t> 1956-1957 годах</a:t>
            </a:r>
            <a:endParaRPr lang="ru-RU" b="1" i="1" dirty="0">
              <a:solidFill>
                <a:srgbClr val="FFFEE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49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1" y="1491630"/>
            <a:ext cx="2576285" cy="33085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58421"/>
            <a:ext cx="4752528" cy="286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09" y="267494"/>
            <a:ext cx="350994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60" y="123478"/>
            <a:ext cx="5002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В дни празднования 40-летия приезда орловских комсомольцев на фасаде </a:t>
            </a:r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первой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школы укреплена мраморная доска – школе присвоено имя Леонида Кулика</a:t>
            </a:r>
          </a:p>
        </p:txBody>
      </p:sp>
    </p:spTree>
    <p:extLst>
      <p:ext uri="{BB962C8B-B14F-4D97-AF65-F5344CB8AC3E}">
        <p14:creationId xmlns:p14="http://schemas.microsoft.com/office/powerpoint/2010/main" val="36154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9548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Символическая  палатка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52" name="Picture 4" descr="Untitled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2" y="2283718"/>
            <a:ext cx="4068952" cy="267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220325"/>
            <a:ext cx="41330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…Стройка не прогулка под луной,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Стройка не пикник среди природы.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Это труд тяжёлый, труд земной.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Труд земной ни день, ни месяц, - годы.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Стройка требовала новых рук,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Молодых, здоровых, крепких,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Твердости характера, наук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В каждом новом деле, мыслей цепких.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По призыву партии сюда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Первыми приехали орловцы,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Съехались с Сибири добровольцы,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Кто в душе с романтикой всегда.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И в долине первозданной той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Появились первые палатки,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Окружённые суровой красотой, </a:t>
            </a:r>
          </a:p>
          <a:p>
            <a:pPr algn="ctr"/>
            <a:r>
              <a:rPr lang="ru-RU" sz="16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Что чарует душу без оглядки…</a:t>
            </a:r>
          </a:p>
          <a:p>
            <a:pPr algn="ctr"/>
            <a:r>
              <a:rPr lang="ru-RU" sz="1600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Анна Шестакова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915566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У</a:t>
            </a:r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становлена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в 1966 году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ctr"/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к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10-летнему юбилею приезда орловских комсомольцев. </a:t>
            </a:r>
          </a:p>
        </p:txBody>
      </p:sp>
    </p:spTree>
    <p:extLst>
      <p:ext uri="{BB962C8B-B14F-4D97-AF65-F5344CB8AC3E}">
        <p14:creationId xmlns:p14="http://schemas.microsoft.com/office/powerpoint/2010/main" val="2999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88152"/>
            <a:ext cx="62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Комсомольская  площадь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Бульвар им. 50-летия  ВЛКСМ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57" name="Picture 9" descr="К 50-летию комсомола, 1968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571750"/>
            <a:ext cx="3456385" cy="224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Памятный знак в Шелехове ОС 2821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1"/>
          <a:stretch>
            <a:fillRect/>
          </a:stretch>
        </p:blipFill>
        <p:spPr bwMode="auto">
          <a:xfrm>
            <a:off x="155826" y="123477"/>
            <a:ext cx="2173424" cy="219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>
            <a:off x="6956168" y="1419622"/>
            <a:ext cx="2035990" cy="3155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4659982"/>
            <a:ext cx="2035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FEE5"/>
                </a:solidFill>
                <a:latin typeface="Arial Narrow" pitchFamily="34" charset="0"/>
              </a:rPr>
              <a:t>Фонд № Р-2,оп.-1,д.139,л.92</a:t>
            </a:r>
            <a:endParaRPr lang="ru-RU" sz="12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1380964"/>
            <a:ext cx="29523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rgbClr val="FFFEE5"/>
                </a:solidFill>
                <a:latin typeface="Arial Narrow" pitchFamily="34" charset="0"/>
              </a:rPr>
              <a:t>«Современнику-комсомольцу, строителю-металлургу, </a:t>
            </a:r>
            <a:endParaRPr lang="ru-RU" sz="28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ctr"/>
            <a:r>
              <a:rPr lang="ru-RU" sz="2800" i="1" dirty="0" smtClean="0">
                <a:solidFill>
                  <a:srgbClr val="FFFEE5"/>
                </a:solidFill>
                <a:latin typeface="Arial Narrow" pitchFamily="34" charset="0"/>
              </a:rPr>
              <a:t>в </a:t>
            </a:r>
            <a:r>
              <a:rPr lang="ru-RU" sz="2800" i="1" dirty="0">
                <a:solidFill>
                  <a:srgbClr val="FFFEE5"/>
                </a:solidFill>
                <a:latin typeface="Arial Narrow" pitchFamily="34" charset="0"/>
              </a:rPr>
              <a:t>честь 50-летия Ленинского комсомола посвящается»</a:t>
            </a:r>
          </a:p>
        </p:txBody>
      </p:sp>
    </p:spTree>
    <p:extLst>
      <p:ext uri="{BB962C8B-B14F-4D97-AF65-F5344CB8AC3E}">
        <p14:creationId xmlns:p14="http://schemas.microsoft.com/office/powerpoint/2010/main" val="32836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6218"/>
            <a:ext cx="3707457" cy="4843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18724"/>
            <a:ext cx="4959560" cy="440120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40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100-летию</a:t>
            </a:r>
          </a:p>
          <a:p>
            <a:r>
              <a:rPr lang="ru-RU" sz="48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сесоюзного </a:t>
            </a:r>
          </a:p>
          <a:p>
            <a:r>
              <a:rPr lang="ru-RU" sz="48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</a:t>
            </a:r>
            <a:r>
              <a:rPr lang="ru-RU" sz="36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енинского </a:t>
            </a:r>
            <a:endParaRPr lang="ru-RU" sz="3600" b="1" dirty="0" smtClean="0">
              <a:ln w="18415" cmpd="sng">
                <a:solidFill>
                  <a:srgbClr val="00763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</a:t>
            </a:r>
            <a:r>
              <a:rPr lang="ru-RU" sz="36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оммунистического </a:t>
            </a:r>
            <a:endParaRPr lang="ru-RU" sz="3600" b="1" dirty="0" smtClean="0">
              <a:ln w="18415" cmpd="sng">
                <a:solidFill>
                  <a:srgbClr val="00763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</a:t>
            </a:r>
            <a:r>
              <a:rPr lang="ru-RU" sz="36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оюза </a:t>
            </a:r>
            <a:endParaRPr lang="ru-RU" sz="3600" b="1" dirty="0" smtClean="0">
              <a:ln w="18415" cmpd="sng">
                <a:solidFill>
                  <a:srgbClr val="00763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</a:t>
            </a:r>
            <a:r>
              <a:rPr lang="ru-RU" sz="3600" b="1" dirty="0" smtClean="0">
                <a:ln w="18415" cmpd="sng">
                  <a:solidFill>
                    <a:srgbClr val="0076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олодёжи </a:t>
            </a:r>
            <a:endParaRPr lang="ru-RU" sz="3600" b="1" dirty="0">
              <a:ln w="18415" cmpd="sng">
                <a:solidFill>
                  <a:srgbClr val="00763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4299942"/>
            <a:ext cx="43924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b="1" i="1" dirty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i="1" dirty="0" smtClean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 О С В Я Щ А Е Т С Я</a:t>
            </a:r>
            <a:endParaRPr lang="ru-RU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29" y="267495"/>
            <a:ext cx="1943972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4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6814"/>
            <a:ext cx="4104456" cy="306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5" descr="ОС 278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46815"/>
            <a:ext cx="3981564" cy="306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79512" y="123478"/>
            <a:ext cx="8662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29 октября 1968 года, в день рождения Всесоюзного </a:t>
            </a:r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комсомола,</a:t>
            </a:r>
          </a:p>
          <a:p>
            <a:pPr algn="ctr"/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b="1" i="1" dirty="0" err="1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Шелехове</a:t>
            </a:r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торжественно открылся бульвар имени Всесоюзного Ленинского Коммунистического Союза Молодежи, в создании которого участвовали комсомольцы и строительные организации города.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4587974"/>
            <a:ext cx="859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FEE5"/>
                </a:solidFill>
                <a:latin typeface="Arial Narrow" pitchFamily="34" charset="0"/>
              </a:rPr>
              <a:t>Посадка деревьев и благоустройство Комсомольского бульвара</a:t>
            </a:r>
            <a:endParaRPr lang="ru-RU" sz="16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92732"/>
            <a:ext cx="3893153" cy="211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0771"/>
            <a:ext cx="316835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milova\Local Settings\Temporary Internet Files\Content.Word\комсомольский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51" y="287406"/>
            <a:ext cx="3379470" cy="218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6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088" y="41151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Улица  </a:t>
            </a:r>
            <a:r>
              <a:rPr lang="ru-RU" sz="3600" b="1" i="1" dirty="0" err="1" smtClean="0">
                <a:solidFill>
                  <a:srgbClr val="FFFF00"/>
                </a:solidFill>
                <a:latin typeface="Monotype Corsiva" pitchFamily="66" charset="0"/>
              </a:rPr>
              <a:t>Первостроителей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7494"/>
            <a:ext cx="3019425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45-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5828"/>
            <a:ext cx="2664296" cy="288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51520" y="4340444"/>
            <a:ext cx="268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FFFEE5"/>
                </a:solidFill>
                <a:latin typeface="Arial Narrow" pitchFamily="34" charset="0"/>
              </a:rPr>
              <a:t>Так выглядела улица </a:t>
            </a:r>
          </a:p>
          <a:p>
            <a:pPr algn="ctr"/>
            <a:r>
              <a:rPr lang="ru-RU" sz="1400" i="1" dirty="0" smtClean="0">
                <a:solidFill>
                  <a:srgbClr val="FFFEE5"/>
                </a:solidFill>
                <a:latin typeface="Arial Narrow" pitchFamily="34" charset="0"/>
              </a:rPr>
              <a:t>в 1960-е годы</a:t>
            </a:r>
            <a:endParaRPr lang="ru-RU" sz="14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7884" y="1203598"/>
            <a:ext cx="31826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Названа </a:t>
            </a:r>
            <a:endParaRPr lang="ru-RU" sz="2200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в </a:t>
            </a:r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честь славных трудовых дел строителей </a:t>
            </a:r>
            <a:endParaRPr lang="ru-RU" sz="2200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г</a:t>
            </a:r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. </a:t>
            </a:r>
            <a:r>
              <a:rPr lang="ru-RU" sz="2200" b="1" i="1" dirty="0" err="1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Шелехова</a:t>
            </a:r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и 25-летия </a:t>
            </a:r>
            <a:endParaRPr lang="ru-RU" sz="2200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ордена </a:t>
            </a:r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Трудового Красного Знамени </a:t>
            </a:r>
          </a:p>
          <a:p>
            <a:pPr algn="ctr"/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треста «</a:t>
            </a:r>
            <a:r>
              <a:rPr lang="ru-RU" sz="2200" b="1" i="1" dirty="0" err="1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Иркутскалюминстрой</a:t>
            </a:r>
            <a:r>
              <a:rPr lang="ru-RU" sz="2200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067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milova\Local Settings\Temporary Internet Files\Content.Word\Комсом.штаб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338437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/>
          <a:stretch/>
        </p:blipFill>
        <p:spPr bwMode="auto">
          <a:xfrm>
            <a:off x="3944072" y="699542"/>
            <a:ext cx="5020416" cy="34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437195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err="1" smtClean="0">
                <a:solidFill>
                  <a:srgbClr val="FFFEE5"/>
                </a:solidFill>
                <a:latin typeface="Arial Narrow" pitchFamily="34" charset="0"/>
              </a:rPr>
              <a:t>Первостроители</a:t>
            </a:r>
            <a:r>
              <a:rPr lang="ru-RU" sz="1400" i="1" dirty="0" smtClean="0">
                <a:solidFill>
                  <a:srgbClr val="FFFEE5"/>
                </a:solidFill>
                <a:latin typeface="Arial Narrow" pitchFamily="34" charset="0"/>
              </a:rPr>
              <a:t> Иркутского алюминиевого завода и города </a:t>
            </a:r>
            <a:r>
              <a:rPr lang="ru-RU" sz="1400" i="1" dirty="0" err="1" smtClean="0">
                <a:solidFill>
                  <a:srgbClr val="FFFEE5"/>
                </a:solidFill>
                <a:latin typeface="Arial Narrow" pitchFamily="34" charset="0"/>
              </a:rPr>
              <a:t>Шелехова</a:t>
            </a:r>
            <a:r>
              <a:rPr lang="ru-RU" sz="1400" i="1" dirty="0" smtClean="0">
                <a:solidFill>
                  <a:srgbClr val="FFFEE5"/>
                </a:solidFill>
                <a:latin typeface="Arial Narrow" pitchFamily="34" charset="0"/>
              </a:rPr>
              <a:t> возле мемориальной доски на улице </a:t>
            </a:r>
            <a:r>
              <a:rPr lang="ru-RU" sz="1400" i="1" dirty="0" err="1" smtClean="0">
                <a:solidFill>
                  <a:srgbClr val="FFFEE5"/>
                </a:solidFill>
                <a:latin typeface="Arial Narrow" pitchFamily="34" charset="0"/>
              </a:rPr>
              <a:t>Первостроителе</a:t>
            </a:r>
            <a:r>
              <a:rPr lang="ru-RU" sz="1400" dirty="0" err="1" smtClean="0">
                <a:solidFill>
                  <a:srgbClr val="FFFEE5"/>
                </a:solidFill>
                <a:latin typeface="Arial Narrow" pitchFamily="34" charset="0"/>
              </a:rPr>
              <a:t>й</a:t>
            </a:r>
            <a:endParaRPr lang="ru-RU" sz="1400" dirty="0">
              <a:solidFill>
                <a:srgbClr val="FFFEE5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Улица  Орловских  Комсомольцев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55" name="Picture 7" descr="ОС 723-1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0685" b="14346"/>
          <a:stretch>
            <a:fillRect/>
          </a:stretch>
        </p:blipFill>
        <p:spPr bwMode="auto">
          <a:xfrm>
            <a:off x="251520" y="1203598"/>
            <a:ext cx="3227763" cy="36822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клуб  Строитель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9862"/>
            <a:ext cx="200595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milova\Local Settings\Temporary Internet Files\Content.Word\стадион Строитель,1956.bmp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14" y="1851670"/>
            <a:ext cx="2018486" cy="149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Documents and Settings\milova\Local Settings\Temporary Internet Files\Content.Word\школа №2, 1957.bmp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21" y="265861"/>
            <a:ext cx="1969567" cy="141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63888" y="972167"/>
            <a:ext cx="2964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Здесь многое начиналось впервые: в 1956 году были заложены первые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жилые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дома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10-го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и 11-го кварталов.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В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1957 году была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построена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школа –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первое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учебное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заведение из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кирпича,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клуб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«Строитель», спортивный зал </a:t>
            </a:r>
            <a:endParaRPr lang="ru-RU" sz="2000" i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000" i="1" dirty="0" smtClean="0">
                <a:solidFill>
                  <a:srgbClr val="FFFEE5"/>
                </a:solidFill>
                <a:latin typeface="Arial Narrow" pitchFamily="34" charset="0"/>
              </a:rPr>
              <a:t>и </a:t>
            </a:r>
            <a:r>
              <a:rPr lang="ru-RU" sz="2000" i="1" dirty="0">
                <a:solidFill>
                  <a:srgbClr val="FFFEE5"/>
                </a:solidFill>
                <a:latin typeface="Arial Narrow" pitchFamily="34" charset="0"/>
              </a:rPr>
              <a:t>стадион.</a:t>
            </a:r>
          </a:p>
        </p:txBody>
      </p:sp>
    </p:spTree>
    <p:extLst>
      <p:ext uri="{BB962C8B-B14F-4D97-AF65-F5344CB8AC3E}">
        <p14:creationId xmlns:p14="http://schemas.microsoft.com/office/powerpoint/2010/main" val="1799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101" r="1569" b="12075"/>
          <a:stretch/>
        </p:blipFill>
        <p:spPr bwMode="auto">
          <a:xfrm>
            <a:off x="2741059" y="1563638"/>
            <a:ext cx="3611545" cy="234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/>
          <a:stretch/>
        </p:blipFill>
        <p:spPr bwMode="auto">
          <a:xfrm>
            <a:off x="6588224" y="1374145"/>
            <a:ext cx="2448272" cy="3254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474049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FEE5"/>
                </a:solidFill>
                <a:latin typeface="Arial Narrow" pitchFamily="34" charset="0"/>
              </a:rPr>
              <a:t>Фонд № Р-2,оп.-1,д.54,л.160</a:t>
            </a:r>
            <a:endParaRPr lang="ru-RU" sz="12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348" y="19548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Улица Орловских комсомольцев (до 1965 года – улица Молодёжная) – одна из трех главных и самых больших улиц города. </a:t>
            </a:r>
            <a:endParaRPr lang="ru-RU" i="1" dirty="0" smtClean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протянулась от Транссибирской магистрали до парковой зоны.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1059" y="4011910"/>
            <a:ext cx="3703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FFFEE5"/>
                </a:solidFill>
                <a:latin typeface="Arial Narrow" pitchFamily="34" charset="0"/>
              </a:rPr>
              <a:t>Встреча Е.С. Строева, Председателя Совета Федерации Федерального Собрания РФ, главы администрации Орловской области, с орловскими комсомольцами. Сентябрь 2000 года</a:t>
            </a:r>
            <a:endParaRPr lang="ru-RU" sz="14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pic>
        <p:nvPicPr>
          <p:cNvPr id="9" name="Рисунок 8" descr="C:\Documents and Settings\milova\Local Settings\Temporary Internet Files\Content.Word\Храм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0" y="1374145"/>
            <a:ext cx="2305258" cy="353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5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6458" y="195486"/>
            <a:ext cx="670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Памятная  доска  М. А. </a:t>
            </a:r>
            <a:r>
              <a:rPr lang="ru-RU" sz="3600" b="1" i="1" dirty="0" err="1" smtClean="0">
                <a:solidFill>
                  <a:srgbClr val="FFFF00"/>
                </a:solidFill>
                <a:latin typeface="Monotype Corsiva" pitchFamily="66" charset="0"/>
              </a:rPr>
              <a:t>Игнатькову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38326"/>
            <a:ext cx="3312368" cy="231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534">
            <a:off x="323528" y="195486"/>
            <a:ext cx="1907257" cy="2496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1963 г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6" y="3003798"/>
            <a:ext cx="29438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/>
          <a:stretch/>
        </p:blipFill>
        <p:spPr bwMode="auto">
          <a:xfrm>
            <a:off x="7020271" y="1443897"/>
            <a:ext cx="2016225" cy="3096344"/>
          </a:xfrm>
          <a:prstGeom prst="rect">
            <a:avLst/>
          </a:prstGeom>
          <a:noFill/>
          <a:ln>
            <a:noFill/>
          </a:ln>
          <a:effectLst/>
          <a:scene3d>
            <a:camera prst="obliqueBottomLef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6055" y="454739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FEE5"/>
                </a:solidFill>
                <a:latin typeface="Arial Narrow" pitchFamily="34" charset="0"/>
              </a:rPr>
              <a:t>Фонд № Р-2, оп.-1,д.520,л.128</a:t>
            </a:r>
            <a:endParaRPr lang="ru-RU" sz="12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5154" y="780839"/>
            <a:ext cx="4482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Посланец Орловской комсомолии. </a:t>
            </a:r>
            <a:r>
              <a:rPr lang="ru-RU" b="1" i="1" dirty="0" err="1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Первостроитель</a:t>
            </a:r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 города.</a:t>
            </a:r>
          </a:p>
          <a:p>
            <a:pPr algn="ctr"/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Ветеран </a:t>
            </a:r>
            <a:r>
              <a:rPr lang="ru-RU" b="1" i="1" dirty="0" err="1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Шелеховского</a:t>
            </a:r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 деревообрабатывающего завода.</a:t>
            </a:r>
          </a:p>
          <a:p>
            <a:pPr algn="ctr"/>
            <a:r>
              <a:rPr lang="ru-RU" b="1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Почётный гражданин города </a:t>
            </a:r>
            <a:r>
              <a:rPr lang="ru-RU" b="1" i="1" dirty="0" err="1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Шелехова</a:t>
            </a:r>
            <a:endParaRPr lang="ru-RU" b="1" i="1" dirty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milova\Local Settings\Temporary Internet Files\Content.Word\фото 1.jpg"/>
          <p:cNvPicPr/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9" b="5208"/>
          <a:stretch/>
        </p:blipFill>
        <p:spPr bwMode="auto">
          <a:xfrm rot="21290046">
            <a:off x="286766" y="919800"/>
            <a:ext cx="2005485" cy="2972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C00000"/>
              </a:solidFill>
            </a:endParaRPr>
          </a:p>
        </p:txBody>
      </p:sp>
      <p:pic>
        <p:nvPicPr>
          <p:cNvPr id="53259" name="Picture 11" descr="ОС 145-12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14070" r="5171" b="14406"/>
          <a:stretch>
            <a:fillRect/>
          </a:stretch>
        </p:blipFill>
        <p:spPr bwMode="auto">
          <a:xfrm>
            <a:off x="2421996" y="2355726"/>
            <a:ext cx="4218107" cy="267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23478"/>
            <a:ext cx="881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Monotype Corsiva" pitchFamily="66" charset="0"/>
              </a:rPr>
              <a:t>Улица  Александра   </a:t>
            </a:r>
            <a:r>
              <a:rPr lang="ru-RU" sz="3600" b="1" i="1" dirty="0" err="1" smtClean="0">
                <a:solidFill>
                  <a:srgbClr val="FFFF00"/>
                </a:solidFill>
                <a:latin typeface="Monotype Corsiva" pitchFamily="66" charset="0"/>
              </a:rPr>
              <a:t>Загорулько</a:t>
            </a:r>
            <a:endParaRPr lang="ru-RU" sz="3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1740" y="800767"/>
            <a:ext cx="6732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 12 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октября 1968 года при задержании вооруженного преступника </a:t>
            </a:r>
            <a:endParaRPr lang="ru-RU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  трагически 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погиб председатель городского комитета ДОСААФ</a:t>
            </a:r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,</a:t>
            </a:r>
          </a:p>
          <a:p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        член 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городского комитета ВЛКСМ, </a:t>
            </a:r>
            <a:endParaRPr lang="ru-RU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   командир оперативного 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комсомольского </a:t>
            </a:r>
            <a:endParaRPr lang="ru-RU" b="1" i="1" dirty="0" smtClean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ru-RU" b="1" i="1" dirty="0" smtClean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             отряда 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Александр </a:t>
            </a:r>
            <a:r>
              <a:rPr lang="ru-RU" b="1" i="1" dirty="0" err="1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Загорулько</a:t>
            </a:r>
            <a:r>
              <a:rPr lang="ru-RU" b="1" i="1" dirty="0">
                <a:solidFill>
                  <a:srgbClr val="FFFEE5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ru-RU" dirty="0">
              <a:solidFill>
                <a:srgbClr val="FFFEE5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/>
        </p:blipFill>
        <p:spPr bwMode="auto">
          <a:xfrm>
            <a:off x="6818267" y="1678614"/>
            <a:ext cx="2190807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73681" y="4694873"/>
            <a:ext cx="2190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FEE5"/>
                </a:solidFill>
                <a:latin typeface="Arial Narrow" pitchFamily="34" charset="0"/>
              </a:rPr>
              <a:t>Фонд № Р-2, оп.-1,д.148,л.153</a:t>
            </a:r>
            <a:endParaRPr lang="ru-RU" sz="1200" i="1" dirty="0">
              <a:solidFill>
                <a:srgbClr val="FFFEE5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09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7699"/>
            <a:ext cx="1296144" cy="1624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72" y="1339947"/>
            <a:ext cx="1140318" cy="1684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78735"/>
            <a:ext cx="1179685" cy="1684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2182128"/>
            <a:ext cx="1296145" cy="1694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5920"/>
            <a:ext cx="1260902" cy="1702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424376" y="244468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EFEF"/>
                </a:solidFill>
                <a:latin typeface="Arial" pitchFamily="34" charset="0"/>
                <a:cs typeface="Arial" pitchFamily="34" charset="0"/>
              </a:rPr>
              <a:t>Александр Матросов</a:t>
            </a:r>
            <a:endParaRPr lang="ru-RU" sz="1600" b="1" i="1" dirty="0">
              <a:solidFill>
                <a:srgbClr val="FFEF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3182500"/>
            <a:ext cx="121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EFEF"/>
                </a:solidFill>
                <a:latin typeface="Arial" pitchFamily="34" charset="0"/>
                <a:cs typeface="Arial" pitchFamily="34" charset="0"/>
              </a:rPr>
              <a:t>Ульяна Громова</a:t>
            </a:r>
            <a:endParaRPr lang="ru-RU" sz="1600" b="1" i="1" dirty="0">
              <a:solidFill>
                <a:srgbClr val="FFEF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3767275"/>
            <a:ext cx="117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EFEF"/>
                </a:solidFill>
                <a:latin typeface="Arial" pitchFamily="34" charset="0"/>
                <a:cs typeface="Arial" pitchFamily="34" charset="0"/>
              </a:rPr>
              <a:t>Олег Кошевой</a:t>
            </a:r>
            <a:endParaRPr lang="ru-RU" sz="1600" b="1" i="1" dirty="0">
              <a:solidFill>
                <a:srgbClr val="FFEF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411762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EFEF"/>
                </a:solidFill>
                <a:latin typeface="Arial" pitchFamily="34" charset="0"/>
                <a:cs typeface="Arial" pitchFamily="34" charset="0"/>
              </a:rPr>
              <a:t>Любовь Шевцова</a:t>
            </a:r>
            <a:endParaRPr lang="ru-RU" sz="1600" b="1" i="1" dirty="0">
              <a:solidFill>
                <a:srgbClr val="FFEFE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4299942"/>
            <a:ext cx="114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E5E5"/>
                </a:solidFill>
                <a:latin typeface="Arial"/>
              </a:rPr>
              <a:t>Сергей Тюленин</a:t>
            </a:r>
            <a:endParaRPr lang="ru-RU" sz="1600" b="1" i="1" dirty="0">
              <a:solidFill>
                <a:srgbClr val="FFE5E5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67494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</a:rPr>
              <a:t>Их именами названы улицы </a:t>
            </a:r>
          </a:p>
          <a:p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</a:rPr>
              <a:t>города  </a:t>
            </a:r>
            <a:r>
              <a:rPr lang="ru-RU" sz="4400" b="1" dirty="0" err="1" smtClean="0">
                <a:solidFill>
                  <a:srgbClr val="FFFF00"/>
                </a:solidFill>
                <a:latin typeface="Monotype Corsiva" pitchFamily="66" charset="0"/>
              </a:rPr>
              <a:t>Шелехова</a:t>
            </a:r>
            <a:endParaRPr lang="ru-RU" sz="4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4117628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92D050"/>
                </a:solidFill>
                <a:latin typeface="Arial Black" pitchFamily="34" charset="0"/>
                <a:cs typeface="Arial" pitchFamily="34" charset="0"/>
              </a:rPr>
              <a:t>Комсомольцы – герои </a:t>
            </a:r>
          </a:p>
          <a:p>
            <a:pPr algn="r"/>
            <a:r>
              <a:rPr lang="ru-RU" sz="2400" b="1" dirty="0" smtClean="0">
                <a:solidFill>
                  <a:srgbClr val="92D050"/>
                </a:solidFill>
                <a:latin typeface="Arial Black" pitchFamily="34" charset="0"/>
                <a:cs typeface="Arial" pitchFamily="34" charset="0"/>
              </a:rPr>
              <a:t>Великой Отечественной войны</a:t>
            </a:r>
            <a:endParaRPr lang="ru-RU" sz="2400" b="1" dirty="0">
              <a:solidFill>
                <a:srgbClr val="92D05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23478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       </a:t>
            </a:r>
            <a:r>
              <a:rPr lang="ru-RU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Их </a:t>
            </a: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юность - отличный </a:t>
            </a:r>
            <a:endParaRPr lang="ru-RU" sz="2800" b="1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                        пример </a:t>
            </a: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подражания,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Они глубокий оставили след.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И будет сегодня достойный ответ,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Если юность ответит дерзанием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также </a:t>
            </a:r>
            <a:r>
              <a:rPr lang="ru-RU" sz="2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достойно оставит след…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800" b="1" i="1" dirty="0">
                <a:solidFill>
                  <a:srgbClr val="FFFEE5"/>
                </a:solidFill>
                <a:latin typeface="Bookman Old Style" pitchFamily="18" charset="0"/>
              </a:rPr>
              <a:t> </a:t>
            </a:r>
            <a:endParaRPr lang="ru-RU" sz="2800" b="1" dirty="0">
              <a:solidFill>
                <a:srgbClr val="FFFEE5"/>
              </a:solidFill>
              <a:latin typeface="Bookman Old Style" pitchFamily="18" charset="0"/>
            </a:endParaRPr>
          </a:p>
          <a:p>
            <a:pPr algn="ctr"/>
            <a:r>
              <a:rPr lang="ru-RU" sz="2800" b="1" i="1" dirty="0">
                <a:solidFill>
                  <a:srgbClr val="FFFEE5"/>
                </a:solidFill>
                <a:latin typeface="Bookman Old Style" pitchFamily="18" charset="0"/>
              </a:rPr>
              <a:t>                                       </a:t>
            </a:r>
            <a:r>
              <a:rPr lang="ru-RU" sz="2800" i="1" dirty="0">
                <a:solidFill>
                  <a:srgbClr val="FFFEE5"/>
                </a:solidFill>
                <a:latin typeface="Bookman Old Style" pitchFamily="18" charset="0"/>
              </a:rPr>
              <a:t>Анна Шестакова</a:t>
            </a:r>
            <a:endParaRPr lang="ru-RU" sz="2800" dirty="0">
              <a:solidFill>
                <a:srgbClr val="FFFEE5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3" y="483518"/>
            <a:ext cx="2725544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67494"/>
            <a:ext cx="58326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92D050"/>
                </a:solidFill>
                <a:latin typeface="Monotype Corsiva" pitchFamily="66" charset="0"/>
              </a:rPr>
              <a:t>«Здесь улицы, </a:t>
            </a:r>
          </a:p>
          <a:p>
            <a:r>
              <a:rPr lang="ru-RU" sz="4400" b="1" i="1" dirty="0" smtClean="0">
                <a:solidFill>
                  <a:srgbClr val="92D050"/>
                </a:solidFill>
                <a:latin typeface="Monotype Corsiva" pitchFamily="66" charset="0"/>
              </a:rPr>
              <a:t>          проспекты и дома </a:t>
            </a:r>
          </a:p>
          <a:p>
            <a:r>
              <a:rPr lang="ru-RU" sz="4400" b="1" i="1" dirty="0" smtClean="0">
                <a:solidFill>
                  <a:srgbClr val="92D050"/>
                </a:solidFill>
                <a:latin typeface="Monotype Corsiva" pitchFamily="66" charset="0"/>
              </a:rPr>
              <a:t>Хранят навечно </a:t>
            </a:r>
          </a:p>
          <a:p>
            <a:r>
              <a:rPr lang="ru-RU" sz="4400" b="1" i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4400" b="1" i="1" dirty="0" smtClean="0">
                <a:solidFill>
                  <a:srgbClr val="92D050"/>
                </a:solidFill>
                <a:latin typeface="Monotype Corsiva" pitchFamily="66" charset="0"/>
              </a:rPr>
              <a:t>  подвиг комсомольцев…»</a:t>
            </a:r>
            <a:endParaRPr lang="ru-RU" sz="4400" b="1" i="1" dirty="0">
              <a:solidFill>
                <a:srgbClr val="92D05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3363838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EE5"/>
                </a:solidFill>
                <a:latin typeface="Arial Black" pitchFamily="34" charset="0"/>
              </a:rPr>
              <a:t>Памятные места города </a:t>
            </a:r>
          </a:p>
          <a:p>
            <a:pPr algn="ctr"/>
            <a:r>
              <a:rPr lang="ru-RU" sz="2800" b="1" dirty="0" smtClean="0">
                <a:solidFill>
                  <a:srgbClr val="FFFEE5"/>
                </a:solidFill>
                <a:latin typeface="Arial Black" pitchFamily="34" charset="0"/>
              </a:rPr>
              <a:t>в именах комсомольцев </a:t>
            </a:r>
            <a:endParaRPr lang="ru-RU" sz="2800" b="1" dirty="0">
              <a:solidFill>
                <a:srgbClr val="FFFEE5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078735"/>
            <a:ext cx="7561365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195486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Приглашаем Вас посетить </a:t>
            </a: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архивный </a:t>
            </a: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отдел </a:t>
            </a:r>
            <a:endParaRPr lang="ru-RU" sz="2000" i="1" dirty="0" smtClean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Администрации </a:t>
            </a:r>
            <a:r>
              <a:rPr lang="ru-RU" sz="2000" i="1" dirty="0" err="1">
                <a:solidFill>
                  <a:srgbClr val="FFFFFF"/>
                </a:solidFill>
                <a:latin typeface="Bookman Old Style" pitchFamily="18" charset="0"/>
              </a:rPr>
              <a:t>Шелеховского</a:t>
            </a: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 муниципального района, </a:t>
            </a:r>
            <a:endParaRPr lang="ru-RU" sz="2000" i="1" dirty="0" smtClean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расположенный </a:t>
            </a: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по адресу: </a:t>
            </a: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г. </a:t>
            </a:r>
            <a:r>
              <a:rPr lang="ru-RU" sz="2000" i="1" dirty="0" err="1" smtClean="0">
                <a:solidFill>
                  <a:srgbClr val="FFFFFF"/>
                </a:solidFill>
                <a:latin typeface="Bookman Old Style" pitchFamily="18" charset="0"/>
              </a:rPr>
              <a:t>Шелехов</a:t>
            </a: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, </a:t>
            </a:r>
            <a:r>
              <a:rPr lang="ru-RU" sz="2000" i="1" dirty="0" err="1" smtClean="0">
                <a:solidFill>
                  <a:srgbClr val="FFFFFF"/>
                </a:solidFill>
                <a:latin typeface="Bookman Old Style" pitchFamily="18" charset="0"/>
              </a:rPr>
              <a:t>Култукский</a:t>
            </a: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тракт, 10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FFFFFF"/>
                </a:solidFill>
                <a:latin typeface="Bookman Old Style" pitchFamily="18" charset="0"/>
              </a:rPr>
              <a:t>тел. (39550) 4-49-48, </a:t>
            </a:r>
            <a:r>
              <a:rPr lang="ru-RU" sz="2000" i="1" dirty="0" smtClean="0">
                <a:solidFill>
                  <a:srgbClr val="FFFFFF"/>
                </a:solidFill>
                <a:latin typeface="Bookman Old Style" pitchFamily="18" charset="0"/>
              </a:rPr>
              <a:t>5-33-20</a:t>
            </a:r>
            <a:endParaRPr lang="ru-RU" sz="2000" i="1" dirty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i="1" dirty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B0F0"/>
                </a:solidFill>
                <a:latin typeface="Bookman Old Style" pitchFamily="18" charset="0"/>
              </a:rPr>
              <a:t>Всегда рады видеть Вас! </a:t>
            </a:r>
          </a:p>
        </p:txBody>
      </p:sp>
    </p:spTree>
    <p:extLst>
      <p:ext uri="{BB962C8B-B14F-4D97-AF65-F5344CB8AC3E}">
        <p14:creationId xmlns:p14="http://schemas.microsoft.com/office/powerpoint/2010/main" val="17116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8" y="2537422"/>
            <a:ext cx="3616713" cy="2389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98" y="123478"/>
            <a:ext cx="649703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FEE5"/>
                </a:solidFill>
                <a:latin typeface="Arial Narrow" pitchFamily="34" charset="0"/>
              </a:rPr>
              <a:t>Российский коммунистический союз молодёжи (РКСМ) был создан на 1-м Всероссийском съезде союзов рабочей и крестьянской молодёжи </a:t>
            </a:r>
            <a:endParaRPr lang="ru-RU" sz="2200" b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Arial Narrow" pitchFamily="34" charset="0"/>
              </a:rPr>
              <a:t>29 </a:t>
            </a:r>
            <a:r>
              <a:rPr lang="ru-RU" sz="2200" b="1" i="1" dirty="0">
                <a:solidFill>
                  <a:srgbClr val="FFFF00"/>
                </a:solidFill>
                <a:latin typeface="Arial Narrow" pitchFamily="34" charset="0"/>
              </a:rPr>
              <a:t>октября </a:t>
            </a:r>
            <a:r>
              <a:rPr lang="ru-RU" sz="2200" b="1" i="1" dirty="0" smtClean="0">
                <a:solidFill>
                  <a:srgbClr val="FFFF00"/>
                </a:solidFill>
                <a:latin typeface="Arial Narrow" pitchFamily="34" charset="0"/>
              </a:rPr>
              <a:t>1918 года</a:t>
            </a:r>
            <a:r>
              <a:rPr lang="ru-RU" sz="2200" b="1" dirty="0" smtClean="0">
                <a:solidFill>
                  <a:srgbClr val="FFFEE5"/>
                </a:solidFill>
                <a:latin typeface="Arial Narrow" pitchFamily="34" charset="0"/>
              </a:rPr>
              <a:t>, </a:t>
            </a:r>
            <a:r>
              <a:rPr lang="ru-RU" sz="2200" b="1" dirty="0">
                <a:solidFill>
                  <a:srgbClr val="FFFEE5"/>
                </a:solidFill>
                <a:latin typeface="Arial Narrow" pitchFamily="34" charset="0"/>
              </a:rPr>
              <a:t>объединив все возникшие молодёжные организации Советской </a:t>
            </a:r>
            <a:r>
              <a:rPr lang="ru-RU" sz="2200" b="1" dirty="0" smtClean="0">
                <a:solidFill>
                  <a:srgbClr val="FFFEE5"/>
                </a:solidFill>
                <a:latin typeface="Arial Narrow" pitchFamily="34" charset="0"/>
              </a:rPr>
              <a:t>России.</a:t>
            </a:r>
          </a:p>
          <a:p>
            <a:pPr algn="ctr"/>
            <a:endParaRPr lang="ru-RU" sz="1000" b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pPr algn="ctr"/>
            <a:r>
              <a:rPr lang="ru-RU" sz="2200" b="1" dirty="0" smtClean="0">
                <a:solidFill>
                  <a:srgbClr val="FFFEE5"/>
                </a:solidFill>
                <a:latin typeface="Arial Narrow" pitchFamily="34" charset="0"/>
              </a:rPr>
              <a:t>В </a:t>
            </a:r>
            <a:r>
              <a:rPr lang="ru-RU" sz="2200" b="1" dirty="0">
                <a:solidFill>
                  <a:srgbClr val="FFFEE5"/>
                </a:solidFill>
                <a:latin typeface="Arial Narrow" pitchFamily="34" charset="0"/>
              </a:rPr>
              <a:t>июле 1924 РКСМ было присвоено имя В. И. Ленина.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7" y="2801583"/>
            <a:ext cx="3856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FEE5"/>
                </a:solidFill>
                <a:latin typeface="Arial Narrow" pitchFamily="34" charset="0"/>
              </a:rPr>
              <a:t>В связи с образованием </a:t>
            </a:r>
            <a:endParaRPr lang="ru-RU" sz="2200" b="1" dirty="0" smtClean="0">
              <a:solidFill>
                <a:srgbClr val="FFFEE5"/>
              </a:solidFill>
              <a:latin typeface="Arial Narrow" pitchFamily="34" charset="0"/>
            </a:endParaRPr>
          </a:p>
          <a:p>
            <a:r>
              <a:rPr lang="ru-RU" sz="2200" b="1" dirty="0" smtClean="0">
                <a:solidFill>
                  <a:srgbClr val="FFFEE5"/>
                </a:solidFill>
                <a:latin typeface="Arial Narrow" pitchFamily="34" charset="0"/>
              </a:rPr>
              <a:t>Союза </a:t>
            </a:r>
            <a:r>
              <a:rPr lang="ru-RU" sz="2200" b="1" dirty="0">
                <a:solidFill>
                  <a:srgbClr val="FFFEE5"/>
                </a:solidFill>
                <a:latin typeface="Arial Narrow" pitchFamily="34" charset="0"/>
              </a:rPr>
              <a:t>ССР (1922) комсомол в марте 1926 был переименован во Всесоюзный Ленинский коммунистический союз молодёжи (ВЛКСМ). </a:t>
            </a:r>
          </a:p>
        </p:txBody>
      </p:sp>
      <p:pic>
        <p:nvPicPr>
          <p:cNvPr id="10" name="Picture 12" descr="FaFpMw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85" l="179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09" y="195486"/>
            <a:ext cx="2096135" cy="194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komsomol_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12227"/>
            <a:ext cx="2087245" cy="185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komsomol_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81" y="2976944"/>
            <a:ext cx="2016125" cy="195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5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748017" cy="486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8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046">
            <a:off x="386422" y="334667"/>
            <a:ext cx="3655344" cy="2427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531">
            <a:off x="3635896" y="1059581"/>
            <a:ext cx="3546157" cy="2176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584">
            <a:off x="7038037" y="2284189"/>
            <a:ext cx="1931987" cy="2697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0665" y="167030"/>
            <a:ext cx="483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Деятельность комсомольской организации неразрывно была связана </a:t>
            </a:r>
            <a:endParaRPr lang="ru-RU" sz="2000" b="1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историей </a:t>
            </a:r>
            <a:endParaRPr lang="ru-RU" sz="2000" b="1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нашей </a:t>
            </a:r>
          </a:p>
          <a:p>
            <a:pPr algn="r"/>
            <a:r>
              <a:rPr lang="ru-RU" sz="20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страны</a:t>
            </a:r>
            <a:r>
              <a:rPr lang="ru-RU" sz="2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3003798"/>
            <a:ext cx="669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Комсомольцы принимали </a:t>
            </a:r>
            <a:endParaRPr lang="ru-RU" i="1" dirty="0" smtClean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активное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участие </a:t>
            </a:r>
            <a:endParaRPr lang="ru-RU" i="1" dirty="0" smtClean="0">
              <a:solidFill>
                <a:srgbClr val="FFFEE5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Гражданской войне,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защите Родины в годы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Великой Отечественной войны, в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строительстве и в восстановлении народного хозяйства, индустриализации и коллективизации,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ликвидации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безграмотности населения, </a:t>
            </a:r>
            <a:r>
              <a:rPr lang="ru-RU" i="1" dirty="0" smtClean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во </a:t>
            </a:r>
            <a:r>
              <a:rPr lang="ru-RU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всесоюзных стройках в послевоенное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8892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4925"/>
            <a:ext cx="2689612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C:\Documents and Settings\milova\Local Settings\Temporary Internet Files\Content.Word\Орден Кр.Знамен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6" y="169036"/>
            <a:ext cx="792088" cy="936104"/>
          </a:xfrm>
          <a:prstGeom prst="rect">
            <a:avLst/>
          </a:prstGeom>
          <a:noFill/>
          <a:ln>
            <a:noFill/>
          </a:ln>
          <a:effectLst>
            <a:outerShdw blurRad="736600" dist="50800" dir="5400000" algn="ctr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 descr="C:\Documents and Settings\milova\Local Settings\Temporary Internet Files\Content.Word\Орден Тр.Кр.Знамен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888"/>
            <a:ext cx="734695" cy="91440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6" name="Рисунок 5" descr="\\Arc-01\obmenka\ВЫСТАВКА-100-летие ВЛКСМ\Ордена Комсомола\Орден Ленина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6966"/>
            <a:ext cx="813306" cy="90817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 descr="\\Arc-01\obmenka\ВЫСТАВКА-100-летие ВЛКСМ\Ордена Комсомола\Орден Ленина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4901"/>
            <a:ext cx="813306" cy="90817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8" name="Рисунок 7" descr="\\Arc-01\obmenka\ВЫСТАВКА-100-летие ВЛКСМ\Ордена Комсомола\Орден Ленина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4765"/>
            <a:ext cx="813306" cy="90817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9" name="Рисунок 8" descr="C:\Documents and Settings\milova\Local Settings\Temporary Internet Files\Content.Word\Орден Окт.Революци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7777"/>
            <a:ext cx="813306" cy="90817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0106" y="1203598"/>
            <a:ext cx="59140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О Р Д Е Н А    К О М С О М О Л А</a:t>
            </a:r>
            <a:endParaRPr lang="ru-RU" sz="8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800" b="1" dirty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Красного Знамени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за боевые заслуги в годы Гражданской войны (1928)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Трудового Красного Знамени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за трудовые достижения в годы первых пятилеток (1931)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Ленина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за выдающиеся заслуги перед Родиной в годы Великой Отечественной войны (1945)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Ленина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за активное участие в социалистическом строительстве, в связи с 30-летием (1948)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Ленина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за большие заслуги комсомольцев в освоении целинных и залежных земель (1956)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Arial Narrow" pitchFamily="34" charset="0"/>
              </a:rPr>
              <a:t>Орден Октябрьской Революции </a:t>
            </a:r>
            <a:r>
              <a:rPr lang="ru-RU" b="1" i="1" dirty="0">
                <a:solidFill>
                  <a:srgbClr val="FFEFEF"/>
                </a:solidFill>
                <a:latin typeface="Arial Narrow" pitchFamily="34" charset="0"/>
              </a:rPr>
              <a:t>– в связи с 50-летием (1968)</a:t>
            </a:r>
          </a:p>
        </p:txBody>
      </p:sp>
    </p:spTree>
    <p:extLst>
      <p:ext uri="{BB962C8B-B14F-4D97-AF65-F5344CB8AC3E}">
        <p14:creationId xmlns:p14="http://schemas.microsoft.com/office/powerpoint/2010/main" val="24482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b="5199"/>
          <a:stretch/>
        </p:blipFill>
        <p:spPr bwMode="auto">
          <a:xfrm>
            <a:off x="28594" y="1159466"/>
            <a:ext cx="1777499" cy="24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0" y="2362594"/>
            <a:ext cx="1867231" cy="261412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1470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FFFEE5"/>
                </a:solidFill>
                <a:latin typeface="Arial" pitchFamily="34" charset="0"/>
                <a:cs typeface="Arial" pitchFamily="34" charset="0"/>
              </a:rPr>
              <a:t>Как единая организация ВЛКСМ просуществовал 73 года вплоть до распада СССР в 1991 году.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8" y="1491630"/>
            <a:ext cx="3528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истории нет других примеров молодёжного движения, которое бы за годы своего существования охватило более 160 миллионов человек и могло похвастаться реальными достижениями.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92" y="411510"/>
            <a:ext cx="2442796" cy="399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1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872" y="195486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Шелехов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и комсомол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1923678"/>
            <a:ext cx="5472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Комсомол – где трудней, </a:t>
            </a:r>
            <a:endParaRPr lang="ru-RU" sz="2400" b="1" i="1" dirty="0" smtClean="0">
              <a:solidFill>
                <a:srgbClr val="FFC000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                                   он </a:t>
            </a:r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всегда впереди.</a:t>
            </a:r>
          </a:p>
          <a:p>
            <a:pPr algn="ctr"/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Из какого ж металла скроенный?</a:t>
            </a:r>
          </a:p>
          <a:p>
            <a:pPr algn="ctr"/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Не страшат его холод, жара и дожди</a:t>
            </a:r>
          </a:p>
          <a:p>
            <a:pPr algn="ctr"/>
            <a:r>
              <a:rPr lang="ru-RU" sz="2400" b="1" i="1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И палаточный быт неустроенный</a:t>
            </a:r>
            <a:r>
              <a:rPr lang="ru-RU" sz="2400" b="1" i="1" dirty="0" smtClean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.</a:t>
            </a:r>
          </a:p>
          <a:p>
            <a:pPr algn="ctr"/>
            <a:endParaRPr lang="ru-RU" sz="2400" b="1" i="1" dirty="0">
              <a:solidFill>
                <a:srgbClr val="FFC000"/>
              </a:solidFill>
              <a:latin typeface="Arial Narrow" pitchFamily="34" charset="0"/>
              <a:cs typeface="Arial" pitchFamily="34" charset="0"/>
            </a:endParaRPr>
          </a:p>
          <a:p>
            <a:pPr algn="r"/>
            <a:r>
              <a:rPr lang="ru-RU" dirty="0">
                <a:solidFill>
                  <a:srgbClr val="FFC000"/>
                </a:solidFill>
                <a:latin typeface="Arial Narrow" pitchFamily="34" charset="0"/>
                <a:cs typeface="Arial" pitchFamily="34" charset="0"/>
              </a:rPr>
              <a:t>Анатолий Бурый</a:t>
            </a:r>
          </a:p>
        </p:txBody>
      </p:sp>
      <p:pic>
        <p:nvPicPr>
          <p:cNvPr id="1026" name="Рисунок 4" descr="Описание: Серп  и молот на въезде в гор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335"/>
            <a:ext cx="3088697" cy="464187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2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5">
      <a:dk1>
        <a:srgbClr val="C00000"/>
      </a:dk1>
      <a:lt1>
        <a:srgbClr val="C00000"/>
      </a:lt1>
      <a:dk2>
        <a:srgbClr val="C00000"/>
      </a:dk2>
      <a:lt2>
        <a:srgbClr val="900000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FFBFBF"/>
      </a:accent5>
      <a:accent6>
        <a:srgbClr val="C00000"/>
      </a:accent6>
      <a:hlink>
        <a:srgbClr val="AD1F1F"/>
      </a:hlink>
      <a:folHlink>
        <a:srgbClr val="C0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3168</TotalTime>
  <Words>1323</Words>
  <Application>Microsoft Office PowerPoint</Application>
  <PresentationFormat>Экран (16:9)</PresentationFormat>
  <Paragraphs>197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Любочко Лариса Михайловна</dc:creator>
  <cp:lastModifiedBy>milova</cp:lastModifiedBy>
  <cp:revision>99</cp:revision>
  <dcterms:modified xsi:type="dcterms:W3CDTF">2018-08-29T04:06:09Z</dcterms:modified>
</cp:coreProperties>
</file>