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2" r:id="rId3"/>
    <p:sldId id="259" r:id="rId4"/>
    <p:sldId id="269" r:id="rId5"/>
    <p:sldId id="272" r:id="rId6"/>
    <p:sldId id="264" r:id="rId7"/>
    <p:sldId id="276" r:id="rId8"/>
    <p:sldId id="263" r:id="rId9"/>
    <p:sldId id="277" r:id="rId10"/>
    <p:sldId id="274" r:id="rId11"/>
    <p:sldId id="275" r:id="rId12"/>
    <p:sldId id="279" r:id="rId13"/>
    <p:sldId id="280" r:id="rId14"/>
    <p:sldId id="281" r:id="rId15"/>
    <p:sldId id="270" r:id="rId16"/>
    <p:sldId id="265" r:id="rId17"/>
    <p:sldId id="282" r:id="rId18"/>
    <p:sldId id="260" r:id="rId19"/>
    <p:sldId id="257" r:id="rId20"/>
    <p:sldId id="278" r:id="rId21"/>
    <p:sldId id="267" r:id="rId22"/>
    <p:sldId id="258" r:id="rId23"/>
    <p:sldId id="271" r:id="rId24"/>
    <p:sldId id="273" r:id="rId25"/>
    <p:sldId id="268" r:id="rId26"/>
  </p:sldIdLst>
  <p:sldSz cx="9144000" cy="5143500" type="screen16x9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FF6"/>
    <a:srgbClr val="F7FFFB"/>
    <a:srgbClr val="FFFFFF"/>
    <a:srgbClr val="F3FFF8"/>
    <a:srgbClr val="FBFFFD"/>
    <a:srgbClr val="F14DCE"/>
    <a:srgbClr val="04C4BB"/>
    <a:srgbClr val="3604C4"/>
    <a:srgbClr val="EBFFF4"/>
    <a:srgbClr val="E7F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59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24BE-8CFD-41DD-B114-7471091E8DD7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D80B-7B00-498D-9F98-6084A82BF31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24BE-8CFD-41DD-B114-7471091E8DD7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D80B-7B00-498D-9F98-6084A82BF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24BE-8CFD-41DD-B114-7471091E8DD7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D80B-7B00-498D-9F98-6084A82BF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24BE-8CFD-41DD-B114-7471091E8DD7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D80B-7B00-498D-9F98-6084A82BF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24BE-8CFD-41DD-B114-7471091E8DD7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4AADD80B-7B00-498D-9F98-6084A82BF31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24BE-8CFD-41DD-B114-7471091E8DD7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D80B-7B00-498D-9F98-6084A82BF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24BE-8CFD-41DD-B114-7471091E8DD7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D80B-7B00-498D-9F98-6084A82BF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24BE-8CFD-41DD-B114-7471091E8DD7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D80B-7B00-498D-9F98-6084A82BF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24BE-8CFD-41DD-B114-7471091E8DD7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D80B-7B00-498D-9F98-6084A82BF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24BE-8CFD-41DD-B114-7471091E8DD7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D80B-7B00-498D-9F98-6084A82BF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24BE-8CFD-41DD-B114-7471091E8DD7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D80B-7B00-498D-9F98-6084A82BF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1E24BE-8CFD-41DD-B114-7471091E8DD7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ADD80B-7B00-498D-9F98-6084A82BF31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исунок1"/>
          <p:cNvPicPr>
            <a:picLocks noChangeAspect="1" noChangeArrowheads="1"/>
          </p:cNvPicPr>
          <p:nvPr/>
        </p:nvPicPr>
        <p:blipFill rotWithShape="1">
          <a:blip r:embed="rId2"/>
          <a:srcRect t="24685"/>
          <a:stretch/>
        </p:blipFill>
        <p:spPr bwMode="auto">
          <a:xfrm>
            <a:off x="177304" y="144316"/>
            <a:ext cx="8787184" cy="4752528"/>
          </a:xfrm>
          <a:prstGeom prst="rect">
            <a:avLst/>
          </a:prstGeom>
          <a:noFill/>
        </p:spPr>
      </p:pic>
      <p:pic>
        <p:nvPicPr>
          <p:cNvPr id="3" name="Picture 4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79028"/>
            <a:ext cx="1080120" cy="14409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71800" y="411510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  <a:latin typeface="Bookman Old Style" pitchFamily="18" charset="0"/>
              </a:rPr>
              <a:t>Архивный отдел </a:t>
            </a:r>
          </a:p>
          <a:p>
            <a:pPr algn="ctr"/>
            <a:r>
              <a:rPr lang="ru-RU" sz="2000" b="1" dirty="0" smtClean="0">
                <a:solidFill>
                  <a:schemeClr val="bg2"/>
                </a:solidFill>
                <a:latin typeface="Bookman Old Style" pitchFamily="18" charset="0"/>
              </a:rPr>
              <a:t>Администрации </a:t>
            </a:r>
            <a:r>
              <a:rPr lang="ru-RU" sz="2000" b="1" dirty="0" err="1" smtClean="0">
                <a:solidFill>
                  <a:schemeClr val="bg2"/>
                </a:solidFill>
                <a:latin typeface="Bookman Old Style" pitchFamily="18" charset="0"/>
              </a:rPr>
              <a:t>Шелеховского</a:t>
            </a:r>
            <a:r>
              <a:rPr lang="ru-RU" sz="2000" b="1" dirty="0" smtClean="0">
                <a:solidFill>
                  <a:schemeClr val="bg2"/>
                </a:solidFill>
                <a:latin typeface="Bookman Old Style" pitchFamily="18" charset="0"/>
              </a:rPr>
              <a:t> муниципального района</a:t>
            </a:r>
            <a:endParaRPr lang="ru-RU" sz="2000" b="1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067694"/>
            <a:ext cx="32403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45-летию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Байкало-Амурской магистрали </a:t>
            </a:r>
          </a:p>
          <a:p>
            <a:pPr algn="ctr"/>
            <a:endParaRPr lang="ru-RU" sz="1200" dirty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о с в я щ а е т с я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4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9" r="3623"/>
          <a:stretch/>
        </p:blipFill>
        <p:spPr bwMode="auto">
          <a:xfrm>
            <a:off x="289009" y="1094007"/>
            <a:ext cx="2947387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511" y="4383569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EFFFF6"/>
                </a:solidFill>
                <a:latin typeface="Arial Narrow" pitchFamily="34" charset="0"/>
              </a:rPr>
              <a:t>Государственный архив новейшей истории Иркутской области, </a:t>
            </a:r>
          </a:p>
          <a:p>
            <a:pPr algn="ctr"/>
            <a:r>
              <a:rPr lang="ru-RU" sz="1200" b="1" i="1" dirty="0" smtClean="0">
                <a:solidFill>
                  <a:srgbClr val="EFFFF6"/>
                </a:solidFill>
                <a:latin typeface="Arial Narrow" pitchFamily="34" charset="0"/>
              </a:rPr>
              <a:t>фонд № 5787, оп.-3, д.26, л.л.35-36</a:t>
            </a:r>
            <a:endParaRPr lang="ru-RU" sz="1200" b="1" i="1" dirty="0">
              <a:solidFill>
                <a:srgbClr val="EFFFF6"/>
              </a:solidFill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5486"/>
            <a:ext cx="4793082" cy="179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6396" y="2142956"/>
            <a:ext cx="4104456" cy="288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chemeClr val="bg2">
                    <a:lumMod val="50000"/>
                    <a:lumOff val="50000"/>
                  </a:schemeClr>
                </a:solidFill>
                <a:latin typeface="Bookman Old Style" pitchFamily="18" charset="0"/>
                <a:ea typeface="Calibri"/>
                <a:cs typeface="Times New Roman"/>
              </a:rPr>
              <a:t>Волгина </a:t>
            </a:r>
            <a:r>
              <a:rPr lang="ru-RU" sz="1600" b="1" i="1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Bookman Old Style" pitchFamily="18" charset="0"/>
                <a:ea typeface="Calibri"/>
                <a:cs typeface="Times New Roman"/>
              </a:rPr>
              <a:t>Федосья</a:t>
            </a:r>
            <a:r>
              <a:rPr lang="ru-RU" sz="1600" b="1" i="1" dirty="0">
                <a:solidFill>
                  <a:schemeClr val="bg2">
                    <a:lumMod val="50000"/>
                    <a:lumOff val="50000"/>
                  </a:schemeClr>
                </a:solidFill>
                <a:latin typeface="Bookman Old Style" pitchFamily="18" charset="0"/>
                <a:ea typeface="Calibri"/>
                <a:cs typeface="Times New Roman"/>
              </a:rPr>
              <a:t> Анатольевна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chemeClr val="bg2">
                    <a:lumMod val="50000"/>
                    <a:lumOff val="50000"/>
                  </a:schemeClr>
                </a:solidFill>
                <a:latin typeface="Bookman Old Style" pitchFamily="18" charset="0"/>
                <a:ea typeface="Calibri"/>
                <a:cs typeface="Times New Roman"/>
              </a:rPr>
              <a:t>Шалаева Людмила Ивановна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Bookman Old Style" pitchFamily="18" charset="0"/>
                <a:ea typeface="Calibri"/>
                <a:cs typeface="Times New Roman"/>
              </a:rPr>
              <a:t>Нусратулин</a:t>
            </a:r>
            <a:r>
              <a:rPr lang="ru-RU" sz="1600" b="1" i="1" dirty="0">
                <a:solidFill>
                  <a:schemeClr val="bg2">
                    <a:lumMod val="50000"/>
                    <a:lumOff val="50000"/>
                  </a:schemeClr>
                </a:solidFill>
                <a:latin typeface="Bookman Old Style" pitchFamily="18" charset="0"/>
                <a:ea typeface="Calibri"/>
                <a:cs typeface="Times New Roman"/>
              </a:rPr>
              <a:t> </a:t>
            </a:r>
            <a:r>
              <a:rPr lang="ru-RU" sz="1600" b="1" i="1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Bookman Old Style" pitchFamily="18" charset="0"/>
                <a:ea typeface="Calibri"/>
                <a:cs typeface="Times New Roman"/>
              </a:rPr>
              <a:t>Рафис</a:t>
            </a:r>
            <a:r>
              <a:rPr lang="ru-RU" sz="1600" b="1" i="1" dirty="0">
                <a:solidFill>
                  <a:schemeClr val="bg2">
                    <a:lumMod val="50000"/>
                    <a:lumOff val="50000"/>
                  </a:schemeClr>
                </a:solidFill>
                <a:latin typeface="Bookman Old Style" pitchFamily="18" charset="0"/>
                <a:ea typeface="Calibri"/>
                <a:cs typeface="Times New Roman"/>
              </a:rPr>
              <a:t> Ахатович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chemeClr val="bg2">
                    <a:lumMod val="50000"/>
                    <a:lumOff val="50000"/>
                  </a:schemeClr>
                </a:solidFill>
                <a:latin typeface="Bookman Old Style" pitchFamily="18" charset="0"/>
                <a:ea typeface="Calibri"/>
                <a:cs typeface="Times New Roman"/>
              </a:rPr>
              <a:t>Богданов Евгений Васильевич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chemeClr val="bg2">
                    <a:lumMod val="50000"/>
                    <a:lumOff val="50000"/>
                  </a:schemeClr>
                </a:solidFill>
                <a:latin typeface="Bookman Old Style" pitchFamily="18" charset="0"/>
                <a:ea typeface="Calibri"/>
                <a:cs typeface="Times New Roman"/>
              </a:rPr>
              <a:t>Добрынин Георгий Афанасьевич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chemeClr val="bg2">
                    <a:lumMod val="50000"/>
                    <a:lumOff val="50000"/>
                  </a:schemeClr>
                </a:solidFill>
                <a:latin typeface="Bookman Old Style" pitchFamily="18" charset="0"/>
                <a:ea typeface="Calibri"/>
                <a:cs typeface="Times New Roman"/>
              </a:rPr>
              <a:t>Вершинин Евгений Евгеньевич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chemeClr val="bg2">
                    <a:lumMod val="50000"/>
                    <a:lumOff val="50000"/>
                  </a:schemeClr>
                </a:solidFill>
                <a:latin typeface="Bookman Old Style" pitchFamily="18" charset="0"/>
                <a:ea typeface="Calibri"/>
                <a:cs typeface="Times New Roman"/>
              </a:rPr>
              <a:t>Костин Владимир Иванович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chemeClr val="bg2">
                    <a:lumMod val="50000"/>
                    <a:lumOff val="50000"/>
                  </a:schemeClr>
                </a:solidFill>
                <a:latin typeface="Bookman Old Style" pitchFamily="18" charset="0"/>
                <a:ea typeface="Calibri"/>
                <a:cs typeface="Times New Roman"/>
              </a:rPr>
              <a:t>Коваленков Александр Алексеевич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chemeClr val="bg2">
                    <a:lumMod val="50000"/>
                    <a:lumOff val="50000"/>
                  </a:schemeClr>
                </a:solidFill>
                <a:latin typeface="Bookman Old Style" pitchFamily="18" charset="0"/>
                <a:ea typeface="Calibri"/>
                <a:cs typeface="Times New Roman"/>
              </a:rPr>
              <a:t>Калюжный Михаил Максимович</a:t>
            </a:r>
          </a:p>
          <a:p>
            <a:pPr algn="ctr"/>
            <a:r>
              <a:rPr lang="ru-RU" sz="1600" b="1" i="1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Bookman Old Style" pitchFamily="18" charset="0"/>
                <a:ea typeface="Calibri"/>
              </a:rPr>
              <a:t>Трохиров</a:t>
            </a:r>
            <a:r>
              <a:rPr lang="ru-RU" sz="1600" b="1" i="1" dirty="0">
                <a:solidFill>
                  <a:schemeClr val="bg2">
                    <a:lumMod val="50000"/>
                    <a:lumOff val="50000"/>
                  </a:schemeClr>
                </a:solidFill>
                <a:latin typeface="Bookman Old Style" pitchFamily="18" charset="0"/>
                <a:ea typeface="Calibri"/>
              </a:rPr>
              <a:t> Леонид Александрович</a:t>
            </a:r>
            <a:endParaRPr lang="ru-RU" sz="1600" b="1" i="1" dirty="0">
              <a:solidFill>
                <a:schemeClr val="bg2">
                  <a:lumMod val="50000"/>
                  <a:lumOff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9548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+mj-lt"/>
              </a:rPr>
              <a:t>Посланцы </a:t>
            </a:r>
            <a:r>
              <a:rPr lang="ru-RU" sz="2000" b="1" i="1" dirty="0" err="1" smtClean="0">
                <a:solidFill>
                  <a:srgbClr val="FF0000"/>
                </a:solidFill>
                <a:latin typeface="+mj-lt"/>
              </a:rPr>
              <a:t>Шелеховского</a:t>
            </a:r>
            <a:r>
              <a:rPr lang="ru-RU" sz="2000" b="1" i="1" dirty="0" smtClean="0">
                <a:solidFill>
                  <a:srgbClr val="FF0000"/>
                </a:solidFill>
                <a:latin typeface="+mj-lt"/>
              </a:rPr>
              <a:t> комсомола</a:t>
            </a:r>
            <a:endParaRPr lang="ru-RU" sz="2000" b="1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852" y="2351008"/>
            <a:ext cx="1649763" cy="235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2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113"/>
            <a:ext cx="2783893" cy="4233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298" y="4395815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F3FFF8"/>
                </a:solidFill>
                <a:latin typeface="Arial Narrow" pitchFamily="34" charset="0"/>
              </a:rPr>
              <a:t>Газета «Рассвет коммунизма» </a:t>
            </a:r>
          </a:p>
          <a:p>
            <a:pPr algn="ctr"/>
            <a:r>
              <a:rPr lang="ru-RU" sz="1200" b="1" i="1" dirty="0" smtClean="0">
                <a:solidFill>
                  <a:srgbClr val="F3FFF8"/>
                </a:solidFill>
                <a:latin typeface="Arial Narrow" pitchFamily="34" charset="0"/>
              </a:rPr>
              <a:t>от 11.07.1974 № 83(1475). </a:t>
            </a:r>
          </a:p>
          <a:p>
            <a:pPr algn="ctr"/>
            <a:r>
              <a:rPr lang="ru-RU" sz="1200" b="1" i="1" dirty="0" smtClean="0">
                <a:solidFill>
                  <a:srgbClr val="F3FFF8"/>
                </a:solidFill>
                <a:latin typeface="Arial Narrow" pitchFamily="34" charset="0"/>
              </a:rPr>
              <a:t>Фонд № Р-27, оп.-1, д.12, л.161.</a:t>
            </a:r>
            <a:endParaRPr lang="ru-RU" sz="1200" b="1" i="1" dirty="0">
              <a:solidFill>
                <a:srgbClr val="F3FFF8"/>
              </a:solidFill>
              <a:latin typeface="Arial Narrow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259792"/>
            <a:ext cx="3427357" cy="223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615" y="1730526"/>
            <a:ext cx="3205922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15511"/>
            <a:ext cx="5080006" cy="1426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579" y="411510"/>
            <a:ext cx="2060982" cy="111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57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6837">
            <a:off x="343967" y="316025"/>
            <a:ext cx="4084018" cy="3063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33" y="3604617"/>
            <a:ext cx="895265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latin typeface="Bookman Old Style" pitchFamily="18" charset="0"/>
              </a:rPr>
              <a:t>КОВАЛЕНКОВ </a:t>
            </a:r>
          </a:p>
          <a:p>
            <a:r>
              <a:rPr lang="ru-RU" sz="2000" b="1" i="1" dirty="0" smtClean="0">
                <a:solidFill>
                  <a:srgbClr val="FFFF00"/>
                </a:solidFill>
                <a:latin typeface="Bookman Old Style" pitchFamily="18" charset="0"/>
              </a:rPr>
              <a:t>Александр Алексеевич</a:t>
            </a:r>
            <a:endParaRPr lang="ru-RU" sz="2000" i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i="1" dirty="0" smtClean="0">
                <a:solidFill>
                  <a:srgbClr val="FFFFFF"/>
                </a:solidFill>
                <a:latin typeface="Bookman Old Style" pitchFamily="18" charset="0"/>
              </a:rPr>
              <a:t>На </a:t>
            </a:r>
            <a:r>
              <a:rPr lang="ru-RU" i="1" dirty="0">
                <a:solidFill>
                  <a:srgbClr val="FFFFFF"/>
                </a:solidFill>
                <a:latin typeface="Bookman Old Style" pitchFamily="18" charset="0"/>
              </a:rPr>
              <a:t>БАМе с 1974 по 1996 год. Прибыл в составе первого комсомольского отряда на строительство п. Магистральный. работал строителем в СМП-391, экскаваторщиком в МК-144, </a:t>
            </a:r>
            <a:r>
              <a:rPr lang="ru-RU" i="1" dirty="0" err="1">
                <a:solidFill>
                  <a:srgbClr val="FFFFFF"/>
                </a:solidFill>
                <a:latin typeface="Bookman Old Style" pitchFamily="18" charset="0"/>
              </a:rPr>
              <a:t>Кунерминском</a:t>
            </a:r>
            <a:r>
              <a:rPr lang="ru-RU" i="1" dirty="0">
                <a:solidFill>
                  <a:srgbClr val="FFFFFF"/>
                </a:solidFill>
                <a:latin typeface="Bookman Old Style" pitchFamily="18" charset="0"/>
              </a:rPr>
              <a:t> </a:t>
            </a:r>
            <a:r>
              <a:rPr lang="ru-RU" i="1" dirty="0" err="1">
                <a:solidFill>
                  <a:srgbClr val="FFFFFF"/>
                </a:solidFill>
                <a:latin typeface="Bookman Old Style" pitchFamily="18" charset="0"/>
              </a:rPr>
              <a:t>лестрансхозе</a:t>
            </a:r>
            <a:r>
              <a:rPr lang="ru-RU" i="1" dirty="0">
                <a:solidFill>
                  <a:srgbClr val="FFFFFF"/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9873" y="1847687"/>
            <a:ext cx="518457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>
                <a:solidFill>
                  <a:srgbClr val="FFFF00"/>
                </a:solidFill>
                <a:latin typeface="Bookman Old Style" pitchFamily="18" charset="0"/>
              </a:rPr>
              <a:t>БУРЛАКОВ </a:t>
            </a:r>
            <a:endParaRPr lang="ru-RU" sz="2000" b="1" i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r"/>
            <a:r>
              <a:rPr lang="ru-RU" sz="2000" b="1" i="1" dirty="0" smtClean="0">
                <a:solidFill>
                  <a:srgbClr val="FFFF00"/>
                </a:solidFill>
                <a:latin typeface="Bookman Old Style" pitchFamily="18" charset="0"/>
              </a:rPr>
              <a:t>Александр Тарасович </a:t>
            </a:r>
            <a:endParaRPr lang="ru-RU" sz="2000" b="1" i="1" dirty="0">
              <a:solidFill>
                <a:srgbClr val="FFFF00"/>
              </a:solidFill>
              <a:latin typeface="Bookman Old Style" pitchFamily="18" charset="0"/>
            </a:endParaRPr>
          </a:p>
          <a:p>
            <a:pPr algn="r"/>
            <a:r>
              <a:rPr lang="ru-RU" i="1" dirty="0">
                <a:solidFill>
                  <a:srgbClr val="EFFFF6"/>
                </a:solidFill>
                <a:latin typeface="Bookman Old Style" pitchFamily="18" charset="0"/>
              </a:rPr>
              <a:t>На БАМе с 1975 </a:t>
            </a:r>
            <a:r>
              <a:rPr lang="ru-RU" i="1" dirty="0" smtClean="0">
                <a:solidFill>
                  <a:srgbClr val="EFFFF6"/>
                </a:solidFill>
                <a:latin typeface="Bookman Old Style" pitchFamily="18" charset="0"/>
              </a:rPr>
              <a:t>по </a:t>
            </a:r>
            <a:r>
              <a:rPr lang="ru-RU" i="1" dirty="0">
                <a:solidFill>
                  <a:srgbClr val="EFFFF6"/>
                </a:solidFill>
                <a:latin typeface="Bookman Old Style" pitchFamily="18" charset="0"/>
              </a:rPr>
              <a:t>1995 год. </a:t>
            </a:r>
            <a:endParaRPr lang="ru-RU" i="1" dirty="0" smtClean="0">
              <a:solidFill>
                <a:srgbClr val="EFFFF6"/>
              </a:solidFill>
              <a:latin typeface="Bookman Old Style" pitchFamily="18" charset="0"/>
            </a:endParaRPr>
          </a:p>
          <a:p>
            <a:pPr algn="r"/>
            <a:r>
              <a:rPr lang="ru-RU" i="1" dirty="0" smtClean="0">
                <a:solidFill>
                  <a:srgbClr val="EFFFF6"/>
                </a:solidFill>
                <a:latin typeface="Bookman Old Style" pitchFamily="18" charset="0"/>
              </a:rPr>
              <a:t>Бригадир </a:t>
            </a:r>
            <a:r>
              <a:rPr lang="ru-RU" i="1" dirty="0">
                <a:solidFill>
                  <a:srgbClr val="EFFFF6"/>
                </a:solidFill>
                <a:latin typeface="Bookman Old Style" pitchFamily="18" charset="0"/>
              </a:rPr>
              <a:t>бригады </a:t>
            </a:r>
            <a:endParaRPr lang="ru-RU" i="1" dirty="0" smtClean="0">
              <a:solidFill>
                <a:srgbClr val="EFFFF6"/>
              </a:solidFill>
              <a:latin typeface="Bookman Old Style" pitchFamily="18" charset="0"/>
            </a:endParaRPr>
          </a:p>
          <a:p>
            <a:pPr algn="r"/>
            <a:r>
              <a:rPr lang="ru-RU" i="1" dirty="0">
                <a:solidFill>
                  <a:srgbClr val="EFFFF6"/>
                </a:solidFill>
                <a:latin typeface="Bookman Old Style" pitchFamily="18" charset="0"/>
              </a:rPr>
              <a:t>п</a:t>
            </a:r>
            <a:r>
              <a:rPr lang="ru-RU" i="1" dirty="0" smtClean="0">
                <a:solidFill>
                  <a:srgbClr val="EFFFF6"/>
                </a:solidFill>
                <a:latin typeface="Bookman Old Style" pitchFamily="18" charset="0"/>
              </a:rPr>
              <a:t>лотников СМП-571. </a:t>
            </a:r>
            <a:endParaRPr lang="ru-RU" i="1" dirty="0">
              <a:solidFill>
                <a:srgbClr val="EFFFF6"/>
              </a:solidFill>
              <a:latin typeface="Bookman Old Style" pitchFamily="18" charset="0"/>
            </a:endParaRPr>
          </a:p>
          <a:p>
            <a:pPr algn="just"/>
            <a:r>
              <a:rPr lang="ru-RU" i="1" dirty="0" smtClean="0">
                <a:solidFill>
                  <a:srgbClr val="EFFFF6"/>
                </a:solidFill>
                <a:latin typeface="Bookman Old Style" pitchFamily="18" charset="0"/>
              </a:rPr>
              <a:t>     В 1976-1990 – председатель </a:t>
            </a:r>
            <a:r>
              <a:rPr lang="ru-RU" i="1" dirty="0">
                <a:solidFill>
                  <a:srgbClr val="EFFFF6"/>
                </a:solidFill>
                <a:latin typeface="Bookman Old Style" pitchFamily="18" charset="0"/>
              </a:rPr>
              <a:t>исполкома </a:t>
            </a:r>
            <a:endParaRPr lang="ru-RU" i="1" dirty="0" smtClean="0">
              <a:solidFill>
                <a:srgbClr val="EFFFF6"/>
              </a:solidFill>
              <a:latin typeface="Bookman Old Style" pitchFamily="18" charset="0"/>
            </a:endParaRPr>
          </a:p>
          <a:p>
            <a:pPr algn="just"/>
            <a:r>
              <a:rPr lang="ru-RU" i="1" dirty="0" smtClean="0">
                <a:solidFill>
                  <a:srgbClr val="EFFFF6"/>
                </a:solidFill>
                <a:latin typeface="Bookman Old Style" pitchFamily="18" charset="0"/>
              </a:rPr>
              <a:t>                </a:t>
            </a:r>
            <a:r>
              <a:rPr lang="ru-RU" i="1" dirty="0" err="1" smtClean="0">
                <a:solidFill>
                  <a:srgbClr val="EFFFF6"/>
                </a:solidFill>
                <a:latin typeface="Bookman Old Style" pitchFamily="18" charset="0"/>
              </a:rPr>
              <a:t>Ульканского</a:t>
            </a:r>
            <a:r>
              <a:rPr lang="ru-RU" i="1" dirty="0" smtClean="0">
                <a:solidFill>
                  <a:srgbClr val="EFFFF6"/>
                </a:solidFill>
                <a:latin typeface="Bookman Old Style" pitchFamily="18" charset="0"/>
              </a:rPr>
              <a:t> </a:t>
            </a:r>
            <a:r>
              <a:rPr lang="ru-RU" i="1" dirty="0">
                <a:solidFill>
                  <a:srgbClr val="EFFFF6"/>
                </a:solidFill>
                <a:latin typeface="Bookman Old Style" pitchFamily="18" charset="0"/>
              </a:rPr>
              <a:t>поселкового Совета</a:t>
            </a:r>
            <a:r>
              <a:rPr lang="ru-RU" i="1" dirty="0" smtClean="0">
                <a:solidFill>
                  <a:srgbClr val="EFFFF6"/>
                </a:solidFill>
                <a:latin typeface="Bookman Old Style" pitchFamily="18" charset="0"/>
              </a:rPr>
              <a:t>.</a:t>
            </a:r>
          </a:p>
          <a:p>
            <a:pPr algn="r"/>
            <a:endParaRPr lang="ru-RU" i="1" dirty="0">
              <a:solidFill>
                <a:srgbClr val="EFFFF6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113866"/>
            <a:ext cx="468052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>
                <a:solidFill>
                  <a:srgbClr val="FFFF00"/>
                </a:solidFill>
                <a:latin typeface="Bookman Old Style" pitchFamily="18" charset="0"/>
              </a:rPr>
              <a:t>БУРЛАКОВА </a:t>
            </a:r>
          </a:p>
          <a:p>
            <a:pPr algn="r"/>
            <a:r>
              <a:rPr lang="ru-RU" sz="2000" b="1" i="1" dirty="0">
                <a:solidFill>
                  <a:srgbClr val="FFFF00"/>
                </a:solidFill>
                <a:latin typeface="Bookman Old Style" pitchFamily="18" charset="0"/>
              </a:rPr>
              <a:t>Вера Алексеевна </a:t>
            </a:r>
          </a:p>
          <a:p>
            <a:pPr algn="r"/>
            <a:r>
              <a:rPr lang="ru-RU" i="1" dirty="0">
                <a:solidFill>
                  <a:srgbClr val="EFFFF6"/>
                </a:solidFill>
                <a:latin typeface="Bookman Old Style" pitchFamily="18" charset="0"/>
              </a:rPr>
              <a:t>На БАМе с 1981 года. </a:t>
            </a:r>
            <a:endParaRPr lang="ru-RU" i="1" dirty="0" smtClean="0">
              <a:solidFill>
                <a:srgbClr val="EFFFF6"/>
              </a:solidFill>
              <a:latin typeface="Bookman Old Style" pitchFamily="18" charset="0"/>
            </a:endParaRPr>
          </a:p>
          <a:p>
            <a:pPr algn="r"/>
            <a:r>
              <a:rPr lang="ru-RU" i="1" dirty="0" smtClean="0">
                <a:solidFill>
                  <a:srgbClr val="EFFFF6"/>
                </a:solidFill>
                <a:latin typeface="Bookman Old Style" pitchFamily="18" charset="0"/>
              </a:rPr>
              <a:t>Художественный руководитель, директор ДК «Юность» п. Улькан.</a:t>
            </a:r>
            <a:endParaRPr lang="ru-RU" i="1" dirty="0">
              <a:solidFill>
                <a:srgbClr val="EFFFF6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42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2"/>
          <a:stretch/>
        </p:blipFill>
        <p:spPr bwMode="auto">
          <a:xfrm rot="511578">
            <a:off x="6930078" y="253389"/>
            <a:ext cx="1877327" cy="2631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975">
            <a:off x="290896" y="2011988"/>
            <a:ext cx="2140945" cy="2859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332" y="128762"/>
            <a:ext cx="62508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latin typeface="Bookman Old Style" pitchFamily="18" charset="0"/>
              </a:rPr>
              <a:t>РУБИН </a:t>
            </a:r>
          </a:p>
          <a:p>
            <a:r>
              <a:rPr lang="ru-RU" sz="2000" b="1" i="1" dirty="0" smtClean="0">
                <a:solidFill>
                  <a:srgbClr val="FFFF00"/>
                </a:solidFill>
                <a:latin typeface="Bookman Old Style" pitchFamily="18" charset="0"/>
              </a:rPr>
              <a:t>Юрий Николаевич</a:t>
            </a:r>
          </a:p>
          <a:p>
            <a:r>
              <a:rPr lang="ru-RU" i="1" dirty="0" smtClean="0">
                <a:solidFill>
                  <a:srgbClr val="FFFFFF"/>
                </a:solidFill>
                <a:latin typeface="Bookman Old Style" pitchFamily="18" charset="0"/>
              </a:rPr>
              <a:t>В </a:t>
            </a:r>
            <a:r>
              <a:rPr lang="ru-RU" i="1" dirty="0">
                <a:solidFill>
                  <a:srgbClr val="FFFFFF"/>
                </a:solidFill>
                <a:latin typeface="Bookman Old Style" pitchFamily="18" charset="0"/>
              </a:rPr>
              <a:t>1977-1990 годах – мастер, прораб </a:t>
            </a:r>
            <a:r>
              <a:rPr lang="ru-RU" i="1" dirty="0" smtClean="0">
                <a:solidFill>
                  <a:srgbClr val="FFFFFF"/>
                </a:solidFill>
                <a:latin typeface="Bookman Old Style" pitchFamily="18" charset="0"/>
              </a:rPr>
              <a:t>МК-138 </a:t>
            </a:r>
            <a:r>
              <a:rPr lang="ru-RU" i="1" dirty="0">
                <a:solidFill>
                  <a:srgbClr val="FFFFFF"/>
                </a:solidFill>
                <a:latin typeface="Bookman Old Style" pitchFamily="18" charset="0"/>
              </a:rPr>
              <a:t>треста «</a:t>
            </a:r>
            <a:r>
              <a:rPr lang="ru-RU" i="1" dirty="0" err="1">
                <a:solidFill>
                  <a:srgbClr val="FFFFFF"/>
                </a:solidFill>
                <a:latin typeface="Bookman Old Style" pitchFamily="18" charset="0"/>
              </a:rPr>
              <a:t>ЗапБАМстроймеханизация</a:t>
            </a:r>
            <a:r>
              <a:rPr lang="ru-RU" i="1" dirty="0" smtClean="0">
                <a:solidFill>
                  <a:srgbClr val="FFFFFF"/>
                </a:solidFill>
                <a:latin typeface="Bookman Old Style" pitchFamily="18" charset="0"/>
              </a:rPr>
              <a:t>»,</a:t>
            </a:r>
          </a:p>
          <a:p>
            <a:r>
              <a:rPr lang="ru-RU" i="1" dirty="0" smtClean="0">
                <a:solidFill>
                  <a:srgbClr val="FFFFFF"/>
                </a:solidFill>
                <a:latin typeface="Bookman Old Style" pitchFamily="18" charset="0"/>
              </a:rPr>
              <a:t>в 1990-1994 </a:t>
            </a:r>
            <a:r>
              <a:rPr lang="ru-RU" i="1" dirty="0">
                <a:solidFill>
                  <a:srgbClr val="FFFFFF"/>
                </a:solidFill>
                <a:latin typeface="Bookman Old Style" pitchFamily="18" charset="0"/>
              </a:rPr>
              <a:t>– прораб </a:t>
            </a:r>
            <a:r>
              <a:rPr lang="ru-RU" i="1" dirty="0" smtClean="0">
                <a:solidFill>
                  <a:srgbClr val="FFFFFF"/>
                </a:solidFill>
                <a:latin typeface="Bookman Old Style" pitchFamily="18" charset="0"/>
              </a:rPr>
              <a:t>МК-152 </a:t>
            </a:r>
          </a:p>
          <a:p>
            <a:r>
              <a:rPr lang="ru-RU" i="1" dirty="0" smtClean="0">
                <a:solidFill>
                  <a:srgbClr val="FFFFFF"/>
                </a:solidFill>
                <a:latin typeface="Bookman Old Style" pitchFamily="18" charset="0"/>
              </a:rPr>
              <a:t>треста </a:t>
            </a:r>
            <a:r>
              <a:rPr lang="ru-RU" i="1" dirty="0">
                <a:solidFill>
                  <a:srgbClr val="FFFFFF"/>
                </a:solidFill>
                <a:latin typeface="Bookman Old Style" pitchFamily="18" charset="0"/>
              </a:rPr>
              <a:t>«</a:t>
            </a:r>
            <a:r>
              <a:rPr lang="ru-RU" i="1" dirty="0" err="1">
                <a:solidFill>
                  <a:srgbClr val="FFFFFF"/>
                </a:solidFill>
                <a:latin typeface="Bookman Old Style" pitchFamily="18" charset="0"/>
              </a:rPr>
              <a:t>БАМстроймеханизация</a:t>
            </a:r>
            <a:r>
              <a:rPr lang="ru-RU" i="1" dirty="0" smtClean="0">
                <a:solidFill>
                  <a:srgbClr val="FFFFFF"/>
                </a:solidFill>
                <a:latin typeface="Bookman Old Style" pitchFamily="18" charset="0"/>
              </a:rPr>
              <a:t>»</a:t>
            </a:r>
            <a:endParaRPr lang="ru-RU" i="1" dirty="0">
              <a:solidFill>
                <a:srgbClr val="FFFFFF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2222" y="3075806"/>
            <a:ext cx="6264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FFFF00"/>
                </a:solidFill>
                <a:latin typeface="Bookman Old Style" pitchFamily="18" charset="0"/>
              </a:rPr>
              <a:t>МАТИСОН </a:t>
            </a:r>
          </a:p>
          <a:p>
            <a:pPr algn="r"/>
            <a:r>
              <a:rPr lang="ru-RU" sz="2000" b="1" i="1" dirty="0" smtClean="0">
                <a:solidFill>
                  <a:srgbClr val="FFFF00"/>
                </a:solidFill>
                <a:latin typeface="Bookman Old Style" pitchFamily="18" charset="0"/>
              </a:rPr>
              <a:t>Виктор Александрович </a:t>
            </a:r>
          </a:p>
          <a:p>
            <a:pPr algn="r"/>
            <a:r>
              <a:rPr lang="ru-RU" i="1" dirty="0" smtClean="0">
                <a:solidFill>
                  <a:srgbClr val="F7FFFB"/>
                </a:solidFill>
                <a:latin typeface="Bookman Old Style" pitchFamily="18" charset="0"/>
              </a:rPr>
              <a:t>В </a:t>
            </a:r>
            <a:r>
              <a:rPr lang="ru-RU" i="1" dirty="0">
                <a:solidFill>
                  <a:srgbClr val="F7FFFB"/>
                </a:solidFill>
                <a:latin typeface="Bookman Old Style" pitchFamily="18" charset="0"/>
              </a:rPr>
              <a:t>1980-1984 годах – начальник планового отдела Управления механизации «</a:t>
            </a:r>
            <a:r>
              <a:rPr lang="ru-RU" i="1" dirty="0" err="1">
                <a:solidFill>
                  <a:srgbClr val="F7FFFB"/>
                </a:solidFill>
                <a:latin typeface="Bookman Old Style" pitchFamily="18" charset="0"/>
              </a:rPr>
              <a:t>Тындатрансстроя</a:t>
            </a:r>
            <a:r>
              <a:rPr lang="ru-RU" i="1" dirty="0">
                <a:solidFill>
                  <a:srgbClr val="F7FFFB"/>
                </a:solidFill>
                <a:latin typeface="Bookman Old Style" pitchFamily="18" charset="0"/>
              </a:rPr>
              <a:t>», </a:t>
            </a:r>
            <a:endParaRPr lang="ru-RU" i="1" dirty="0" smtClean="0">
              <a:solidFill>
                <a:srgbClr val="F7FFFB"/>
              </a:solidFill>
              <a:latin typeface="Bookman Old Style" pitchFamily="18" charset="0"/>
            </a:endParaRPr>
          </a:p>
          <a:p>
            <a:pPr algn="r"/>
            <a:r>
              <a:rPr lang="ru-RU" i="1" dirty="0" smtClean="0">
                <a:solidFill>
                  <a:srgbClr val="F7FFFB"/>
                </a:solidFill>
                <a:latin typeface="Bookman Old Style" pitchFamily="18" charset="0"/>
              </a:rPr>
              <a:t>в </a:t>
            </a:r>
            <a:r>
              <a:rPr lang="ru-RU" i="1" dirty="0">
                <a:solidFill>
                  <a:srgbClr val="F7FFFB"/>
                </a:solidFill>
                <a:latin typeface="Bookman Old Style" pitchFamily="18" charset="0"/>
              </a:rPr>
              <a:t>1984-1991 – ведущий инженер, начальник планового отдела «</a:t>
            </a:r>
            <a:r>
              <a:rPr lang="ru-RU" i="1" dirty="0" err="1">
                <a:solidFill>
                  <a:srgbClr val="F7FFFB"/>
                </a:solidFill>
                <a:latin typeface="Bookman Old Style" pitchFamily="18" charset="0"/>
              </a:rPr>
              <a:t>ГлавБАМстроя</a:t>
            </a:r>
            <a:r>
              <a:rPr lang="ru-RU" i="1" dirty="0">
                <a:solidFill>
                  <a:srgbClr val="F7FFFB"/>
                </a:solidFill>
                <a:latin typeface="Bookman Old Style" pitchFamily="18" charset="0"/>
              </a:rPr>
              <a:t>».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44644"/>
            <a:ext cx="2865437" cy="149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7574"/>
            <a:ext cx="2729535" cy="3848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837" y="4824136"/>
            <a:ext cx="3485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EFFFF6"/>
                </a:solidFill>
                <a:latin typeface="Arial Narrow" pitchFamily="34" charset="0"/>
              </a:rPr>
              <a:t>Газета «</a:t>
            </a:r>
            <a:r>
              <a:rPr lang="ru-RU" sz="1200" b="1" i="1" dirty="0" err="1" smtClean="0">
                <a:solidFill>
                  <a:srgbClr val="EFFFF6"/>
                </a:solidFill>
                <a:latin typeface="Arial Narrow" pitchFamily="34" charset="0"/>
              </a:rPr>
              <a:t>Шелеховский</a:t>
            </a:r>
            <a:r>
              <a:rPr lang="ru-RU" sz="1200" b="1" i="1" dirty="0" smtClean="0">
                <a:solidFill>
                  <a:srgbClr val="EFFFF6"/>
                </a:solidFill>
                <a:latin typeface="Arial Narrow" pitchFamily="34" charset="0"/>
              </a:rPr>
              <a:t> вестник» от 26.10.2018 № 42</a:t>
            </a:r>
            <a:endParaRPr lang="ru-RU" sz="1200" b="1" i="1" dirty="0">
              <a:solidFill>
                <a:srgbClr val="EFFFF6"/>
              </a:solidFill>
              <a:latin typeface="Arial Narrow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037">
            <a:off x="7365404" y="2099344"/>
            <a:ext cx="1554162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1470"/>
            <a:ext cx="8640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  <a:latin typeface="Bookman Old Style" pitchFamily="18" charset="0"/>
              </a:rPr>
              <a:t>ЛИВИНДИНЫ </a:t>
            </a:r>
            <a:endParaRPr lang="ru-RU" sz="2000" b="1" i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sz="2000" b="1" i="1" dirty="0" smtClean="0">
                <a:solidFill>
                  <a:srgbClr val="FFFF00"/>
                </a:solidFill>
                <a:latin typeface="Bookman Old Style" pitchFamily="18" charset="0"/>
              </a:rPr>
              <a:t>Анатолий </a:t>
            </a:r>
            <a:r>
              <a:rPr lang="ru-RU" sz="2000" b="1" i="1" dirty="0">
                <a:solidFill>
                  <a:srgbClr val="FFFF00"/>
                </a:solidFill>
                <a:latin typeface="Bookman Old Style" pitchFamily="18" charset="0"/>
              </a:rPr>
              <a:t>Геннадьевич и Татьяна Илларионовна</a:t>
            </a:r>
            <a:r>
              <a:rPr lang="ru-RU" b="1" i="1" dirty="0">
                <a:latin typeface="Bookman Old Style" pitchFamily="18" charset="0"/>
              </a:rPr>
              <a:t>. </a:t>
            </a:r>
            <a:endParaRPr lang="ru-RU" b="1" i="1" dirty="0" smtClean="0">
              <a:latin typeface="Bookman Old Style" pitchFamily="18" charset="0"/>
            </a:endParaRPr>
          </a:p>
          <a:p>
            <a:pPr algn="r"/>
            <a:r>
              <a:rPr lang="ru-RU" i="1" dirty="0" smtClean="0">
                <a:solidFill>
                  <a:srgbClr val="F7FFFB"/>
                </a:solidFill>
                <a:latin typeface="Bookman Old Style" pitchFamily="18" charset="0"/>
              </a:rPr>
              <a:t>Приехали </a:t>
            </a:r>
            <a:r>
              <a:rPr lang="ru-RU" i="1" dirty="0">
                <a:solidFill>
                  <a:srgbClr val="F7FFFB"/>
                </a:solidFill>
                <a:latin typeface="Bookman Old Style" pitchFamily="18" charset="0"/>
              </a:rPr>
              <a:t>2 июня 1974 года в составе первого </a:t>
            </a:r>
            <a:endParaRPr lang="ru-RU" i="1" dirty="0" smtClean="0">
              <a:solidFill>
                <a:srgbClr val="F7FFFB"/>
              </a:solidFill>
              <a:latin typeface="Bookman Old Style" pitchFamily="18" charset="0"/>
            </a:endParaRPr>
          </a:p>
          <a:p>
            <a:pPr algn="r"/>
            <a:r>
              <a:rPr lang="ru-RU" i="1" dirty="0" smtClean="0">
                <a:solidFill>
                  <a:srgbClr val="F7FFFB"/>
                </a:solidFill>
                <a:latin typeface="Bookman Old Style" pitchFamily="18" charset="0"/>
              </a:rPr>
              <a:t>Иркутского </a:t>
            </a:r>
            <a:r>
              <a:rPr lang="ru-RU" i="1" dirty="0">
                <a:solidFill>
                  <a:srgbClr val="F7FFFB"/>
                </a:solidFill>
                <a:latin typeface="Bookman Old Style" pitchFamily="18" charset="0"/>
              </a:rPr>
              <a:t>областного отряда. Строители.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5119" y="1563638"/>
            <a:ext cx="345638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Bookman Old Style" pitchFamily="18" charset="0"/>
              </a:rPr>
              <a:t>КАРАСЬ 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Bookman Old Style" pitchFamily="18" charset="0"/>
              </a:rPr>
              <a:t>Алексей Петрович</a:t>
            </a:r>
            <a:r>
              <a:rPr lang="ru-RU" sz="2000" b="1" i="1" dirty="0" smtClean="0">
                <a:latin typeface="Bookman Old Style" pitchFamily="18" charset="0"/>
              </a:rPr>
              <a:t> </a:t>
            </a:r>
          </a:p>
          <a:p>
            <a:pPr algn="ctr"/>
            <a:r>
              <a:rPr lang="ru-RU" i="1" dirty="0" smtClean="0">
                <a:solidFill>
                  <a:srgbClr val="EFFFF6"/>
                </a:solidFill>
                <a:latin typeface="Bookman Old Style" pitchFamily="18" charset="0"/>
              </a:rPr>
              <a:t>В </a:t>
            </a:r>
            <a:r>
              <a:rPr lang="ru-RU" i="1" dirty="0">
                <a:solidFill>
                  <a:srgbClr val="EFFFF6"/>
                </a:solidFill>
                <a:latin typeface="Bookman Old Style" pitchFamily="18" charset="0"/>
              </a:rPr>
              <a:t>1975 году – секретарь парткома строительно-монтажного поезда № 288.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74033"/>
            <a:ext cx="2588777" cy="1764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1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7494"/>
            <a:ext cx="4999065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110" y="589252"/>
            <a:ext cx="3481051" cy="2342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3219822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В январе 1984 года </a:t>
            </a:r>
            <a:endParaRPr lang="ru-RU" sz="2000" b="1" i="1" dirty="0" smtClean="0">
              <a:solidFill>
                <a:schemeClr val="bg2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ru-RU" sz="2000" b="1" i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в </a:t>
            </a:r>
            <a:r>
              <a:rPr lang="ru-RU" sz="2000" b="1" i="1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Москву </a:t>
            </a:r>
            <a:r>
              <a:rPr lang="ru-RU" sz="2000" b="1" i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отправился </a:t>
            </a:r>
          </a:p>
          <a:p>
            <a:pPr algn="ctr"/>
            <a:r>
              <a:rPr lang="ru-RU" sz="2000" b="1" i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первый </a:t>
            </a:r>
            <a:r>
              <a:rPr lang="ru-RU" sz="2000" b="1" i="1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поезд, </a:t>
            </a:r>
            <a:endParaRPr lang="ru-RU" sz="2000" b="1" i="1" dirty="0" smtClean="0">
              <a:solidFill>
                <a:schemeClr val="bg2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ru-RU" sz="2000" b="1" i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сформированный </a:t>
            </a:r>
          </a:p>
          <a:p>
            <a:pPr algn="ctr"/>
            <a:r>
              <a:rPr lang="ru-RU" sz="2000" b="1" i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в </a:t>
            </a:r>
            <a:r>
              <a:rPr lang="ru-RU" sz="2000" b="1" i="1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Тынде.</a:t>
            </a:r>
          </a:p>
        </p:txBody>
      </p:sp>
    </p:spTree>
    <p:extLst>
      <p:ext uri="{BB962C8B-B14F-4D97-AF65-F5344CB8AC3E}">
        <p14:creationId xmlns:p14="http://schemas.microsoft.com/office/powerpoint/2010/main" val="353539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4773"/>
            <a:ext cx="3528392" cy="3068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50556" y="76615"/>
            <a:ext cx="55934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27 октября 1984 </a:t>
            </a:r>
            <a:r>
              <a:rPr lang="ru-RU" sz="2000" b="1" i="1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года было уложено </a:t>
            </a:r>
            <a:endParaRPr lang="ru-RU" sz="2000" b="1" i="1" dirty="0" smtClean="0">
              <a:solidFill>
                <a:schemeClr val="bg2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так </a:t>
            </a:r>
            <a:r>
              <a:rPr lang="ru-RU" sz="2000" b="1" i="1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называемое </a:t>
            </a:r>
            <a:r>
              <a:rPr lang="ru-RU" sz="20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«золотое звено»</a:t>
            </a:r>
            <a:r>
              <a:rPr lang="ru-RU" sz="2000" b="1" i="1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соединившее трассу на </a:t>
            </a:r>
            <a:r>
              <a:rPr lang="ru-RU" sz="2000" b="1" i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всем протяжении </a:t>
            </a:r>
            <a:endParaRPr lang="ru-RU" sz="2000" b="1" i="1" dirty="0" smtClean="0">
              <a:solidFill>
                <a:schemeClr val="bg2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2000" b="1" i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ст. Лена до Комсомольска-на-Амуре.</a:t>
            </a:r>
            <a:endParaRPr lang="ru-RU" sz="2000" b="1" i="1" dirty="0">
              <a:solidFill>
                <a:schemeClr val="bg2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7830"/>
            <a:ext cx="4834307" cy="3338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1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5639"/>
            <a:ext cx="2481801" cy="149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51670"/>
            <a:ext cx="4655882" cy="3094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267494"/>
            <a:ext cx="3600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Monotype Corsiva" pitchFamily="66" charset="0"/>
              </a:rPr>
              <a:t>Вот и все. Сомкнулось полотно.</a:t>
            </a:r>
          </a:p>
          <a:p>
            <a:r>
              <a:rPr lang="ru-RU" sz="2000" b="1" i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Monotype Corsiva" pitchFamily="66" charset="0"/>
              </a:rPr>
              <a:t>И последний выложен портал.</a:t>
            </a:r>
          </a:p>
          <a:p>
            <a:r>
              <a:rPr lang="ru-RU" sz="2000" b="1" i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Monotype Corsiva" pitchFamily="66" charset="0"/>
              </a:rPr>
              <a:t>«Золотое» светится звено – </a:t>
            </a:r>
          </a:p>
          <a:p>
            <a:r>
              <a:rPr lang="ru-RU" sz="2000" b="1" i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Monotype Corsiva" pitchFamily="66" charset="0"/>
              </a:rPr>
              <a:t>Ты об этом десять лет мечтал.</a:t>
            </a:r>
          </a:p>
          <a:p>
            <a:endParaRPr lang="ru-RU" sz="2000" b="1" i="1" dirty="0" smtClean="0">
              <a:solidFill>
                <a:schemeClr val="bg2">
                  <a:lumMod val="50000"/>
                  <a:lumOff val="50000"/>
                </a:schemeClr>
              </a:solidFill>
              <a:latin typeface="Monotype Corsiva" pitchFamily="66" charset="0"/>
            </a:endParaRPr>
          </a:p>
          <a:p>
            <a:r>
              <a:rPr lang="ru-RU" sz="2000" b="1" i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Monotype Corsiva" pitchFamily="66" charset="0"/>
              </a:rPr>
              <a:t>И когда оркестр громом брызнет,</a:t>
            </a:r>
          </a:p>
          <a:p>
            <a:r>
              <a:rPr lang="ru-RU" sz="2000" b="1" i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Monotype Corsiva" pitchFamily="66" charset="0"/>
              </a:rPr>
              <a:t>Ты поймешь, что в ливнях и пыли</a:t>
            </a:r>
          </a:p>
          <a:p>
            <a:r>
              <a:rPr lang="ru-RU" sz="2000" b="1" i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Monotype Corsiva" pitchFamily="66" charset="0"/>
              </a:rPr>
              <a:t>Лучшую дорогу нашей жизни</a:t>
            </a:r>
          </a:p>
          <a:p>
            <a:r>
              <a:rPr lang="ru-RU" sz="2000" b="1" i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Monotype Corsiva" pitchFamily="66" charset="0"/>
              </a:rPr>
              <a:t>Мы с тобою вовремя нашли.</a:t>
            </a:r>
          </a:p>
          <a:p>
            <a:endParaRPr lang="ru-RU" sz="2000" b="1" i="1" dirty="0" smtClean="0">
              <a:solidFill>
                <a:schemeClr val="bg2">
                  <a:lumMod val="50000"/>
                  <a:lumOff val="50000"/>
                </a:schemeClr>
              </a:solidFill>
              <a:latin typeface="Monotype Corsiva" pitchFamily="66" charset="0"/>
            </a:endParaRPr>
          </a:p>
          <a:p>
            <a:r>
              <a:rPr lang="ru-RU" sz="2000" b="1" i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Monotype Corsiva" pitchFamily="66" charset="0"/>
              </a:rPr>
              <a:t>Нам бывало трудно много раз,</a:t>
            </a:r>
          </a:p>
          <a:p>
            <a:r>
              <a:rPr lang="ru-RU" sz="2000" b="1" i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Monotype Corsiva" pitchFamily="66" charset="0"/>
              </a:rPr>
              <a:t>Но теперь спокойно оглянись:</a:t>
            </a:r>
          </a:p>
          <a:p>
            <a:r>
              <a:rPr lang="ru-RU" sz="2000" b="1" i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Monotype Corsiva" pitchFamily="66" charset="0"/>
              </a:rPr>
              <a:t>Стройка обошлась бы и без нас,</a:t>
            </a:r>
          </a:p>
          <a:p>
            <a:r>
              <a:rPr lang="ru-RU" sz="2000" b="1" i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Monotype Corsiva" pitchFamily="66" charset="0"/>
              </a:rPr>
              <a:t>Нам же </a:t>
            </a:r>
            <a:r>
              <a:rPr lang="ru-RU" sz="2000" b="1" i="1" smtClean="0">
                <a:solidFill>
                  <a:schemeClr val="bg2">
                    <a:lumMod val="50000"/>
                    <a:lumOff val="50000"/>
                  </a:schemeClr>
                </a:solidFill>
                <a:latin typeface="Monotype Corsiva" pitchFamily="66" charset="0"/>
              </a:rPr>
              <a:t>без неё не </a:t>
            </a:r>
            <a:r>
              <a:rPr lang="ru-RU" sz="2000" b="1" i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Monotype Corsiva" pitchFamily="66" charset="0"/>
              </a:rPr>
              <a:t>обойтись.</a:t>
            </a:r>
            <a:endParaRPr lang="ru-RU" sz="2000" b="1" i="1" dirty="0">
              <a:solidFill>
                <a:schemeClr val="bg2">
                  <a:lumMod val="50000"/>
                  <a:lumOff val="50000"/>
                </a:schemeClr>
              </a:solidFill>
              <a:latin typeface="Monotype Corsiva" pitchFamily="66" charset="0"/>
            </a:endParaRPr>
          </a:p>
          <a:p>
            <a:endParaRPr lang="ru-RU" sz="800" b="1" i="1" dirty="0" smtClean="0">
              <a:solidFill>
                <a:schemeClr val="bg2">
                  <a:lumMod val="50000"/>
                  <a:lumOff val="50000"/>
                </a:schemeClr>
              </a:solidFill>
              <a:latin typeface="Monotype Corsiva" pitchFamily="66" charset="0"/>
            </a:endParaRPr>
          </a:p>
          <a:p>
            <a:pPr algn="r"/>
            <a:r>
              <a:rPr lang="ru-RU" sz="1600" b="1" i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Monotype Corsiva" pitchFamily="66" charset="0"/>
              </a:rPr>
              <a:t>Владимир </a:t>
            </a:r>
            <a:r>
              <a:rPr lang="ru-RU" sz="1600" b="1" i="1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Monotype Corsiva" pitchFamily="66" charset="0"/>
              </a:rPr>
              <a:t>Гузий</a:t>
            </a:r>
            <a:endParaRPr lang="ru-RU" sz="1600" b="1" i="1" dirty="0">
              <a:solidFill>
                <a:schemeClr val="bg2">
                  <a:lumMod val="50000"/>
                  <a:lumOff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80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7" y="4488968"/>
            <a:ext cx="2712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EBFAFF"/>
                </a:solidFill>
                <a:latin typeface="Arial Narrow" pitchFamily="34" charset="0"/>
              </a:rPr>
              <a:t>Государственный архив РФ, </a:t>
            </a:r>
          </a:p>
          <a:p>
            <a:pPr algn="ctr"/>
            <a:r>
              <a:rPr lang="ru-RU" sz="1200" b="1" i="1" dirty="0" smtClean="0">
                <a:solidFill>
                  <a:srgbClr val="EBFAFF"/>
                </a:solidFill>
                <a:latin typeface="Arial Narrow" pitchFamily="34" charset="0"/>
              </a:rPr>
              <a:t>фонд № Р-5446, оп.-1, д.981, л.79.</a:t>
            </a:r>
            <a:endParaRPr lang="ru-RU" sz="1200" b="1" i="1" dirty="0">
              <a:solidFill>
                <a:srgbClr val="EBFAFF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195486"/>
            <a:ext cx="28083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Учитывая большой вклад комсомольцев в </a:t>
            </a:r>
            <a:r>
              <a:rPr lang="ru-RU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сооружение </a:t>
            </a:r>
            <a:r>
              <a:rPr lang="ru-RU" sz="2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магистрали, </a:t>
            </a:r>
            <a:endParaRPr lang="ru-RU" sz="2000" b="1" i="1" dirty="0" smtClean="0">
              <a:solidFill>
                <a:schemeClr val="accent6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Постановлением </a:t>
            </a:r>
          </a:p>
          <a:p>
            <a:pPr algn="ctr"/>
            <a:r>
              <a:rPr lang="ru-RU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ЦК </a:t>
            </a:r>
            <a:r>
              <a:rPr lang="ru-RU" sz="2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КПСС и Совета Министров СССР </a:t>
            </a:r>
            <a:endParaRPr lang="ru-RU" sz="2000" b="1" i="1" dirty="0" smtClean="0">
              <a:solidFill>
                <a:schemeClr val="accent6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от </a:t>
            </a:r>
            <a:r>
              <a:rPr lang="ru-RU" sz="2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30 мая </a:t>
            </a:r>
            <a:r>
              <a:rPr lang="ru-RU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1985 </a:t>
            </a:r>
            <a:r>
              <a:rPr lang="ru-RU" sz="2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года № 511 Байкало-Амурской </a:t>
            </a:r>
            <a:r>
              <a:rPr lang="ru-RU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железной дороге </a:t>
            </a:r>
            <a:r>
              <a:rPr lang="ru-RU" sz="2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присвоено имя </a:t>
            </a:r>
            <a:endParaRPr lang="ru-RU" sz="2000" b="1" i="1" dirty="0" smtClean="0">
              <a:solidFill>
                <a:schemeClr val="accent6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Ленинского </a:t>
            </a:r>
            <a:r>
              <a:rPr lang="ru-RU" sz="2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комсомола.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t="3321" r="6764" b="12785"/>
          <a:stretch/>
        </p:blipFill>
        <p:spPr bwMode="auto">
          <a:xfrm>
            <a:off x="179510" y="339502"/>
            <a:ext cx="300090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55526"/>
            <a:ext cx="2777131" cy="4376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52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16" y="1203598"/>
            <a:ext cx="5376033" cy="3492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449" y="1131590"/>
            <a:ext cx="343306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Трасса проходит через </a:t>
            </a:r>
          </a:p>
          <a:p>
            <a:pPr algn="ctr"/>
            <a:r>
              <a:rPr lang="ru-RU" sz="2200" b="1" i="1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7 горных хребтов, </a:t>
            </a:r>
          </a:p>
          <a:p>
            <a:pPr algn="ctr"/>
            <a:r>
              <a:rPr lang="ru-RU" sz="2200" b="1" i="1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более 200 станций и </a:t>
            </a:r>
          </a:p>
          <a:p>
            <a:pPr algn="ctr"/>
            <a:r>
              <a:rPr lang="ru-RU" sz="2200" b="1" i="1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60 населённых пунктов</a:t>
            </a:r>
            <a:r>
              <a:rPr lang="ru-RU" sz="2200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, </a:t>
            </a:r>
          </a:p>
          <a:p>
            <a:pPr lvl="0" algn="ctr"/>
            <a:r>
              <a:rPr lang="ru-RU" sz="2200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пересекает </a:t>
            </a:r>
            <a:endParaRPr lang="ru-RU" sz="2200" i="1" dirty="0" smtClean="0">
              <a:solidFill>
                <a:schemeClr val="bg1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  <a:p>
            <a:pPr lvl="0" algn="ctr"/>
            <a:r>
              <a:rPr lang="ru-RU" sz="2200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более </a:t>
            </a:r>
            <a:r>
              <a:rPr lang="ru-RU" sz="2200" b="1" i="1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3000 водных преград</a:t>
            </a:r>
            <a:r>
              <a:rPr lang="ru-RU" sz="2200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, </a:t>
            </a:r>
          </a:p>
          <a:p>
            <a:pPr lvl="0" algn="ctr"/>
            <a:r>
              <a:rPr lang="ru-RU" sz="2200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в том числе </a:t>
            </a:r>
          </a:p>
          <a:p>
            <a:pPr lvl="0" algn="ctr"/>
            <a:r>
              <a:rPr lang="ru-RU" sz="2200" b="1" i="1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16 крупных рек</a:t>
            </a:r>
            <a:r>
              <a:rPr lang="ru-RU" sz="2200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.</a:t>
            </a:r>
            <a:r>
              <a:rPr lang="ru-RU" sz="2200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endParaRPr lang="ru-RU" sz="2200" b="1" i="1" dirty="0">
              <a:solidFill>
                <a:srgbClr val="FFFF00"/>
              </a:solidFill>
              <a:latin typeface="+mj-lt"/>
            </a:endParaRPr>
          </a:p>
          <a:p>
            <a:pPr algn="ctr"/>
            <a:endParaRPr lang="ru-RU" sz="2200" i="1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416" y="123478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>
                <a:solidFill>
                  <a:srgbClr val="FBFFFD"/>
                </a:solidFill>
                <a:latin typeface="+mj-lt"/>
              </a:rPr>
              <a:t>БАМ – в числе самых крупных магистралей </a:t>
            </a:r>
            <a:r>
              <a:rPr lang="ru-RU" sz="2200" b="1" i="1" dirty="0" smtClean="0">
                <a:solidFill>
                  <a:srgbClr val="FBFFFD"/>
                </a:solidFill>
                <a:latin typeface="+mj-lt"/>
              </a:rPr>
              <a:t>в </a:t>
            </a:r>
            <a:r>
              <a:rPr lang="ru-RU" sz="2200" b="1" i="1" dirty="0">
                <a:solidFill>
                  <a:srgbClr val="FBFFFD"/>
                </a:solidFill>
                <a:latin typeface="+mj-lt"/>
              </a:rPr>
              <a:t>мире</a:t>
            </a:r>
            <a:r>
              <a:rPr lang="ru-RU" sz="2200" b="1" i="1" dirty="0">
                <a:solidFill>
                  <a:srgbClr val="F7FFFB"/>
                </a:solidFill>
                <a:latin typeface="+mj-lt"/>
              </a:rPr>
              <a:t>,</a:t>
            </a:r>
            <a:r>
              <a:rPr lang="ru-RU" sz="2200" b="1" i="1" dirty="0">
                <a:latin typeface="+mj-lt"/>
              </a:rPr>
              <a:t> </a:t>
            </a:r>
            <a:endParaRPr lang="ru-RU" sz="2200" b="1" i="1" dirty="0" smtClean="0">
              <a:latin typeface="+mj-lt"/>
            </a:endParaRPr>
          </a:p>
          <a:p>
            <a:pPr algn="ctr"/>
            <a:r>
              <a:rPr lang="ru-RU" sz="2200" b="1" i="1" dirty="0" smtClean="0">
                <a:solidFill>
                  <a:srgbClr val="FFFF00"/>
                </a:solidFill>
                <a:latin typeface="+mj-lt"/>
              </a:rPr>
              <a:t>длиной </a:t>
            </a:r>
            <a:r>
              <a:rPr lang="ru-RU" sz="2200" b="1" i="1" dirty="0">
                <a:solidFill>
                  <a:srgbClr val="FFFF00"/>
                </a:solidFill>
                <a:latin typeface="+mj-lt"/>
              </a:rPr>
              <a:t>4300 км.</a:t>
            </a:r>
          </a:p>
        </p:txBody>
      </p:sp>
    </p:spTree>
    <p:extLst>
      <p:ext uri="{BB962C8B-B14F-4D97-AF65-F5344CB8AC3E}">
        <p14:creationId xmlns:p14="http://schemas.microsoft.com/office/powerpoint/2010/main" val="6426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7"/>
          <a:stretch/>
        </p:blipFill>
        <p:spPr bwMode="auto">
          <a:xfrm>
            <a:off x="107505" y="76092"/>
            <a:ext cx="8928992" cy="498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67494"/>
            <a:ext cx="8424936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От Байкала до Амура</a:t>
            </a:r>
            <a:endParaRPr lang="ru-RU" sz="5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27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118" y="1203598"/>
            <a:ext cx="5192690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548" y="123478"/>
            <a:ext cx="8760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200" i="1" dirty="0">
                <a:solidFill>
                  <a:srgbClr val="9BBB59">
                    <a:lumMod val="20000"/>
                    <a:lumOff val="80000"/>
                  </a:srgbClr>
                </a:solidFill>
                <a:latin typeface="Arial"/>
              </a:rPr>
              <a:t>В регионах с вечной мерзлотой и высокой сейсмичностью проложено </a:t>
            </a:r>
            <a:r>
              <a:rPr lang="ru-RU" sz="2200" b="1" i="1" dirty="0">
                <a:solidFill>
                  <a:srgbClr val="FFFF00"/>
                </a:solidFill>
                <a:latin typeface="Arial"/>
              </a:rPr>
              <a:t>более 1 тыс. км путей.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962" y="854298"/>
            <a:ext cx="35619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i="1" dirty="0">
                <a:solidFill>
                  <a:srgbClr val="9BBB59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Для магистрали построено </a:t>
            </a:r>
            <a:r>
              <a:rPr lang="ru-RU" sz="22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2230 мостов </a:t>
            </a:r>
            <a:r>
              <a:rPr lang="ru-RU" sz="2200" i="1" dirty="0">
                <a:solidFill>
                  <a:srgbClr val="9BBB59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различной степени сложности и пробито </a:t>
            </a:r>
            <a:endParaRPr lang="ru-RU" sz="2200" i="1" dirty="0" smtClean="0">
              <a:solidFill>
                <a:srgbClr val="9BBB59">
                  <a:lumMod val="20000"/>
                  <a:lumOff val="8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2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2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тоннелей протяженностью почти </a:t>
            </a:r>
            <a:r>
              <a:rPr lang="ru-RU" sz="22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ru-RU" sz="2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км</a:t>
            </a:r>
            <a:r>
              <a:rPr lang="ru-RU" sz="2200" i="1" dirty="0">
                <a:solidFill>
                  <a:srgbClr val="9BBB59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sz="2200" i="1" dirty="0" smtClean="0">
              <a:solidFill>
                <a:srgbClr val="9BBB59">
                  <a:lumMod val="20000"/>
                  <a:lumOff val="8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200" i="1" dirty="0" smtClean="0">
                <a:solidFill>
                  <a:srgbClr val="9BBB59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из </a:t>
            </a:r>
            <a:r>
              <a:rPr lang="ru-RU" sz="2200" i="1" dirty="0">
                <a:solidFill>
                  <a:srgbClr val="9BBB59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которых самый длинный Северо-Муйский тоннель </a:t>
            </a:r>
            <a:endParaRPr lang="ru-RU" sz="2200" i="1" dirty="0" smtClean="0">
              <a:solidFill>
                <a:srgbClr val="9BBB59">
                  <a:lumMod val="20000"/>
                  <a:lumOff val="8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200" i="1" dirty="0" smtClean="0">
                <a:solidFill>
                  <a:srgbClr val="9BBB59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200" i="1" dirty="0">
                <a:solidFill>
                  <a:srgbClr val="9BBB59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15 340 м) строился с 1977 по 2003 год.</a:t>
            </a:r>
          </a:p>
        </p:txBody>
      </p:sp>
    </p:spTree>
    <p:extLst>
      <p:ext uri="{BB962C8B-B14F-4D97-AF65-F5344CB8AC3E}">
        <p14:creationId xmlns:p14="http://schemas.microsoft.com/office/powerpoint/2010/main" val="340147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2194694"/>
            <a:ext cx="4061248" cy="2695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2900" y="123478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EFFFF6"/>
                </a:solidFill>
                <a:latin typeface="+mj-lt"/>
              </a:rPr>
              <a:t>Строительство магистрали обошлось государству, без учета упущенной выгоды, </a:t>
            </a:r>
            <a:r>
              <a:rPr lang="ru-RU" sz="2000" b="1" i="1" dirty="0">
                <a:solidFill>
                  <a:srgbClr val="FFFF00"/>
                </a:solidFill>
                <a:latin typeface="+mj-lt"/>
              </a:rPr>
              <a:t>в 17,7 </a:t>
            </a:r>
            <a:r>
              <a:rPr lang="ru-RU" sz="2000" b="1" i="1" dirty="0" smtClean="0">
                <a:solidFill>
                  <a:srgbClr val="FFFF00"/>
                </a:solidFill>
                <a:latin typeface="+mj-lt"/>
              </a:rPr>
              <a:t>млрд. </a:t>
            </a:r>
            <a:r>
              <a:rPr lang="ru-RU" sz="2000" b="1" i="1" dirty="0">
                <a:solidFill>
                  <a:srgbClr val="FFFF00"/>
                </a:solidFill>
                <a:latin typeface="+mj-lt"/>
              </a:rPr>
              <a:t>рублей </a:t>
            </a:r>
            <a:r>
              <a:rPr lang="ru-RU" sz="2000" b="1" i="1" dirty="0">
                <a:solidFill>
                  <a:srgbClr val="EFFFF6"/>
                </a:solidFill>
                <a:latin typeface="+mj-lt"/>
              </a:rPr>
              <a:t>(в сметных ценах на 1 января 1991 года), а при учете упущенной выгоды, </a:t>
            </a:r>
            <a:endParaRPr lang="ru-RU" sz="2000" b="1" i="1" dirty="0" smtClean="0">
              <a:solidFill>
                <a:srgbClr val="EFFFF6"/>
              </a:solidFill>
              <a:latin typeface="+mj-lt"/>
            </a:endParaRPr>
          </a:p>
          <a:p>
            <a:pPr algn="ctr"/>
            <a:r>
              <a:rPr lang="ru-RU" sz="2000" b="1" i="1" dirty="0" smtClean="0">
                <a:solidFill>
                  <a:srgbClr val="EFFFF6"/>
                </a:solidFill>
                <a:latin typeface="+mj-lt"/>
              </a:rPr>
              <a:t>по </a:t>
            </a:r>
            <a:r>
              <a:rPr lang="ru-RU" sz="2000" b="1" i="1" dirty="0">
                <a:solidFill>
                  <a:srgbClr val="EFFFF6"/>
                </a:solidFill>
                <a:latin typeface="+mj-lt"/>
              </a:rPr>
              <a:t>средней годовой ставке 8%, </a:t>
            </a:r>
            <a:r>
              <a:rPr lang="ru-RU" sz="2000" b="1" i="1" dirty="0">
                <a:solidFill>
                  <a:srgbClr val="FFFF00"/>
                </a:solidFill>
                <a:latin typeface="+mj-lt"/>
              </a:rPr>
              <a:t>в 55,3 </a:t>
            </a:r>
            <a:r>
              <a:rPr lang="ru-RU" sz="2000" b="1" i="1" dirty="0" smtClean="0">
                <a:solidFill>
                  <a:srgbClr val="FFFF00"/>
                </a:solidFill>
                <a:latin typeface="+mj-lt"/>
              </a:rPr>
              <a:t>млрд. </a:t>
            </a:r>
            <a:r>
              <a:rPr lang="ru-RU" sz="2000" b="1" i="1" dirty="0">
                <a:solidFill>
                  <a:srgbClr val="FFFF00"/>
                </a:solidFill>
                <a:latin typeface="+mj-lt"/>
              </a:rPr>
              <a:t>рублей</a:t>
            </a:r>
            <a:r>
              <a:rPr lang="ru-RU" sz="2000" b="1" i="1" dirty="0">
                <a:solidFill>
                  <a:srgbClr val="EFFFF6"/>
                </a:solidFill>
                <a:latin typeface="+mj-lt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6" y="1563638"/>
            <a:ext cx="4221275" cy="2809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8869"/>
            <a:ext cx="2266950" cy="4286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49" y="1063548"/>
            <a:ext cx="2624851" cy="37538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5564" y="123477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FFFF00"/>
                </a:solidFill>
                <a:latin typeface="+mj-lt"/>
              </a:rPr>
              <a:t>В строительстве </a:t>
            </a:r>
            <a:r>
              <a:rPr lang="ru-RU" sz="2200" b="1" i="1" dirty="0" smtClean="0">
                <a:solidFill>
                  <a:srgbClr val="FFFF00"/>
                </a:solidFill>
                <a:latin typeface="+mj-lt"/>
              </a:rPr>
              <a:t>участвовало</a:t>
            </a:r>
          </a:p>
          <a:p>
            <a:pPr algn="ctr"/>
            <a:r>
              <a:rPr lang="ru-RU" sz="2200" b="1" i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ru-RU" sz="2200" b="1" i="1" dirty="0" smtClean="0">
                <a:solidFill>
                  <a:srgbClr val="FFFF00"/>
                </a:solidFill>
                <a:latin typeface="+mj-lt"/>
              </a:rPr>
              <a:t>более </a:t>
            </a:r>
            <a:r>
              <a:rPr lang="ru-RU" sz="2200" b="1" i="1" dirty="0" smtClean="0">
                <a:solidFill>
                  <a:srgbClr val="FFFF00"/>
                </a:solidFill>
                <a:latin typeface="+mj-lt"/>
              </a:rPr>
              <a:t>2 </a:t>
            </a:r>
            <a:r>
              <a:rPr lang="ru-RU" sz="2200" b="1" i="1" dirty="0" smtClean="0">
                <a:solidFill>
                  <a:srgbClr val="FFFF00"/>
                </a:solidFill>
                <a:latin typeface="+mj-lt"/>
              </a:rPr>
              <a:t>миллионов человек</a:t>
            </a:r>
            <a:endParaRPr lang="ru-RU" sz="2200" b="1" i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736" y="771550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F3FFF8"/>
                </a:solidFill>
                <a:latin typeface="Arial Narrow" pitchFamily="34" charset="0"/>
              </a:rPr>
              <a:t>8 октября 1976 г. </a:t>
            </a:r>
            <a:endParaRPr lang="ru-RU" b="1" i="1" dirty="0" smtClean="0">
              <a:solidFill>
                <a:srgbClr val="F3FFF8"/>
              </a:solidFill>
              <a:latin typeface="Arial Narrow" pitchFamily="34" charset="0"/>
            </a:endParaRPr>
          </a:p>
          <a:p>
            <a:pPr algn="ctr"/>
            <a:r>
              <a:rPr lang="ru-RU" b="1" i="1" dirty="0" smtClean="0">
                <a:solidFill>
                  <a:srgbClr val="F3FFF8"/>
                </a:solidFill>
                <a:latin typeface="Arial Narrow" pitchFamily="34" charset="0"/>
              </a:rPr>
              <a:t>Указом Президиума </a:t>
            </a:r>
            <a:r>
              <a:rPr lang="ru-RU" b="1" i="1" dirty="0">
                <a:solidFill>
                  <a:srgbClr val="F3FFF8"/>
                </a:solidFill>
                <a:latin typeface="Arial Narrow" pitchFamily="34" charset="0"/>
              </a:rPr>
              <a:t>Верховного Совета СССР была учреждена </a:t>
            </a:r>
            <a:r>
              <a:rPr lang="ru-RU" b="1" i="1" dirty="0" smtClean="0">
                <a:solidFill>
                  <a:srgbClr val="F3FFF8"/>
                </a:solidFill>
                <a:latin typeface="Arial Narrow" pitchFamily="34" charset="0"/>
              </a:rPr>
              <a:t>медаль</a:t>
            </a:r>
          </a:p>
          <a:p>
            <a:pPr algn="ctr"/>
            <a:r>
              <a:rPr lang="ru-RU" b="1" i="1" dirty="0" smtClean="0">
                <a:solidFill>
                  <a:srgbClr val="F3FFF8"/>
                </a:solidFill>
                <a:latin typeface="Arial Narrow" pitchFamily="34" charset="0"/>
              </a:rPr>
              <a:t> </a:t>
            </a:r>
            <a:r>
              <a:rPr lang="ru-RU" b="1" i="1" dirty="0" smtClean="0">
                <a:solidFill>
                  <a:srgbClr val="F3FFF8"/>
                </a:solidFill>
                <a:latin typeface="Arial Narrow" pitchFamily="34" charset="0"/>
              </a:rPr>
              <a:t>«За </a:t>
            </a:r>
            <a:r>
              <a:rPr lang="ru-RU" b="1" i="1" dirty="0">
                <a:solidFill>
                  <a:srgbClr val="F3FFF8"/>
                </a:solidFill>
                <a:latin typeface="Arial Narrow" pitchFamily="34" charset="0"/>
              </a:rPr>
              <a:t>строительство </a:t>
            </a:r>
            <a:endParaRPr lang="ru-RU" b="1" i="1" dirty="0" smtClean="0">
              <a:solidFill>
                <a:srgbClr val="F3FFF8"/>
              </a:solidFill>
              <a:latin typeface="Arial Narrow" pitchFamily="34" charset="0"/>
            </a:endParaRPr>
          </a:p>
          <a:p>
            <a:pPr algn="ctr"/>
            <a:r>
              <a:rPr lang="ru-RU" b="1" i="1" dirty="0" smtClean="0">
                <a:solidFill>
                  <a:srgbClr val="F3FFF8"/>
                </a:solidFill>
                <a:latin typeface="Arial Narrow" pitchFamily="34" charset="0"/>
              </a:rPr>
              <a:t>Байкало-Амурской </a:t>
            </a:r>
            <a:r>
              <a:rPr lang="ru-RU" b="1" i="1" dirty="0" smtClean="0">
                <a:solidFill>
                  <a:srgbClr val="F3FFF8"/>
                </a:solidFill>
                <a:latin typeface="Arial Narrow" pitchFamily="34" charset="0"/>
              </a:rPr>
              <a:t>магистрали», </a:t>
            </a:r>
            <a:endParaRPr lang="ru-RU" b="1" i="1" dirty="0" smtClean="0">
              <a:solidFill>
                <a:srgbClr val="F3FFF8"/>
              </a:solidFill>
              <a:latin typeface="Arial Narrow" pitchFamily="34" charset="0"/>
            </a:endParaRPr>
          </a:p>
          <a:p>
            <a:pPr algn="ctr"/>
            <a:r>
              <a:rPr lang="ru-RU" b="1" i="1" dirty="0" smtClean="0">
                <a:solidFill>
                  <a:srgbClr val="F3FFF8"/>
                </a:solidFill>
                <a:latin typeface="Arial Narrow" pitchFamily="34" charset="0"/>
              </a:rPr>
              <a:t>ею </a:t>
            </a:r>
            <a:r>
              <a:rPr lang="ru-RU" b="1" i="1" dirty="0">
                <a:solidFill>
                  <a:srgbClr val="F3FFF8"/>
                </a:solidFill>
                <a:latin typeface="Arial Narrow" pitchFamily="34" charset="0"/>
              </a:rPr>
              <a:t>награждено </a:t>
            </a:r>
            <a:r>
              <a:rPr lang="ru-RU" b="1" i="1" dirty="0" smtClean="0">
                <a:solidFill>
                  <a:srgbClr val="F3FFF8"/>
                </a:solidFill>
                <a:latin typeface="Arial Narrow" pitchFamily="34" charset="0"/>
              </a:rPr>
              <a:t>около </a:t>
            </a:r>
            <a:r>
              <a:rPr lang="ru-RU" b="1" i="1" dirty="0">
                <a:solidFill>
                  <a:srgbClr val="F3FFF8"/>
                </a:solidFill>
                <a:latin typeface="Arial Narrow" pitchFamily="34" charset="0"/>
              </a:rPr>
              <a:t>200 тысяч человек.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13526"/>
            <a:ext cx="3348372" cy="275043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582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97128"/>
            <a:ext cx="892899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Bookman Old Style" pitchFamily="18" charset="0"/>
              </a:rPr>
              <a:t>Интересные факты о </a:t>
            </a:r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БАМе</a:t>
            </a:r>
          </a:p>
          <a:p>
            <a:endParaRPr lang="ru-RU" sz="800" dirty="0">
              <a:solidFill>
                <a:srgbClr val="E7FFF2"/>
              </a:solidFill>
            </a:endParaRPr>
          </a:p>
          <a:p>
            <a:pPr lvl="0"/>
            <a:r>
              <a:rPr lang="ru-RU" sz="2000" b="1" i="1" dirty="0">
                <a:solidFill>
                  <a:srgbClr val="FFFF00"/>
                </a:solidFill>
                <a:latin typeface="Bookman Old Style" pitchFamily="18" charset="0"/>
              </a:rPr>
              <a:t>В строительстве восточного участка принимали участие два железнодорожных корпуса железнодорожных войск вооружённых сил СССР</a:t>
            </a:r>
            <a:r>
              <a:rPr lang="ru-RU" sz="2000" b="1" i="1" dirty="0" smtClean="0">
                <a:solidFill>
                  <a:srgbClr val="FFFF00"/>
                </a:solidFill>
                <a:latin typeface="Bookman Old Style" pitchFamily="18" charset="0"/>
              </a:rPr>
              <a:t>.</a:t>
            </a:r>
          </a:p>
          <a:p>
            <a:pPr lvl="0"/>
            <a:endParaRPr lang="ru-RU" i="1" dirty="0">
              <a:solidFill>
                <a:srgbClr val="E7FFF2"/>
              </a:solidFill>
            </a:endParaRPr>
          </a:p>
          <a:p>
            <a:pPr lvl="0" algn="r"/>
            <a:r>
              <a:rPr lang="ru-RU" b="1" i="1" dirty="0">
                <a:solidFill>
                  <a:srgbClr val="FFFFFF"/>
                </a:solidFill>
                <a:latin typeface="Bookman Old Style" pitchFamily="18" charset="0"/>
              </a:rPr>
              <a:t>Одной из задач, решённых строительством БАМа, </a:t>
            </a:r>
            <a:endParaRPr lang="ru-RU" b="1" i="1" dirty="0" smtClean="0">
              <a:solidFill>
                <a:srgbClr val="FFFFFF"/>
              </a:solidFill>
              <a:latin typeface="Bookman Old Style" pitchFamily="18" charset="0"/>
            </a:endParaRPr>
          </a:p>
          <a:p>
            <a:pPr lvl="0" algn="r"/>
            <a:r>
              <a:rPr lang="ru-RU" b="1" i="1" dirty="0" smtClean="0">
                <a:solidFill>
                  <a:srgbClr val="FFFFFF"/>
                </a:solidFill>
                <a:latin typeface="Bookman Old Style" pitchFamily="18" charset="0"/>
              </a:rPr>
              <a:t>было </a:t>
            </a:r>
            <a:r>
              <a:rPr lang="ru-RU" b="1" i="1" dirty="0">
                <a:solidFill>
                  <a:srgbClr val="FFFFFF"/>
                </a:solidFill>
                <a:latin typeface="Bookman Old Style" pitchFamily="18" charset="0"/>
              </a:rPr>
              <a:t>обеспечение надёжного сообщения с дальневосточными регионами страны в </a:t>
            </a:r>
            <a:r>
              <a:rPr lang="ru-RU" b="1" i="1" dirty="0" err="1">
                <a:solidFill>
                  <a:srgbClr val="FFFFFF"/>
                </a:solidFill>
                <a:latin typeface="Bookman Old Style" pitchFamily="18" charset="0"/>
              </a:rPr>
              <a:t>условияx</a:t>
            </a:r>
            <a:r>
              <a:rPr lang="ru-RU" b="1" i="1" dirty="0">
                <a:solidFill>
                  <a:srgbClr val="FFFFFF"/>
                </a:solidFill>
                <a:latin typeface="Bookman Old Style" pitchFamily="18" charset="0"/>
              </a:rPr>
              <a:t> возможного захвата </a:t>
            </a:r>
            <a:endParaRPr lang="ru-RU" b="1" i="1" dirty="0" smtClean="0">
              <a:solidFill>
                <a:srgbClr val="FFFFFF"/>
              </a:solidFill>
              <a:latin typeface="Bookman Old Style" pitchFamily="18" charset="0"/>
            </a:endParaRPr>
          </a:p>
          <a:p>
            <a:pPr lvl="0" algn="r"/>
            <a:r>
              <a:rPr lang="ru-RU" b="1" i="1" dirty="0" smtClean="0">
                <a:solidFill>
                  <a:srgbClr val="FFFFFF"/>
                </a:solidFill>
                <a:latin typeface="Bookman Old Style" pitchFamily="18" charset="0"/>
              </a:rPr>
              <a:t>восточного </a:t>
            </a:r>
            <a:r>
              <a:rPr lang="ru-RU" b="1" i="1" dirty="0">
                <a:solidFill>
                  <a:srgbClr val="FFFFFF"/>
                </a:solidFill>
                <a:latin typeface="Bookman Old Style" pitchFamily="18" charset="0"/>
              </a:rPr>
              <a:t>участка Транссиба, расположенного </a:t>
            </a:r>
            <a:r>
              <a:rPr lang="ru-RU" b="1" i="1" dirty="0" smtClean="0">
                <a:solidFill>
                  <a:srgbClr val="FFFFFF"/>
                </a:solidFill>
                <a:latin typeface="Bookman Old Style" pitchFamily="18" charset="0"/>
              </a:rPr>
              <a:t>практически</a:t>
            </a:r>
          </a:p>
          <a:p>
            <a:pPr lvl="0" algn="r"/>
            <a:r>
              <a:rPr lang="ru-RU" b="1" i="1" dirty="0" smtClean="0">
                <a:solidFill>
                  <a:srgbClr val="FFFFFF"/>
                </a:solidFill>
                <a:latin typeface="Bookman Old Style" pitchFamily="18" charset="0"/>
              </a:rPr>
              <a:t> </a:t>
            </a:r>
            <a:r>
              <a:rPr lang="ru-RU" b="1" i="1" dirty="0">
                <a:solidFill>
                  <a:srgbClr val="FFFFFF"/>
                </a:solidFill>
                <a:latin typeface="Bookman Old Style" pitchFamily="18" charset="0"/>
              </a:rPr>
              <a:t>у самой границы, в случае военного конфликта с Китаем</a:t>
            </a:r>
            <a:r>
              <a:rPr lang="ru-RU" b="1" i="1" dirty="0" smtClean="0">
                <a:solidFill>
                  <a:srgbClr val="FFFFFF"/>
                </a:solidFill>
                <a:latin typeface="Bookman Old Style" pitchFamily="18" charset="0"/>
              </a:rPr>
              <a:t>.</a:t>
            </a:r>
          </a:p>
          <a:p>
            <a:pPr lvl="0"/>
            <a:endParaRPr lang="ru-RU" b="1" i="1" dirty="0">
              <a:solidFill>
                <a:srgbClr val="FFFFFF"/>
              </a:solidFill>
              <a:latin typeface="Bookman Old Style" pitchFamily="18" charset="0"/>
            </a:endParaRPr>
          </a:p>
          <a:p>
            <a:r>
              <a:rPr lang="ru-RU" b="1" i="1" dirty="0">
                <a:solidFill>
                  <a:schemeClr val="tx1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Для строительства БАМа в ФРГ были заказаны около 10 тысяч самосвалов и бортовых грузовиков марки «</a:t>
            </a:r>
            <a:r>
              <a:rPr lang="ru-RU" b="1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Магирус-Дойц</a:t>
            </a:r>
            <a:r>
              <a:rPr lang="ru-RU" b="1" i="1" dirty="0">
                <a:solidFill>
                  <a:schemeClr val="tx1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» </a:t>
            </a:r>
            <a:endParaRPr lang="ru-RU" b="1" i="1" dirty="0" smtClean="0">
              <a:solidFill>
                <a:schemeClr val="tx1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  <a:p>
            <a:r>
              <a:rPr lang="ru-RU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с </a:t>
            </a:r>
            <a:r>
              <a:rPr lang="ru-RU" b="1" i="1" dirty="0">
                <a:solidFill>
                  <a:schemeClr val="tx1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дизельным двигателем воздушного охлаждения. </a:t>
            </a:r>
            <a:endParaRPr lang="ru-RU" b="1" i="1" dirty="0" smtClean="0">
              <a:solidFill>
                <a:schemeClr val="tx1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  <a:p>
            <a:r>
              <a:rPr lang="ru-RU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В </a:t>
            </a:r>
            <a:r>
              <a:rPr lang="ru-RU" b="1" i="1" dirty="0">
                <a:solidFill>
                  <a:schemeClr val="tx1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СССР таких дизелей для гражданских машин не производили. Поставки были выполнены в 1975-1976 годах.</a:t>
            </a:r>
            <a:endParaRPr lang="ru-RU" b="1" i="1" dirty="0" smtClean="0">
              <a:solidFill>
                <a:schemeClr val="tx1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8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4184"/>
            <a:ext cx="7272808" cy="4684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08" y="244184"/>
            <a:ext cx="784887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Arial Black" pitchFamily="34" charset="0"/>
              </a:rPr>
              <a:t>БАМ создает основу для: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2800" i="1" dirty="0">
                <a:solidFill>
                  <a:srgbClr val="FFFF00"/>
                </a:solidFill>
                <a:latin typeface="Arial Black" pitchFamily="34" charset="0"/>
              </a:rPr>
              <a:t>широкомасштабного хозяйственного освоения Дальнего Востока и Севера России;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2800" i="1" dirty="0">
                <a:solidFill>
                  <a:srgbClr val="FFFF00"/>
                </a:solidFill>
                <a:latin typeface="Arial Black" pitchFamily="34" charset="0"/>
              </a:rPr>
              <a:t>создания прочных связей </a:t>
            </a:r>
            <a:endParaRPr lang="ru-RU" sz="2800" i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lvl="0"/>
            <a:r>
              <a:rPr lang="ru-RU" sz="2800" i="1" dirty="0" smtClean="0">
                <a:solidFill>
                  <a:srgbClr val="FFFF00"/>
                </a:solidFill>
                <a:latin typeface="Arial Black" pitchFamily="34" charset="0"/>
              </a:rPr>
              <a:t>    со </a:t>
            </a:r>
            <a:r>
              <a:rPr lang="ru-RU" sz="2800" i="1" dirty="0">
                <a:solidFill>
                  <a:srgbClr val="FFFF00"/>
                </a:solidFill>
                <a:latin typeface="Arial Black" pitchFamily="34" charset="0"/>
              </a:rPr>
              <a:t>странами Востока </a:t>
            </a:r>
            <a:endParaRPr lang="ru-RU" sz="2800" i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lvl="0"/>
            <a:r>
              <a:rPr lang="ru-RU" sz="2800" i="1" dirty="0" smtClean="0">
                <a:solidFill>
                  <a:srgbClr val="FFFF00"/>
                </a:solidFill>
                <a:latin typeface="Arial Black" pitchFamily="34" charset="0"/>
              </a:rPr>
              <a:t>    (</a:t>
            </a:r>
            <a:r>
              <a:rPr lang="ru-RU" sz="2800" i="1" dirty="0">
                <a:solidFill>
                  <a:srgbClr val="FFFF00"/>
                </a:solidFill>
                <a:latin typeface="Arial Black" pitchFamily="34" charset="0"/>
              </a:rPr>
              <a:t>Япония, Китай, Корея);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2800" i="1" dirty="0">
                <a:solidFill>
                  <a:srgbClr val="FFFF00"/>
                </a:solidFill>
                <a:latin typeface="Arial Black" pitchFamily="34" charset="0"/>
              </a:rPr>
              <a:t>развития экономики </a:t>
            </a:r>
            <a:r>
              <a:rPr lang="ru-RU" sz="2800" i="1" dirty="0" smtClean="0">
                <a:solidFill>
                  <a:srgbClr val="FFFF00"/>
                </a:solidFill>
                <a:latin typeface="Arial Black" pitchFamily="34" charset="0"/>
              </a:rPr>
              <a:t>Сахалина </a:t>
            </a:r>
          </a:p>
          <a:p>
            <a:pPr lvl="0"/>
            <a:r>
              <a:rPr lang="ru-RU" sz="2800" i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2800" i="1" dirty="0" smtClean="0">
                <a:solidFill>
                  <a:srgbClr val="FFFF00"/>
                </a:solidFill>
                <a:latin typeface="Arial Black" pitchFamily="34" charset="0"/>
              </a:rPr>
              <a:t>  </a:t>
            </a:r>
            <a:r>
              <a:rPr lang="ru-RU" sz="2800" i="1" dirty="0" smtClean="0">
                <a:solidFill>
                  <a:srgbClr val="FFFF00"/>
                </a:solidFill>
                <a:latin typeface="Arial Black" pitchFamily="34" charset="0"/>
              </a:rPr>
              <a:t>и </a:t>
            </a:r>
            <a:r>
              <a:rPr lang="ru-RU" sz="2800" i="1" dirty="0">
                <a:solidFill>
                  <a:srgbClr val="FFFF00"/>
                </a:solidFill>
                <a:latin typeface="Arial Black" pitchFamily="34" charset="0"/>
              </a:rPr>
              <a:t>Курильских островов.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14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339502"/>
            <a:ext cx="78488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FFFFFF"/>
                </a:solidFill>
                <a:latin typeface="Bookman Old Style" pitchFamily="18" charset="0"/>
              </a:rPr>
              <a:t>Приглашаем Вас посетить архивный отдел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FFFFFF"/>
                </a:solidFill>
                <a:latin typeface="Bookman Old Style" pitchFamily="18" charset="0"/>
              </a:rPr>
              <a:t>Администрации </a:t>
            </a:r>
            <a:r>
              <a:rPr lang="ru-RU" sz="2000" b="1" i="1" dirty="0" err="1">
                <a:solidFill>
                  <a:srgbClr val="FFFFFF"/>
                </a:solidFill>
                <a:latin typeface="Bookman Old Style" pitchFamily="18" charset="0"/>
              </a:rPr>
              <a:t>Шелеховского</a:t>
            </a:r>
            <a:r>
              <a:rPr lang="ru-RU" sz="2000" b="1" i="1" dirty="0">
                <a:solidFill>
                  <a:srgbClr val="FFFFFF"/>
                </a:solidFill>
                <a:latin typeface="Bookman Old Style" pitchFamily="18" charset="0"/>
              </a:rPr>
              <a:t> муниципального района, </a:t>
            </a:r>
            <a:r>
              <a:rPr lang="ru-RU" sz="2000" b="1" i="1" dirty="0" smtClean="0">
                <a:solidFill>
                  <a:srgbClr val="FFFFFF"/>
                </a:solidFill>
                <a:latin typeface="Bookman Old Style" pitchFamily="18" charset="0"/>
              </a:rPr>
              <a:t>расположенный </a:t>
            </a:r>
            <a:r>
              <a:rPr lang="ru-RU" sz="2000" b="1" i="1" dirty="0">
                <a:solidFill>
                  <a:srgbClr val="FFFFFF"/>
                </a:solidFill>
                <a:latin typeface="Bookman Old Style" pitchFamily="18" charset="0"/>
              </a:rPr>
              <a:t>по адресу: </a:t>
            </a:r>
            <a:endParaRPr lang="ru-RU" sz="2000" b="1" i="1" dirty="0" smtClean="0">
              <a:solidFill>
                <a:srgbClr val="FFFFFF"/>
              </a:solidFill>
              <a:latin typeface="Bookman Old Style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FFFFFF"/>
                </a:solidFill>
                <a:latin typeface="Bookman Old Style" pitchFamily="18" charset="0"/>
              </a:rPr>
              <a:t>г</a:t>
            </a:r>
            <a:r>
              <a:rPr lang="ru-RU" sz="2000" b="1" i="1" dirty="0">
                <a:solidFill>
                  <a:srgbClr val="FFFFFF"/>
                </a:solidFill>
                <a:latin typeface="Bookman Old Style" pitchFamily="18" charset="0"/>
              </a:rPr>
              <a:t>. </a:t>
            </a:r>
            <a:r>
              <a:rPr lang="ru-RU" sz="2000" b="1" i="1" dirty="0" err="1">
                <a:solidFill>
                  <a:srgbClr val="FFFFFF"/>
                </a:solidFill>
                <a:latin typeface="Bookman Old Style" pitchFamily="18" charset="0"/>
              </a:rPr>
              <a:t>Шелехов</a:t>
            </a:r>
            <a:r>
              <a:rPr lang="ru-RU" sz="2000" b="1" i="1" dirty="0">
                <a:solidFill>
                  <a:srgbClr val="FFFFFF"/>
                </a:solidFill>
                <a:latin typeface="Bookman Old Style" pitchFamily="18" charset="0"/>
              </a:rPr>
              <a:t>, </a:t>
            </a:r>
            <a:r>
              <a:rPr lang="ru-RU" sz="2000" b="1" i="1" dirty="0" err="1">
                <a:solidFill>
                  <a:srgbClr val="FFFFFF"/>
                </a:solidFill>
                <a:latin typeface="Bookman Old Style" pitchFamily="18" charset="0"/>
              </a:rPr>
              <a:t>Култукский</a:t>
            </a:r>
            <a:r>
              <a:rPr lang="ru-RU" sz="2000" b="1" i="1" dirty="0">
                <a:solidFill>
                  <a:srgbClr val="FFFFFF"/>
                </a:solidFill>
                <a:latin typeface="Bookman Old Style" pitchFamily="18" charset="0"/>
              </a:rPr>
              <a:t> тракт, 10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FFFFFF"/>
                </a:solidFill>
                <a:latin typeface="Bookman Old Style" pitchFamily="18" charset="0"/>
              </a:rPr>
              <a:t>тел. (39550) 4-49-48, </a:t>
            </a:r>
            <a:r>
              <a:rPr lang="ru-RU" sz="2000" b="1" i="1" dirty="0" smtClean="0">
                <a:solidFill>
                  <a:srgbClr val="FFFFFF"/>
                </a:solidFill>
                <a:latin typeface="Bookman Old Style" pitchFamily="18" charset="0"/>
              </a:rPr>
              <a:t>5-33-20.</a:t>
            </a:r>
            <a:endParaRPr lang="ru-RU" sz="2000" b="1" i="1" dirty="0">
              <a:solidFill>
                <a:srgbClr val="FFFFFF"/>
              </a:solidFill>
              <a:latin typeface="Bookman Old Style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i="1" dirty="0">
              <a:solidFill>
                <a:srgbClr val="FFFFFF"/>
              </a:solidFill>
              <a:latin typeface="Bookman Old Style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FFFF00"/>
                </a:solidFill>
                <a:latin typeface="Bookman Old Style" pitchFamily="18" charset="0"/>
              </a:rPr>
              <a:t>Всегда рады видеть Вас!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2499743"/>
            <a:ext cx="7561365" cy="2459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0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9622"/>
            <a:ext cx="748883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95486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FFFF00"/>
                </a:solidFill>
                <a:latin typeface="Arial Narrow" pitchFamily="34" charset="0"/>
              </a:rPr>
              <a:t>Байкало-Амурская магистраль (БАМ) – железная дорога в Восточной Сибири и на Дальнем Востоке, второй магистральный (наряду с Транссибирской магистралью) железнодорожный выход России к Тихому океану</a:t>
            </a:r>
            <a:r>
              <a:rPr lang="ru-RU" sz="2000" b="1" i="1" dirty="0" smtClean="0">
                <a:solidFill>
                  <a:srgbClr val="FFFF00"/>
                </a:solidFill>
                <a:latin typeface="Arial Narrow" pitchFamily="34" charset="0"/>
              </a:rPr>
              <a:t>.</a:t>
            </a:r>
            <a:endParaRPr lang="ru-RU" sz="2000" b="1" i="1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34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3558"/>
            <a:ext cx="2687327" cy="4155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9548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  <a:latin typeface="+mj-lt"/>
              </a:rPr>
              <a:t>История Байкало-Амурской магистрали началась значительно раньше, чем дорога получила широкую известность.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7824" y="987574"/>
            <a:ext cx="604867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i="1" dirty="0">
                <a:solidFill>
                  <a:srgbClr val="F3FFF8"/>
                </a:solidFill>
                <a:latin typeface="Arial" pitchFamily="34" charset="0"/>
                <a:cs typeface="Arial" pitchFamily="34" charset="0"/>
              </a:rPr>
              <a:t>В 1924 году на Совете труда и обороны СССР заговорили о необходимости строительства параллельной Транссибу железнодорожной магистрали дальше от </a:t>
            </a:r>
            <a:r>
              <a:rPr lang="ru-RU" b="1" i="1" dirty="0" smtClean="0">
                <a:solidFill>
                  <a:srgbClr val="F3FFF8"/>
                </a:solidFill>
                <a:latin typeface="Arial" pitchFamily="34" charset="0"/>
                <a:cs typeface="Arial" pitchFamily="34" charset="0"/>
              </a:rPr>
              <a:t>границы.</a:t>
            </a:r>
            <a:endParaRPr lang="ru-RU" sz="800" b="1" i="1" dirty="0" smtClean="0">
              <a:solidFill>
                <a:srgbClr val="F3FFF8"/>
              </a:solidFill>
              <a:latin typeface="Arial" pitchFamily="34" charset="0"/>
              <a:cs typeface="Arial" pitchFamily="34" charset="0"/>
            </a:endParaRPr>
          </a:p>
          <a:p>
            <a:endParaRPr lang="ru-RU" sz="800" b="1" i="1" dirty="0" smtClean="0">
              <a:solidFill>
                <a:srgbClr val="F3FFF8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i="1" dirty="0">
                <a:solidFill>
                  <a:srgbClr val="F3FFF8"/>
                </a:solidFill>
                <a:latin typeface="Arial" pitchFamily="34" charset="0"/>
                <a:cs typeface="Arial" pitchFamily="34" charset="0"/>
              </a:rPr>
              <a:t>В 1930 году ЦК ВКП и Совет Народных Комиссаров СССР предложили проектным организациям Сибири и Дальнего Востока начать разработку планов строительства дороги с выходом к Тихому океану. </a:t>
            </a:r>
            <a:endParaRPr lang="ru-RU" b="1" i="1" dirty="0" smtClean="0">
              <a:solidFill>
                <a:srgbClr val="F3FFF8"/>
              </a:solidFill>
              <a:latin typeface="Arial" pitchFamily="34" charset="0"/>
              <a:cs typeface="Arial" pitchFamily="34" charset="0"/>
            </a:endParaRPr>
          </a:p>
          <a:p>
            <a:endParaRPr lang="ru-RU" sz="800" b="1" i="1" dirty="0" smtClean="0">
              <a:solidFill>
                <a:srgbClr val="F3FFF8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i="1" dirty="0">
                <a:solidFill>
                  <a:srgbClr val="F3FFF8"/>
                </a:solidFill>
                <a:latin typeface="Arial" pitchFamily="34" charset="0"/>
                <a:cs typeface="Arial" pitchFamily="34" charset="0"/>
              </a:rPr>
              <a:t>Завершить ее строительство планировалось к 1940 году. Начавшаяся Великая Отечественная война  разрушила  планы.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4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95486"/>
            <a:ext cx="87565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EBFFF4"/>
                </a:solidFill>
                <a:latin typeface="+mj-lt"/>
              </a:rPr>
              <a:t>Работы возобновились в 1945 году возведением магистрали </a:t>
            </a:r>
            <a:r>
              <a:rPr lang="ru-RU" sz="2000" i="1" dirty="0" smtClean="0">
                <a:solidFill>
                  <a:srgbClr val="EBFFF4"/>
                </a:solidFill>
                <a:latin typeface="+mj-lt"/>
              </a:rPr>
              <a:t>Тайшет-Лена</a:t>
            </a:r>
            <a:r>
              <a:rPr lang="ru-RU" sz="2000" i="1" dirty="0">
                <a:solidFill>
                  <a:srgbClr val="EBFFF4"/>
                </a:solidFill>
                <a:latin typeface="+mj-lt"/>
              </a:rPr>
              <a:t>. В этот период работы велись Управлением строительства БАМ МВД СССР и заключенными ГУЛАГа.  В 1958 г. железнодорожная магистраль была сдана в постоянную эксплуатацию и началось сооружение вторых </a:t>
            </a:r>
            <a:r>
              <a:rPr lang="ru-RU" sz="2000" i="1" dirty="0" smtClean="0">
                <a:solidFill>
                  <a:srgbClr val="EBFFF4"/>
                </a:solidFill>
                <a:latin typeface="+mj-lt"/>
              </a:rPr>
              <a:t>путей.</a:t>
            </a:r>
            <a:endParaRPr lang="ru-RU" sz="2000" i="1" dirty="0">
              <a:solidFill>
                <a:srgbClr val="EBFFF4"/>
              </a:solidFill>
              <a:latin typeface="+mj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724" y="1617537"/>
            <a:ext cx="4053325" cy="3291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02" y="1923678"/>
            <a:ext cx="3981305" cy="3003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2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7" y="1131590"/>
            <a:ext cx="5046662" cy="3579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9" y="267494"/>
            <a:ext cx="8611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В</a:t>
            </a:r>
            <a:r>
              <a:rPr lang="ru-RU" sz="2000" b="1" i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2000" b="1" i="1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апреле </a:t>
            </a:r>
            <a:r>
              <a:rPr lang="ru-RU" sz="2000" b="1" i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1974 года на </a:t>
            </a:r>
            <a:r>
              <a:rPr lang="en-US" sz="2000" b="1" i="1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XVII</a:t>
            </a:r>
            <a:r>
              <a:rPr lang="ru-RU" sz="2000" b="1" i="1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 съезде ВЛКСМ </a:t>
            </a:r>
            <a:endParaRPr lang="ru-RU" sz="2000" b="1" i="1" dirty="0" smtClean="0">
              <a:solidFill>
                <a:schemeClr val="bg2">
                  <a:lumMod val="50000"/>
                  <a:lumOff val="50000"/>
                </a:schemeClr>
              </a:solidFill>
              <a:latin typeface="+mj-lt"/>
            </a:endParaRPr>
          </a:p>
          <a:p>
            <a:pPr algn="r"/>
            <a:r>
              <a:rPr lang="ru-RU" sz="2000" b="1" i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Байкало-Амурскую </a:t>
            </a:r>
            <a:r>
              <a:rPr lang="ru-RU" sz="2000" b="1" i="1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магистраль </a:t>
            </a:r>
            <a:endParaRPr lang="ru-RU" sz="2000" b="1" i="1" dirty="0" smtClean="0">
              <a:solidFill>
                <a:schemeClr val="bg2">
                  <a:lumMod val="50000"/>
                  <a:lumOff val="50000"/>
                </a:schemeClr>
              </a:solidFill>
              <a:latin typeface="+mj-lt"/>
            </a:endParaRPr>
          </a:p>
          <a:p>
            <a:pPr algn="r"/>
            <a:r>
              <a:rPr lang="ru-RU" sz="2000" b="1" i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объявили </a:t>
            </a:r>
          </a:p>
          <a:p>
            <a:pPr algn="r"/>
            <a:r>
              <a:rPr lang="ru-RU" sz="2000" b="1" i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Всесоюзной </a:t>
            </a:r>
            <a:r>
              <a:rPr lang="ru-RU" sz="2000" b="1" i="1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ударной </a:t>
            </a:r>
            <a:endParaRPr lang="ru-RU" sz="2000" b="1" i="1" dirty="0" smtClean="0">
              <a:solidFill>
                <a:schemeClr val="bg2">
                  <a:lumMod val="50000"/>
                  <a:lumOff val="50000"/>
                </a:schemeClr>
              </a:solidFill>
              <a:latin typeface="+mj-lt"/>
            </a:endParaRPr>
          </a:p>
          <a:p>
            <a:pPr algn="r"/>
            <a:r>
              <a:rPr lang="ru-RU" sz="2000" b="1" i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комсомольской </a:t>
            </a:r>
          </a:p>
          <a:p>
            <a:pPr algn="r"/>
            <a:r>
              <a:rPr lang="ru-RU" sz="2000" b="1" i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стройкой</a:t>
            </a:r>
            <a:r>
              <a:rPr lang="ru-RU" sz="2000" b="1" i="1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78" y="2355726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39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5" y="123478"/>
            <a:ext cx="8413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8 июля 1974 г</a:t>
            </a:r>
            <a:r>
              <a:rPr lang="ru-RU" sz="2000" b="1" i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. </a:t>
            </a:r>
            <a:r>
              <a:rPr lang="ru-RU" sz="2000" b="1" i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принято </a:t>
            </a:r>
            <a:endParaRPr lang="ru-RU" sz="2000" b="1" i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Постановление </a:t>
            </a:r>
            <a:r>
              <a:rPr lang="ru-RU" sz="2000" b="1" i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ЦК КПСС и Совета Министров СССР № 561 </a:t>
            </a:r>
            <a:endParaRPr lang="ru-RU" sz="2000" b="1" i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«</a:t>
            </a:r>
            <a:r>
              <a:rPr lang="ru-RU" sz="2000" b="1" i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О строительстве Байкало-Амурской железнодорожной магистрали».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740" y="1347614"/>
            <a:ext cx="2440781" cy="3599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92793"/>
            <a:ext cx="2957690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651"/>
            <a:ext cx="2733434" cy="3757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5856" y="4443958"/>
            <a:ext cx="2957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EBFAFF"/>
                </a:solidFill>
                <a:latin typeface="Arial Narrow" pitchFamily="34" charset="0"/>
              </a:rPr>
              <a:t>Государственный архив РФ, </a:t>
            </a:r>
          </a:p>
          <a:p>
            <a:pPr algn="ctr"/>
            <a:r>
              <a:rPr lang="ru-RU" sz="1200" b="1" i="1" dirty="0" smtClean="0">
                <a:solidFill>
                  <a:srgbClr val="EBFAFF"/>
                </a:solidFill>
                <a:latin typeface="Arial Narrow" pitchFamily="34" charset="0"/>
              </a:rPr>
              <a:t>фонд № Р-5446, оп.-106, д.1777, л.л.61-125.</a:t>
            </a:r>
            <a:endParaRPr lang="ru-RU" sz="1200" b="1" i="1" dirty="0">
              <a:solidFill>
                <a:srgbClr val="EBFA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32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8" y="426173"/>
            <a:ext cx="2955437" cy="43058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48695"/>
            <a:ext cx="5544616" cy="394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33489"/>
            <a:ext cx="6228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27 апреля 1974 года </a:t>
            </a:r>
            <a:endParaRPr lang="ru-RU" sz="2000" b="1" i="1" dirty="0" smtClean="0">
              <a:solidFill>
                <a:schemeClr val="bg2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ru-RU" sz="2000" b="1" i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первый </a:t>
            </a:r>
            <a:r>
              <a:rPr lang="ru-RU" sz="2000" b="1" i="1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комсомольский отряд </a:t>
            </a:r>
            <a:endParaRPr lang="ru-RU" sz="2000" b="1" i="1" dirty="0" smtClean="0">
              <a:solidFill>
                <a:schemeClr val="bg2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ru-RU" sz="2000" b="1" i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отправился на </a:t>
            </a:r>
            <a:r>
              <a:rPr lang="ru-RU" sz="2000" b="1" i="1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строительство </a:t>
            </a:r>
            <a:r>
              <a:rPr lang="ru-RU" sz="2000" b="1" i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БАМа</a:t>
            </a:r>
            <a:endParaRPr lang="ru-RU" sz="2000" b="1" i="1" dirty="0">
              <a:solidFill>
                <a:schemeClr val="bg2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075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112" y="83992"/>
            <a:ext cx="5912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Не осталась в стороне и молодежь Иркутской области</a:t>
            </a:r>
            <a:endParaRPr lang="ru-RU" sz="20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18" y="987574"/>
            <a:ext cx="285075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18" y="3219821"/>
            <a:ext cx="3054336" cy="1715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12" y="987574"/>
            <a:ext cx="2593851" cy="2971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" b="4472"/>
          <a:stretch/>
        </p:blipFill>
        <p:spPr bwMode="auto">
          <a:xfrm>
            <a:off x="6092271" y="228224"/>
            <a:ext cx="2916242" cy="2245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437" y="2473543"/>
            <a:ext cx="2939909" cy="220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7904" y="4103905"/>
            <a:ext cx="2268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EFFFF6"/>
                </a:solidFill>
                <a:latin typeface="Arial Narrow" pitchFamily="34" charset="0"/>
              </a:rPr>
              <a:t>Государственный архив новейшей истории Иркутской области.</a:t>
            </a:r>
          </a:p>
          <a:p>
            <a:pPr algn="ctr"/>
            <a:r>
              <a:rPr lang="ru-RU" sz="1200" b="1" i="1" dirty="0" smtClean="0">
                <a:solidFill>
                  <a:srgbClr val="EFFFF6"/>
                </a:solidFill>
                <a:latin typeface="Arial Narrow" pitchFamily="34" charset="0"/>
              </a:rPr>
              <a:t> Фонд № 185, оп.-18, д.99, л.л.5-7.</a:t>
            </a:r>
            <a:endParaRPr lang="ru-RU" sz="1200" b="1" i="1" dirty="0">
              <a:solidFill>
                <a:srgbClr val="EFFFF6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97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1">
      <a:dk1>
        <a:srgbClr val="9BBB59"/>
      </a:dk1>
      <a:lt1>
        <a:srgbClr val="00843C"/>
      </a:lt1>
      <a:dk2>
        <a:srgbClr val="00632C"/>
      </a:dk2>
      <a:lt2>
        <a:srgbClr val="EEECE1"/>
      </a:lt2>
      <a:accent1>
        <a:srgbClr val="4F81BD"/>
      </a:accent1>
      <a:accent2>
        <a:srgbClr val="953734"/>
      </a:accent2>
      <a:accent3>
        <a:srgbClr val="9BBB59"/>
      </a:accent3>
      <a:accent4>
        <a:srgbClr val="8064A2"/>
      </a:accent4>
      <a:accent5>
        <a:srgbClr val="4F81BD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1888</TotalTime>
  <Words>1018</Words>
  <Application>Microsoft Office PowerPoint</Application>
  <PresentationFormat>Экран (16:9)</PresentationFormat>
  <Paragraphs>159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milova</dc:creator>
  <cp:lastModifiedBy>Дроздова Людмила Николаевна</cp:lastModifiedBy>
  <cp:revision>77</cp:revision>
  <cp:lastPrinted>2019-10-07T08:52:46Z</cp:lastPrinted>
  <dcterms:created xsi:type="dcterms:W3CDTF">2019-06-13T03:19:48Z</dcterms:created>
  <dcterms:modified xsi:type="dcterms:W3CDTF">2019-10-07T09:18:17Z</dcterms:modified>
</cp:coreProperties>
</file>