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1" r:id="rId5"/>
    <p:sldId id="269" r:id="rId6"/>
    <p:sldId id="259" r:id="rId7"/>
    <p:sldId id="261" r:id="rId8"/>
    <p:sldId id="266" r:id="rId9"/>
    <p:sldId id="268" r:id="rId10"/>
    <p:sldId id="267" r:id="rId11"/>
    <p:sldId id="271" r:id="rId12"/>
    <p:sldId id="270" r:id="rId13"/>
    <p:sldId id="272" r:id="rId14"/>
    <p:sldId id="273" r:id="rId15"/>
    <p:sldId id="275" r:id="rId16"/>
    <p:sldId id="274" r:id="rId17"/>
    <p:sldId id="276" r:id="rId18"/>
    <p:sldId id="277" r:id="rId19"/>
    <p:sldId id="278" r:id="rId20"/>
    <p:sldId id="279" r:id="rId21"/>
    <p:sldId id="280" r:id="rId22"/>
    <p:sldId id="262" r:id="rId2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00"/>
    <a:srgbClr val="800000"/>
    <a:srgbClr val="A50021"/>
    <a:srgbClr val="003300"/>
    <a:srgbClr val="FF9900"/>
    <a:srgbClr val="FFFF00"/>
    <a:srgbClr val="00009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3" autoAdjust="0"/>
    <p:restoredTop sz="94660"/>
  </p:normalViewPr>
  <p:slideViewPr>
    <p:cSldViewPr>
      <p:cViewPr varScale="1">
        <p:scale>
          <a:sx n="113" d="100"/>
          <a:sy n="113" d="100"/>
        </p:scale>
        <p:origin x="-547" y="-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578A-3936-40AA-BEA2-23367E44A786}" type="datetimeFigureOut">
              <a:rPr lang="ru-RU" smtClean="0"/>
              <a:t>26.02.2020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3E19-E488-40F6-91C7-0E26C1FE08E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67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578A-3936-40AA-BEA2-23367E44A786}" type="datetimeFigureOut">
              <a:rPr lang="ru-RU" smtClean="0"/>
              <a:t>26.02.2020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3E19-E488-40F6-91C7-0E26C1FE08E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4266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578A-3936-40AA-BEA2-23367E44A786}" type="datetimeFigureOut">
              <a:rPr lang="ru-RU" smtClean="0"/>
              <a:t>26.02.2020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3E19-E488-40F6-91C7-0E26C1FE08E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7962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578A-3936-40AA-BEA2-23367E44A786}" type="datetimeFigureOut">
              <a:rPr lang="ru-RU" smtClean="0"/>
              <a:t>26.02.2020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3E19-E488-40F6-91C7-0E26C1FE08E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4244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578A-3936-40AA-BEA2-23367E44A786}" type="datetimeFigureOut">
              <a:rPr lang="ru-RU" smtClean="0"/>
              <a:t>26.02.2020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3E19-E488-40F6-91C7-0E26C1FE08E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073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578A-3936-40AA-BEA2-23367E44A786}" type="datetimeFigureOut">
              <a:rPr lang="ru-RU" smtClean="0"/>
              <a:t>26.02.2020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3E19-E488-40F6-91C7-0E26C1FE08E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6726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578A-3936-40AA-BEA2-23367E44A786}" type="datetimeFigureOut">
              <a:rPr lang="ru-RU" smtClean="0"/>
              <a:t>26.02.2020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3E19-E488-40F6-91C7-0E26C1FE08E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3144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578A-3936-40AA-BEA2-23367E44A786}" type="datetimeFigureOut">
              <a:rPr lang="ru-RU" smtClean="0"/>
              <a:t>26.02.2020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3E19-E488-40F6-91C7-0E26C1FE08E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9785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578A-3936-40AA-BEA2-23367E44A786}" type="datetimeFigureOut">
              <a:rPr lang="ru-RU" smtClean="0"/>
              <a:t>26.02.2020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3E19-E488-40F6-91C7-0E26C1FE08E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8097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578A-3936-40AA-BEA2-23367E44A786}" type="datetimeFigureOut">
              <a:rPr lang="ru-RU" smtClean="0"/>
              <a:t>26.02.2020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3E19-E488-40F6-91C7-0E26C1FE08E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3333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578A-3936-40AA-BEA2-23367E44A786}" type="datetimeFigureOut">
              <a:rPr lang="ru-RU" smtClean="0"/>
              <a:t>26.02.2020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3E19-E488-40F6-91C7-0E26C1FE08E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744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C578A-3936-40AA-BEA2-23367E44A786}" type="datetimeFigureOut">
              <a:rPr lang="ru-RU" smtClean="0"/>
              <a:t>26.02.2020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23E19-E488-40F6-91C7-0E26C1FE08E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11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6" descr="Рисунок1"/>
          <p:cNvPicPr>
            <a:picLocks noChangeAspect="1" noChangeArrowheads="1"/>
          </p:cNvPicPr>
          <p:nvPr/>
        </p:nvPicPr>
        <p:blipFill rotWithShape="1">
          <a:blip r:embed="rId2"/>
          <a:srcRect t="24685"/>
          <a:stretch/>
        </p:blipFill>
        <p:spPr bwMode="auto">
          <a:xfrm>
            <a:off x="-6909" y="0"/>
            <a:ext cx="9144000" cy="5143500"/>
          </a:xfrm>
          <a:prstGeom prst="rect">
            <a:avLst/>
          </a:prstGeom>
          <a:noFill/>
        </p:spPr>
      </p:pic>
      <p:pic>
        <p:nvPicPr>
          <p:cNvPr id="8" name="Picture 4" descr="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83518"/>
            <a:ext cx="1368152" cy="18251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43808" y="411510"/>
            <a:ext cx="583264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072866"/>
            <a:r>
              <a:rPr lang="ru-RU" sz="2300" b="1" dirty="0">
                <a:solidFill>
                  <a:srgbClr val="0070C0"/>
                </a:solidFill>
                <a:latin typeface="Bookman Old Style" pitchFamily="18" charset="0"/>
              </a:rPr>
              <a:t>Архивный отдел </a:t>
            </a:r>
          </a:p>
          <a:p>
            <a:pPr lvl="0" algn="ctr" defTabSz="1072866"/>
            <a:r>
              <a:rPr lang="ru-RU" sz="2300" b="1" dirty="0">
                <a:solidFill>
                  <a:srgbClr val="0070C0"/>
                </a:solidFill>
                <a:latin typeface="Bookman Old Style" pitchFamily="18" charset="0"/>
              </a:rPr>
              <a:t>Администрации Шелеховского муниципального района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2427734"/>
            <a:ext cx="43204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00"/>
                </a:solidFill>
                <a:latin typeface="Arial Black" pitchFamily="34" charset="0"/>
              </a:rPr>
              <a:t>110-летию </a:t>
            </a:r>
          </a:p>
          <a:p>
            <a:pPr algn="ctr"/>
            <a:r>
              <a:rPr lang="ru-RU" sz="3200" b="1" dirty="0" smtClean="0">
                <a:solidFill>
                  <a:srgbClr val="800000"/>
                </a:solidFill>
                <a:latin typeface="Arial Black" pitchFamily="34" charset="0"/>
              </a:rPr>
              <a:t>со дня рождения </a:t>
            </a:r>
          </a:p>
          <a:p>
            <a:pPr algn="ctr"/>
            <a:r>
              <a:rPr lang="ru-RU" sz="3200" b="1" dirty="0" smtClean="0">
                <a:solidFill>
                  <a:srgbClr val="800000"/>
                </a:solidFill>
                <a:latin typeface="Arial Black" pitchFamily="34" charset="0"/>
              </a:rPr>
              <a:t>СИГЕКИ </a:t>
            </a:r>
          </a:p>
          <a:p>
            <a:pPr algn="ctr"/>
            <a:r>
              <a:rPr lang="ru-RU" sz="3200" b="1" dirty="0" smtClean="0">
                <a:solidFill>
                  <a:srgbClr val="800000"/>
                </a:solidFill>
                <a:latin typeface="Arial Black" pitchFamily="34" charset="0"/>
              </a:rPr>
              <a:t>МОРИ </a:t>
            </a:r>
          </a:p>
          <a:p>
            <a:pPr algn="ctr"/>
            <a:endParaRPr lang="ru-RU" sz="1000" b="1" dirty="0" smtClean="0">
              <a:solidFill>
                <a:srgbClr val="8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ru-RU" sz="2400" b="1" dirty="0" smtClean="0">
                <a:solidFill>
                  <a:srgbClr val="8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 о с в я щ а е т с я</a:t>
            </a:r>
            <a:endParaRPr lang="ru-RU" sz="2400" b="1" dirty="0">
              <a:solidFill>
                <a:srgbClr val="8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0107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7"/>
          <a:stretch/>
        </p:blipFill>
        <p:spPr bwMode="auto">
          <a:xfrm>
            <a:off x="221105" y="912550"/>
            <a:ext cx="3422272" cy="2949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flipH="1">
            <a:off x="251520" y="123478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800000"/>
                </a:solidFill>
                <a:latin typeface="Bookman Old Style" pitchFamily="18" charset="0"/>
              </a:rPr>
              <a:t>ШЕЛЕХОВ - НЕАГАРИ</a:t>
            </a:r>
            <a:endParaRPr lang="ru-RU" sz="4400" b="1" i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4048326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0099"/>
                </a:solidFill>
                <a:latin typeface="Arial Narrow" pitchFamily="34" charset="0"/>
              </a:rPr>
              <a:t>Мэр г. Неагари Сигеки Мори </a:t>
            </a:r>
          </a:p>
          <a:p>
            <a:pPr algn="ctr"/>
            <a:r>
              <a:rPr lang="ru-RU" sz="1400" b="1" i="1" dirty="0" smtClean="0">
                <a:solidFill>
                  <a:srgbClr val="000099"/>
                </a:solidFill>
                <a:latin typeface="Arial Narrow" pitchFamily="34" charset="0"/>
              </a:rPr>
              <a:t>и председатель исполкома Шелеховского </a:t>
            </a:r>
          </a:p>
          <a:p>
            <a:pPr algn="ctr"/>
            <a:r>
              <a:rPr lang="ru-RU" sz="1400" b="1" i="1" dirty="0" smtClean="0">
                <a:solidFill>
                  <a:srgbClr val="000099"/>
                </a:solidFill>
                <a:latin typeface="Arial Narrow" pitchFamily="34" charset="0"/>
              </a:rPr>
              <a:t>городского Совета народных депутатов </a:t>
            </a:r>
          </a:p>
          <a:p>
            <a:pPr algn="ctr"/>
            <a:r>
              <a:rPr lang="ru-RU" sz="1400" b="1" i="1" dirty="0" smtClean="0">
                <a:solidFill>
                  <a:srgbClr val="000099"/>
                </a:solidFill>
                <a:latin typeface="Arial Narrow" pitchFamily="34" charset="0"/>
              </a:rPr>
              <a:t>Маина Степановна Архипова</a:t>
            </a:r>
            <a:endParaRPr lang="ru-RU" sz="1400" b="1" i="1" dirty="0">
              <a:solidFill>
                <a:srgbClr val="000099"/>
              </a:solidFill>
              <a:latin typeface="Arial Narrow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860" y="1539713"/>
            <a:ext cx="2428149" cy="344230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47" y="1131590"/>
            <a:ext cx="2292270" cy="3262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32240" y="4443958"/>
            <a:ext cx="21741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i="1" dirty="0" smtClean="0">
                <a:latin typeface="Arial Narrow" pitchFamily="34" charset="0"/>
              </a:rPr>
              <a:t>Фонд Р-2, оп.-1 д.407а, л.1</a:t>
            </a:r>
            <a:endParaRPr lang="ru-RU" sz="1000" b="1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702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0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1"/>
          <a:stretch/>
        </p:blipFill>
        <p:spPr bwMode="auto">
          <a:xfrm>
            <a:off x="2245117" y="2355726"/>
            <a:ext cx="4007139" cy="2387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077" y="627534"/>
            <a:ext cx="2693020" cy="3647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72200" y="4312091"/>
            <a:ext cx="26930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i="1" dirty="0" smtClean="0">
                <a:latin typeface="Arial Narrow" pitchFamily="34" charset="0"/>
              </a:rPr>
              <a:t>Фонд Р-2, оп.-1, д.400,л.95</a:t>
            </a:r>
            <a:endParaRPr lang="ru-RU" sz="1000" b="1" i="1" dirty="0">
              <a:latin typeface="Arial Narrow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2586" y="159822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A50021"/>
                </a:solidFill>
                <a:latin typeface="Arial Narrow" pitchFamily="34" charset="0"/>
                <a:cs typeface="Arial" pitchFamily="34" charset="0"/>
              </a:rPr>
              <a:t>Подписание договора </a:t>
            </a:r>
          </a:p>
          <a:p>
            <a:r>
              <a:rPr lang="ru-RU" b="1" i="1" dirty="0" smtClean="0">
                <a:solidFill>
                  <a:srgbClr val="A50021"/>
                </a:solidFill>
                <a:latin typeface="Arial Narrow" pitchFamily="34" charset="0"/>
                <a:cs typeface="Arial" pitchFamily="34" charset="0"/>
              </a:rPr>
              <a:t>в г. Неагари </a:t>
            </a:r>
          </a:p>
          <a:p>
            <a:r>
              <a:rPr lang="ru-RU" b="1" i="1" dirty="0" smtClean="0">
                <a:solidFill>
                  <a:srgbClr val="A50021"/>
                </a:solidFill>
                <a:latin typeface="Arial Narrow" pitchFamily="34" charset="0"/>
                <a:cs typeface="Arial" pitchFamily="34" charset="0"/>
              </a:rPr>
              <a:t>в 1976 году</a:t>
            </a:r>
            <a:endParaRPr lang="ru-RU" b="1" i="1" dirty="0">
              <a:solidFill>
                <a:srgbClr val="A50021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3606276"/>
            <a:ext cx="1584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 smtClean="0">
                <a:solidFill>
                  <a:srgbClr val="0000CC"/>
                </a:solidFill>
                <a:latin typeface="Arial Narrow" pitchFamily="34" charset="0"/>
              </a:rPr>
              <a:t>Подписание договора </a:t>
            </a:r>
          </a:p>
          <a:p>
            <a:pPr algn="r"/>
            <a:r>
              <a:rPr lang="ru-RU" b="1" i="1" dirty="0" smtClean="0">
                <a:solidFill>
                  <a:srgbClr val="0000CC"/>
                </a:solidFill>
                <a:latin typeface="Arial Narrow" pitchFamily="34" charset="0"/>
              </a:rPr>
              <a:t>в г. Шелехове в 1978 году</a:t>
            </a:r>
            <a:endParaRPr lang="ru-RU" b="1" i="1" dirty="0">
              <a:solidFill>
                <a:srgbClr val="0000CC"/>
              </a:solidFill>
              <a:latin typeface="Arial Narrow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1"/>
          <a:stretch/>
        </p:blipFill>
        <p:spPr bwMode="auto">
          <a:xfrm>
            <a:off x="72584" y="113631"/>
            <a:ext cx="4271460" cy="2480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35832" y="4806606"/>
            <a:ext cx="3816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i="1" dirty="0" smtClean="0">
                <a:latin typeface="Arial Narrow" pitchFamily="34" charset="0"/>
              </a:rPr>
              <a:t>Фото из личного архива А.А. Комаровой</a:t>
            </a:r>
            <a:endParaRPr lang="ru-RU" sz="1000" b="1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85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5269" y="-10675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80" y="1419622"/>
            <a:ext cx="3066849" cy="2220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480">
            <a:off x="5709427" y="333889"/>
            <a:ext cx="3343601" cy="2276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123478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0000CC"/>
                </a:solidFill>
                <a:latin typeface="Bookman Old Style" pitchFamily="18" charset="0"/>
              </a:rPr>
              <a:t>«Главное – общение наших </a:t>
            </a:r>
            <a:r>
              <a:rPr lang="ru-RU" b="1" i="1" dirty="0" smtClean="0">
                <a:solidFill>
                  <a:srgbClr val="0000CC"/>
                </a:solidFill>
                <a:latin typeface="Bookman Old Style" pitchFamily="18" charset="0"/>
              </a:rPr>
              <a:t>детей.  </a:t>
            </a:r>
            <a:r>
              <a:rPr lang="ru-RU" b="1" i="1" dirty="0">
                <a:solidFill>
                  <a:srgbClr val="0000CC"/>
                </a:solidFill>
                <a:latin typeface="Bookman Old Style" pitchFamily="18" charset="0"/>
              </a:rPr>
              <a:t>Они с детских лет понимают, что такое дружба. И это чувство будет связывать их всю жизнь»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3795886"/>
            <a:ext cx="4648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  <a:latin typeface="Arial Narrow" pitchFamily="34" charset="0"/>
              </a:rPr>
              <a:t>Первая детская японская делегации посетила город Шелехов 1981-м году, </a:t>
            </a:r>
            <a:endParaRPr lang="ru-RU" b="1" i="1" dirty="0" smtClean="0">
              <a:solidFill>
                <a:srgbClr val="FF0000"/>
              </a:solidFill>
              <a:latin typeface="Arial Narrow" pitchFamily="34" charset="0"/>
            </a:endParaRPr>
          </a:p>
          <a:p>
            <a:r>
              <a:rPr lang="ru-RU" b="1" i="1" dirty="0" smtClean="0">
                <a:solidFill>
                  <a:srgbClr val="FF0000"/>
                </a:solidFill>
                <a:latin typeface="Arial Narrow" pitchFamily="34" charset="0"/>
              </a:rPr>
              <a:t>а </a:t>
            </a:r>
            <a:r>
              <a:rPr lang="ru-RU" b="1" i="1" dirty="0">
                <a:solidFill>
                  <a:srgbClr val="FF0000"/>
                </a:solidFill>
                <a:latin typeface="Arial Narrow" pitchFamily="34" charset="0"/>
              </a:rPr>
              <a:t>с 1988-го года школьники </a:t>
            </a:r>
            <a:r>
              <a:rPr lang="ru-RU" b="1" i="1" dirty="0" smtClean="0">
                <a:solidFill>
                  <a:srgbClr val="FF0000"/>
                </a:solidFill>
                <a:latin typeface="Arial Narrow" pitchFamily="34" charset="0"/>
              </a:rPr>
              <a:t>Шелехова </a:t>
            </a:r>
            <a:r>
              <a:rPr lang="ru-RU" b="1" i="1" dirty="0">
                <a:solidFill>
                  <a:srgbClr val="FF0000"/>
                </a:solidFill>
                <a:latin typeface="Arial Narrow" pitchFamily="34" charset="0"/>
              </a:rPr>
              <a:t>ежегодно гостят в </a:t>
            </a:r>
            <a:r>
              <a:rPr lang="ru-RU" b="1" i="1" dirty="0" smtClean="0">
                <a:solidFill>
                  <a:srgbClr val="FF0000"/>
                </a:solidFill>
                <a:latin typeface="Arial Narrow" pitchFamily="34" charset="0"/>
              </a:rPr>
              <a:t>Японии</a:t>
            </a:r>
            <a:endParaRPr lang="ru-RU" b="1" i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333">
            <a:off x="5730858" y="2831698"/>
            <a:ext cx="3208388" cy="2166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r="9298"/>
          <a:stretch/>
        </p:blipFill>
        <p:spPr bwMode="auto">
          <a:xfrm>
            <a:off x="3635896" y="1323807"/>
            <a:ext cx="2461586" cy="2033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71294" y="2437964"/>
            <a:ext cx="2520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>
                <a:latin typeface="Arial Narrow" pitchFamily="34" charset="0"/>
              </a:rPr>
              <a:t>Дети из </a:t>
            </a:r>
            <a:r>
              <a:rPr lang="ru-RU" sz="1000" b="1" i="1" dirty="0" smtClean="0">
                <a:latin typeface="Arial Narrow" pitchFamily="34" charset="0"/>
              </a:rPr>
              <a:t>г.Неагари</a:t>
            </a:r>
            <a:r>
              <a:rPr lang="ru-RU" sz="1000" b="1" i="1" dirty="0" smtClean="0">
                <a:latin typeface="Arial Narrow" pitchFamily="34" charset="0"/>
              </a:rPr>
              <a:t> в ДОЛ «Орленок», 1987</a:t>
            </a:r>
            <a:endParaRPr lang="ru-RU" sz="1000" b="1" i="1" dirty="0"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2240" y="4737857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>
                <a:latin typeface="Arial Narrow" pitchFamily="34" charset="0"/>
              </a:rPr>
              <a:t>Детская делегация в г. </a:t>
            </a:r>
            <a:r>
              <a:rPr lang="ru-RU" sz="1000" b="1" i="1" dirty="0" smtClean="0">
                <a:latin typeface="Arial Narrow" pitchFamily="34" charset="0"/>
              </a:rPr>
              <a:t>Номи</a:t>
            </a:r>
            <a:r>
              <a:rPr lang="ru-RU" sz="1000" b="1" i="1" dirty="0" smtClean="0">
                <a:latin typeface="Arial Narrow" pitchFamily="34" charset="0"/>
              </a:rPr>
              <a:t>, 2016</a:t>
            </a:r>
            <a:endParaRPr lang="ru-RU" sz="1000" b="1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364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06" y="144463"/>
            <a:ext cx="3042542" cy="1923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7" b="2733"/>
          <a:stretch/>
        </p:blipFill>
        <p:spPr bwMode="auto">
          <a:xfrm>
            <a:off x="4355976" y="1570517"/>
            <a:ext cx="4176464" cy="3017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2094257"/>
            <a:ext cx="40324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0000CC"/>
                </a:solidFill>
                <a:latin typeface="Arial Narrow" pitchFamily="34" charset="0"/>
              </a:rPr>
              <a:t>Посадка деревьев в центре г. Шелехова (1978)</a:t>
            </a:r>
          </a:p>
          <a:p>
            <a:pPr algn="ctr"/>
            <a:endParaRPr lang="ru-RU" sz="300" b="1" i="1" dirty="0" smtClean="0">
              <a:latin typeface="Arial Narrow" pitchFamily="34" charset="0"/>
            </a:endParaRPr>
          </a:p>
          <a:p>
            <a:r>
              <a:rPr lang="ru-RU" sz="1000" b="1" i="1" dirty="0" smtClean="0">
                <a:latin typeface="Arial Narrow" pitchFamily="34" charset="0"/>
              </a:rPr>
              <a:t>Фото из личного архива А.А. Комаровой</a:t>
            </a:r>
            <a:endParaRPr lang="ru-RU" sz="1000" b="1" i="1" dirty="0"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4048" y="4604891"/>
            <a:ext cx="35283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i="1" dirty="0" smtClean="0">
                <a:solidFill>
                  <a:srgbClr val="0000CC"/>
                </a:solidFill>
                <a:latin typeface="Arial Narrow" pitchFamily="34" charset="0"/>
              </a:rPr>
              <a:t>«Сквер </a:t>
            </a:r>
            <a:r>
              <a:rPr lang="ru-RU" sz="1400" b="1" i="1" dirty="0" smtClean="0">
                <a:solidFill>
                  <a:srgbClr val="0000CC"/>
                </a:solidFill>
                <a:latin typeface="Arial Narrow" pitchFamily="34" charset="0"/>
              </a:rPr>
              <a:t>Неагари</a:t>
            </a:r>
            <a:r>
              <a:rPr lang="ru-RU" sz="1400" b="1" i="1" dirty="0" smtClean="0">
                <a:solidFill>
                  <a:srgbClr val="0000CC"/>
                </a:solidFill>
                <a:latin typeface="Arial Narrow" pitchFamily="34" charset="0"/>
              </a:rPr>
              <a:t>» </a:t>
            </a:r>
            <a:r>
              <a:rPr lang="ru-RU" sz="1400" b="1" i="1" dirty="0" smtClean="0">
                <a:solidFill>
                  <a:srgbClr val="0000CC"/>
                </a:solidFill>
                <a:latin typeface="Arial Narrow" pitchFamily="34" charset="0"/>
              </a:rPr>
              <a:t>в г. Шелехове (1984)</a:t>
            </a:r>
          </a:p>
          <a:p>
            <a:pPr algn="r"/>
            <a:endParaRPr lang="ru-RU" sz="300" b="1" i="1" dirty="0" smtClean="0">
              <a:latin typeface="Arial Narrow" pitchFamily="34" charset="0"/>
            </a:endParaRPr>
          </a:p>
          <a:p>
            <a:pPr algn="r"/>
            <a:r>
              <a:rPr lang="ru-RU" sz="1000" b="1" i="1" dirty="0" smtClean="0">
                <a:latin typeface="Arial Narrow" pitchFamily="34" charset="0"/>
              </a:rPr>
              <a:t>Фотофонд, оп.-1 ЦП, ед.хр.354</a:t>
            </a:r>
            <a:endParaRPr lang="ru-RU" sz="1000" b="1" i="1" dirty="0"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3888" y="144463"/>
            <a:ext cx="5472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A50021"/>
                </a:solidFill>
                <a:latin typeface="Arial Narrow" pitchFamily="34" charset="0"/>
              </a:rPr>
              <a:t>В 80-90-е годы во время визитов делегаций закладываются традиции по благоустройству городов и символической посадке деревьев. В результате 1983-м году формируется «Сквер Неагари» в городе Шелехове </a:t>
            </a:r>
            <a:endParaRPr lang="ru-RU" sz="1600" b="1" i="1" dirty="0" smtClean="0">
              <a:solidFill>
                <a:srgbClr val="A50021"/>
              </a:solidFill>
              <a:latin typeface="Arial Narrow" pitchFamily="34" charset="0"/>
            </a:endParaRPr>
          </a:p>
          <a:p>
            <a:pPr algn="ctr"/>
            <a:r>
              <a:rPr lang="ru-RU" sz="1600" b="1" i="1" dirty="0" smtClean="0">
                <a:solidFill>
                  <a:srgbClr val="A50021"/>
                </a:solidFill>
                <a:latin typeface="Arial Narrow" pitchFamily="34" charset="0"/>
              </a:rPr>
              <a:t>и </a:t>
            </a:r>
            <a:r>
              <a:rPr lang="ru-RU" sz="1600" b="1" i="1" dirty="0">
                <a:solidFill>
                  <a:srgbClr val="A50021"/>
                </a:solidFill>
                <a:latin typeface="Arial Narrow" pitchFamily="34" charset="0"/>
              </a:rPr>
              <a:t>«Лес дружбы» в </a:t>
            </a:r>
            <a:r>
              <a:rPr lang="ru-RU" sz="1600" b="1" i="1" dirty="0" smtClean="0">
                <a:solidFill>
                  <a:srgbClr val="A50021"/>
                </a:solidFill>
                <a:latin typeface="Arial Narrow" pitchFamily="34" charset="0"/>
              </a:rPr>
              <a:t>городе Неагари</a:t>
            </a:r>
            <a:endParaRPr lang="ru-RU" sz="1600" b="1" i="1" dirty="0">
              <a:solidFill>
                <a:srgbClr val="A50021"/>
              </a:solidFill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74" y="2609983"/>
            <a:ext cx="3000861" cy="1995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95535" y="4605222"/>
            <a:ext cx="33592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00CC"/>
                </a:solidFill>
                <a:latin typeface="Arial Narrow" pitchFamily="34" charset="0"/>
              </a:rPr>
              <a:t>«Лес дружбы» в г. </a:t>
            </a:r>
            <a:r>
              <a:rPr lang="ru-RU" sz="1400" b="1" i="1" dirty="0" smtClean="0">
                <a:solidFill>
                  <a:srgbClr val="0000CC"/>
                </a:solidFill>
                <a:latin typeface="Arial Narrow" pitchFamily="34" charset="0"/>
              </a:rPr>
              <a:t>Неагари</a:t>
            </a:r>
            <a:r>
              <a:rPr lang="ru-RU" sz="1400" b="1" i="1" dirty="0" smtClean="0">
                <a:solidFill>
                  <a:srgbClr val="0000CC"/>
                </a:solidFill>
                <a:latin typeface="Arial Narrow" pitchFamily="34" charset="0"/>
              </a:rPr>
              <a:t> (2016)</a:t>
            </a:r>
            <a:endParaRPr lang="ru-RU" sz="1400" b="1" i="1" dirty="0" smtClean="0">
              <a:solidFill>
                <a:srgbClr val="0000CC"/>
              </a:solidFill>
              <a:latin typeface="Arial Narrow" pitchFamily="34" charset="0"/>
            </a:endParaRPr>
          </a:p>
          <a:p>
            <a:pPr algn="ctr"/>
            <a:endParaRPr lang="ru-RU" sz="300" b="1" i="1" dirty="0" smtClean="0">
              <a:latin typeface="Arial Narrow" pitchFamily="34" charset="0"/>
            </a:endParaRPr>
          </a:p>
          <a:p>
            <a:pPr algn="ctr"/>
            <a:r>
              <a:rPr lang="ru-RU" sz="1000" b="1" i="1" dirty="0" smtClean="0">
                <a:latin typeface="Arial Narrow" pitchFamily="34" charset="0"/>
              </a:rPr>
              <a:t>Фото из личного архива А.А. Комаровой</a:t>
            </a:r>
            <a:endParaRPr lang="ru-RU" sz="1000" b="1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440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840" y="2859782"/>
            <a:ext cx="2614734" cy="1949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7"/>
          <a:stretch/>
        </p:blipFill>
        <p:spPr bwMode="auto">
          <a:xfrm>
            <a:off x="3563888" y="699542"/>
            <a:ext cx="2254386" cy="1707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5438"/>
            <a:ext cx="2819280" cy="404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02975" y="195486"/>
            <a:ext cx="30243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i="1" dirty="0" smtClean="0">
                <a:solidFill>
                  <a:srgbClr val="0000CC"/>
                </a:solidFill>
                <a:latin typeface="Arial Narrow" pitchFamily="34" charset="0"/>
              </a:rPr>
              <a:t>Заложена </a:t>
            </a:r>
            <a:r>
              <a:rPr lang="ru-RU" sz="2000" b="1" i="1" dirty="0">
                <a:solidFill>
                  <a:srgbClr val="0000CC"/>
                </a:solidFill>
                <a:latin typeface="Arial Narrow" pitchFamily="34" charset="0"/>
              </a:rPr>
              <a:t>традиция организации и проведения концертов, конкурсов рисунков и фотографий, обмен опытом в сфере здравоохранения и образования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352" y="2715766"/>
            <a:ext cx="2846769" cy="1898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21288" y="4710055"/>
            <a:ext cx="27768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i="1" dirty="0" smtClean="0">
                <a:latin typeface="Arial Narrow" pitchFamily="34" charset="0"/>
              </a:rPr>
              <a:t>Фестиваль Дружбы, </a:t>
            </a:r>
            <a:r>
              <a:rPr lang="ru-RU" sz="1000" b="1" i="1" dirty="0" smtClean="0">
                <a:latin typeface="Arial Narrow" pitchFamily="34" charset="0"/>
              </a:rPr>
              <a:t>г.Шелехов</a:t>
            </a:r>
            <a:r>
              <a:rPr lang="ru-RU" sz="1000" b="1" i="1" dirty="0" smtClean="0">
                <a:latin typeface="Arial Narrow" pitchFamily="34" charset="0"/>
              </a:rPr>
              <a:t>, 2016</a:t>
            </a:r>
            <a:endParaRPr lang="ru-RU" sz="1000" b="1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480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074516"/>
            <a:ext cx="1239837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59145"/>
            <a:ext cx="1763241" cy="3040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03" y="119857"/>
            <a:ext cx="3152006" cy="1893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32244" y="174041"/>
            <a:ext cx="47762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«Почётный гражданин города Шелехова» (июль 1978)</a:t>
            </a:r>
          </a:p>
          <a:p>
            <a:pPr algn="ctr"/>
            <a:endParaRPr lang="ru-RU" sz="2200" b="1" i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200" b="1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«Почётный гражданин города Иркутска» (ноябрь 1987)</a:t>
            </a:r>
            <a:endParaRPr lang="ru-RU" sz="2200" b="1" i="1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913" y="1900551"/>
            <a:ext cx="2016224" cy="285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16016" y="2283718"/>
            <a:ext cx="30243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Arial Narrow" pitchFamily="34" charset="0"/>
              </a:rPr>
              <a:t>«Почётный металлург Иркутского алюминиевого завода»</a:t>
            </a:r>
          </a:p>
          <a:p>
            <a:pPr algn="ctr"/>
            <a:endParaRPr lang="ru-RU" sz="2000" b="1" i="1" dirty="0">
              <a:latin typeface="Arial Narrow" pitchFamily="34" charset="0"/>
            </a:endParaRPr>
          </a:p>
          <a:p>
            <a:pPr algn="ctr"/>
            <a:r>
              <a:rPr lang="ru-RU" sz="2000" b="1" i="1" dirty="0" smtClean="0">
                <a:solidFill>
                  <a:srgbClr val="009900"/>
                </a:solidFill>
                <a:latin typeface="Arial Narrow" pitchFamily="34" charset="0"/>
              </a:rPr>
              <a:t>Награждён знаком </a:t>
            </a:r>
          </a:p>
          <a:p>
            <a:pPr algn="ctr"/>
            <a:r>
              <a:rPr lang="ru-RU" sz="2000" b="1" i="1" dirty="0" smtClean="0">
                <a:solidFill>
                  <a:srgbClr val="009900"/>
                </a:solidFill>
                <a:latin typeface="Arial Narrow" pitchFamily="34" charset="0"/>
              </a:rPr>
              <a:t>Союза Советских обществ дружбы </a:t>
            </a:r>
          </a:p>
          <a:p>
            <a:pPr algn="ctr"/>
            <a:r>
              <a:rPr lang="ru-RU" sz="2000" b="1" i="1" dirty="0" smtClean="0">
                <a:solidFill>
                  <a:srgbClr val="009900"/>
                </a:solidFill>
                <a:latin typeface="Arial Narrow" pitchFamily="34" charset="0"/>
              </a:rPr>
              <a:t>«За вклад в дело дружбы»</a:t>
            </a:r>
            <a:endParaRPr lang="ru-RU" sz="2000" b="1" i="1" dirty="0">
              <a:solidFill>
                <a:srgbClr val="009900"/>
              </a:solidFill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3806" y="4831671"/>
            <a:ext cx="187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i="1" dirty="0" smtClean="0">
                <a:latin typeface="Arial Narrow" pitchFamily="34" charset="0"/>
              </a:rPr>
              <a:t>Фонд Р-2,оп.-1,д.400,л.94</a:t>
            </a:r>
            <a:endParaRPr lang="ru-RU" sz="1000" b="1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401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54038"/>
            <a:ext cx="4193430" cy="2628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9833" y="101860"/>
            <a:ext cx="58326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i="1" dirty="0">
                <a:solidFill>
                  <a:srgbClr val="0000CC"/>
                </a:solidFill>
                <a:latin typeface="Bookman Old Style" pitchFamily="18" charset="0"/>
                <a:cs typeface="Arial" pitchFamily="34" charset="0"/>
              </a:rPr>
              <a:t>«Я полюбил жителей города Шелехова и сам город настолько, что считаю его второй своей родиной. И после смерти хочу, чтобы прах мой был похоронен на Шелеховском кладбище. Стремление </a:t>
            </a:r>
            <a:r>
              <a:rPr lang="ru-RU" sz="1400" b="1" i="1" dirty="0" smtClean="0">
                <a:solidFill>
                  <a:srgbClr val="0000CC"/>
                </a:solidFill>
                <a:latin typeface="Bookman Old Style" pitchFamily="18" charset="0"/>
                <a:cs typeface="Arial" pitchFamily="34" charset="0"/>
              </a:rPr>
              <a:t>моё </a:t>
            </a:r>
            <a:r>
              <a:rPr lang="ru-RU" sz="1400" b="1" i="1" dirty="0">
                <a:solidFill>
                  <a:srgbClr val="0000CC"/>
                </a:solidFill>
                <a:latin typeface="Bookman Old Style" pitchFamily="18" charset="0"/>
                <a:cs typeface="Arial" pitchFamily="34" charset="0"/>
              </a:rPr>
              <a:t>даже после смерти остаться с советским народом – это итог всей моей жизни, целью которой была борьба за мир, за дружбу с советским народом».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9992" y="4482450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C00000"/>
                </a:solidFill>
                <a:latin typeface="Arial Narrow" pitchFamily="34" charset="0"/>
              </a:rPr>
              <a:t>Мемориальный </a:t>
            </a:r>
            <a:r>
              <a:rPr lang="ru-RU" sz="1600" b="1" i="1" dirty="0" smtClean="0">
                <a:solidFill>
                  <a:srgbClr val="C00000"/>
                </a:solidFill>
                <a:latin typeface="Arial Narrow" pitchFamily="34" charset="0"/>
              </a:rPr>
              <a:t>комплекс Сигеки Мори </a:t>
            </a:r>
            <a:endParaRPr lang="ru-RU" sz="1600" b="1" i="1" dirty="0" smtClean="0">
              <a:solidFill>
                <a:srgbClr val="C00000"/>
              </a:solidFill>
              <a:latin typeface="Arial Narrow" pitchFamily="34" charset="0"/>
            </a:endParaRPr>
          </a:p>
          <a:p>
            <a:pPr algn="ctr"/>
            <a:r>
              <a:rPr lang="ru-RU" sz="1600" b="1" i="1" dirty="0" smtClean="0">
                <a:solidFill>
                  <a:srgbClr val="C00000"/>
                </a:solidFill>
                <a:latin typeface="Arial Narrow" pitchFamily="34" charset="0"/>
              </a:rPr>
              <a:t>на </a:t>
            </a:r>
            <a:r>
              <a:rPr lang="ru-RU" sz="1600" b="1" i="1" dirty="0" smtClean="0">
                <a:solidFill>
                  <a:srgbClr val="C00000"/>
                </a:solidFill>
                <a:latin typeface="Arial Narrow" pitchFamily="34" charset="0"/>
              </a:rPr>
              <a:t>Шелеховском кладбище</a:t>
            </a:r>
            <a:endParaRPr lang="ru-RU" sz="1600" b="1" i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08" y="267494"/>
            <a:ext cx="2736998" cy="4088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1231" y="4443958"/>
            <a:ext cx="31683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CC"/>
                </a:solidFill>
                <a:latin typeface="Arial Narrow" pitchFamily="34" charset="0"/>
              </a:rPr>
              <a:t>Могила </a:t>
            </a:r>
            <a:r>
              <a:rPr lang="ru-RU" sz="1600" b="1" i="1" dirty="0" smtClean="0">
                <a:solidFill>
                  <a:srgbClr val="0000CC"/>
                </a:solidFill>
                <a:latin typeface="Arial Narrow" pitchFamily="34" charset="0"/>
              </a:rPr>
              <a:t>Сигеки</a:t>
            </a:r>
            <a:r>
              <a:rPr lang="ru-RU" sz="1600" b="1" i="1" dirty="0" smtClean="0">
                <a:solidFill>
                  <a:srgbClr val="0000CC"/>
                </a:solidFill>
                <a:latin typeface="Arial Narrow" pitchFamily="34" charset="0"/>
              </a:rPr>
              <a:t> Мори в г. </a:t>
            </a:r>
            <a:r>
              <a:rPr lang="ru-RU" sz="1600" b="1" i="1" dirty="0" smtClean="0">
                <a:solidFill>
                  <a:srgbClr val="0000CC"/>
                </a:solidFill>
                <a:latin typeface="Arial Narrow" pitchFamily="34" charset="0"/>
              </a:rPr>
              <a:t>Неагари</a:t>
            </a:r>
            <a:endParaRPr lang="ru-RU" sz="1600" b="1" i="1" dirty="0" smtClean="0">
              <a:solidFill>
                <a:srgbClr val="0000CC"/>
              </a:solidFill>
              <a:latin typeface="Arial Narrow" pitchFamily="34" charset="0"/>
            </a:endParaRPr>
          </a:p>
          <a:p>
            <a:pPr algn="ctr"/>
            <a:r>
              <a:rPr lang="ru-RU" sz="1000" b="1" i="1" dirty="0" smtClean="0">
                <a:latin typeface="Arial Narrow" pitchFamily="34" charset="0"/>
              </a:rPr>
              <a:t>(Фото из личного архива А.А. Комаровой)</a:t>
            </a:r>
            <a:endParaRPr lang="ru-RU" sz="1000" b="1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47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0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43104"/>
            <a:ext cx="1788946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627" y="2038682"/>
            <a:ext cx="3168352" cy="2104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67489" y="169644"/>
            <a:ext cx="54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Сын </a:t>
            </a:r>
            <a:r>
              <a:rPr lang="ru-RU" sz="16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Сигеки</a:t>
            </a:r>
            <a:r>
              <a:rPr lang="ru-RU" sz="16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Мори. Японский </a:t>
            </a:r>
            <a:r>
              <a:rPr lang="ru-RU" sz="16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политический </a:t>
            </a:r>
          </a:p>
          <a:p>
            <a:pPr algn="r"/>
            <a:r>
              <a:rPr lang="ru-RU" sz="16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и государственный деятель. </a:t>
            </a:r>
          </a:p>
          <a:p>
            <a:pPr algn="r"/>
            <a:r>
              <a:rPr lang="ru-RU" sz="16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Премьер-министр Японии в 2000-2001 годах. Почётный доктор МГИМО МИД России.</a:t>
            </a:r>
            <a:endParaRPr lang="ru-RU" sz="1600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3895782"/>
            <a:ext cx="4752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За большой вклад в развитие </a:t>
            </a:r>
          </a:p>
          <a:p>
            <a:r>
              <a:rPr lang="ru-RU" sz="1600" b="1" i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российско-японского международного сотрудничества </a:t>
            </a:r>
          </a:p>
          <a:p>
            <a:r>
              <a:rPr lang="ru-RU" sz="1600" b="1" i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награждён Орденом Дружбы (2004 год)</a:t>
            </a:r>
            <a:endParaRPr lang="ru-RU" sz="1600" b="1" i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8229" y="123478"/>
            <a:ext cx="33970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i="1" cap="none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Ёсиро МОРИ</a:t>
            </a:r>
            <a:endParaRPr lang="ru-RU" sz="3600" b="1" i="1" cap="none" spc="50" dirty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2160" y="4803998"/>
            <a:ext cx="3024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i="1" dirty="0" smtClean="0">
                <a:latin typeface="Arial Narrow" pitchFamily="34" charset="0"/>
              </a:rPr>
              <a:t>Фотофонд, оп.-1 ЦП, ед.хр.361</a:t>
            </a:r>
            <a:endParaRPr lang="ru-RU" sz="1000" b="1" i="1" dirty="0"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5607" y="4172781"/>
            <a:ext cx="3528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00CC"/>
                </a:solidFill>
                <a:latin typeface="Arial Narrow" pitchFamily="34" charset="0"/>
              </a:rPr>
              <a:t>Мэр Шелеховского района М.Н. Модин</a:t>
            </a:r>
          </a:p>
          <a:p>
            <a:pPr algn="ctr"/>
            <a:r>
              <a:rPr lang="ru-RU" sz="1400" b="1" i="1" dirty="0" smtClean="0">
                <a:solidFill>
                  <a:srgbClr val="0000CC"/>
                </a:solidFill>
                <a:latin typeface="Arial Narrow" pitchFamily="34" charset="0"/>
              </a:rPr>
              <a:t> на встрече с Ёсиро Мори в Токио (2016)</a:t>
            </a:r>
            <a:endParaRPr lang="ru-RU" sz="1400" b="1" i="1" dirty="0">
              <a:solidFill>
                <a:srgbClr val="0000CC"/>
              </a:solidFill>
              <a:latin typeface="Arial Narrow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481" y="1520424"/>
            <a:ext cx="2880320" cy="1852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55776" y="3372562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00CC"/>
                </a:solidFill>
                <a:latin typeface="Arial Narrow" pitchFamily="34" charset="0"/>
              </a:rPr>
              <a:t>Ёсиро Мори с детской делегацией из Шелехова (2010)</a:t>
            </a:r>
            <a:endParaRPr lang="ru-RU" sz="1400" b="1" i="1" dirty="0">
              <a:solidFill>
                <a:srgbClr val="0000CC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003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87" y="1318627"/>
            <a:ext cx="2520282" cy="3608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0152" y="4803998"/>
            <a:ext cx="29153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i="1" dirty="0" smtClean="0">
                <a:latin typeface="Arial Narrow" pitchFamily="34" charset="0"/>
              </a:rPr>
              <a:t>Фотофонд, оп.-1 ЦП, ед.хр.172,355</a:t>
            </a:r>
            <a:endParaRPr lang="ru-RU" sz="1000" b="1" i="1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195486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25 марта 2001 </a:t>
            </a:r>
            <a:r>
              <a:rPr lang="ru-RU" sz="16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года </a:t>
            </a:r>
            <a:r>
              <a:rPr lang="ru-RU" sz="16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Президент Российской Федерации </a:t>
            </a:r>
            <a:endParaRPr lang="ru-RU" sz="1600" b="1" i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6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Владимир </a:t>
            </a:r>
            <a:r>
              <a:rPr lang="ru-RU" sz="16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Владимирович Путин встретился в городе Иркутске </a:t>
            </a:r>
            <a:endParaRPr lang="ru-RU" sz="1600" b="1" i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6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sz="16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премьер-министром Японии Ёсиро Мори. </a:t>
            </a:r>
            <a:endParaRPr lang="ru-RU" sz="1600" b="1" i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6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Главы </a:t>
            </a:r>
            <a:r>
              <a:rPr lang="ru-RU" sz="16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государств посетили город Шелехов и возложили цветы </a:t>
            </a:r>
            <a:endParaRPr lang="ru-RU" sz="1600" b="1" i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6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к </a:t>
            </a:r>
            <a:r>
              <a:rPr lang="ru-RU" sz="16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мемориальному комплексу миротворца Сигеки Мори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5"/>
          <a:stretch/>
        </p:blipFill>
        <p:spPr bwMode="auto">
          <a:xfrm>
            <a:off x="4165155" y="1721174"/>
            <a:ext cx="4690366" cy="3082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863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42437" y="0"/>
            <a:ext cx="9180512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35732"/>
            <a:ext cx="2232249" cy="2958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/>
          <a:stretch/>
        </p:blipFill>
        <p:spPr bwMode="auto">
          <a:xfrm>
            <a:off x="3335008" y="1450231"/>
            <a:ext cx="2545992" cy="3527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035841"/>
            <a:ext cx="2452179" cy="3489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616" y="4024405"/>
            <a:ext cx="3168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solidFill>
                  <a:srgbClr val="000099"/>
                </a:solidFill>
                <a:latin typeface="Arial Narrow" pitchFamily="34" charset="0"/>
              </a:rPr>
              <a:t>Мэр города Номи Тэйдзиро Сакай </a:t>
            </a:r>
          </a:p>
          <a:p>
            <a:r>
              <a:rPr lang="ru-RU" sz="1200" b="1" i="1" dirty="0" smtClean="0">
                <a:solidFill>
                  <a:srgbClr val="000099"/>
                </a:solidFill>
                <a:latin typeface="Arial Narrow" pitchFamily="34" charset="0"/>
              </a:rPr>
              <a:t>и Мэр Шелеховского муниципального района </a:t>
            </a:r>
          </a:p>
          <a:p>
            <a:r>
              <a:rPr lang="ru-RU" sz="1200" b="1" i="1" dirty="0" smtClean="0">
                <a:solidFill>
                  <a:srgbClr val="000099"/>
                </a:solidFill>
                <a:latin typeface="Arial Narrow" pitchFamily="34" charset="0"/>
              </a:rPr>
              <a:t>С.В. Поляков на подписании договора </a:t>
            </a:r>
          </a:p>
          <a:p>
            <a:r>
              <a:rPr lang="ru-RU" sz="1200" b="1" i="1" dirty="0" smtClean="0">
                <a:solidFill>
                  <a:srgbClr val="000099"/>
                </a:solidFill>
                <a:latin typeface="Arial Narrow" pitchFamily="34" charset="0"/>
              </a:rPr>
              <a:t>о сотрудничестве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19" y="51470"/>
            <a:ext cx="8712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1 августа 2005 года был подписан договор о сотрудничестве между городами-побратимами </a:t>
            </a:r>
            <a:r>
              <a:rPr lang="ru-RU" b="1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Шелеховом </a:t>
            </a:r>
            <a:r>
              <a:rPr lang="ru-RU" b="1" i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и Номи, который дал новый импульс в развитии народной </a:t>
            </a:r>
            <a:r>
              <a:rPr lang="ru-RU" b="1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дипломатии</a:t>
            </a:r>
            <a:endParaRPr lang="ru-RU" b="1" i="1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96744" y="4731990"/>
            <a:ext cx="23393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i="1" dirty="0" smtClean="0">
                <a:latin typeface="Arial Narrow" pitchFamily="34" charset="0"/>
              </a:rPr>
              <a:t>Фонд Р-34, оп.-1, д.441,л.л.1-2</a:t>
            </a:r>
            <a:endParaRPr lang="ru-RU" sz="1000" b="1" i="1" dirty="0"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18" y="4855100"/>
            <a:ext cx="21602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i="1" dirty="0" smtClean="0">
                <a:latin typeface="Arial Narrow" pitchFamily="34" charset="0"/>
              </a:rPr>
              <a:t>Фотофонд, оп.-1 ЦП, ед.хр. 356.</a:t>
            </a:r>
            <a:endParaRPr lang="ru-RU" sz="1000" b="1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739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rot="21218996">
            <a:off x="445147" y="931727"/>
            <a:ext cx="8262084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i="1" spc="50" dirty="0" smtClean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«Я пришел к Вам </a:t>
            </a:r>
          </a:p>
          <a:p>
            <a:pPr algn="ctr"/>
            <a:r>
              <a:rPr lang="ru-RU" sz="6600" b="1" i="1" spc="50" dirty="0" smtClean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 открытым сердцем»</a:t>
            </a:r>
            <a:endParaRPr lang="ru-RU" sz="6600" b="1" i="1" cap="none" spc="50" dirty="0">
              <a:ln w="11430"/>
              <a:solidFill>
                <a:srgbClr val="8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680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592" y="411510"/>
            <a:ext cx="2457903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83" y="2281037"/>
            <a:ext cx="2907464" cy="2453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972" y="1131590"/>
            <a:ext cx="2204487" cy="3297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8151" y="137515"/>
            <a:ext cx="23358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i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Акико</a:t>
            </a:r>
            <a:endParaRPr lang="ru-RU" sz="48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ru-RU" sz="4800" b="1" i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МОРИ</a:t>
            </a:r>
            <a:endParaRPr lang="ru-RU" sz="4800" b="1" i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0983" y="4803998"/>
            <a:ext cx="29074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i="1" dirty="0" smtClean="0">
                <a:latin typeface="Arial Narrow" pitchFamily="34" charset="0"/>
              </a:rPr>
              <a:t>Фотофонд, оп.-1 ЦП, ед.хр.363</a:t>
            </a:r>
            <a:endParaRPr lang="ru-RU" sz="1000" b="1" i="1" dirty="0"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0112" y="4083918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Супруга </a:t>
            </a:r>
            <a:r>
              <a:rPr lang="ru-RU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игеки</a:t>
            </a:r>
            <a:r>
              <a:rPr lang="ru-RU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Мори, консультант общества дружбы «</a:t>
            </a:r>
            <a:r>
              <a:rPr lang="ru-RU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Номи-Шелехов</a:t>
            </a:r>
            <a:r>
              <a:rPr lang="ru-RU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b="1" i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474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98" y="-2"/>
            <a:ext cx="9163998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9502"/>
            <a:ext cx="4643952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7" y="1851670"/>
            <a:ext cx="36724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solidFill>
                  <a:srgbClr val="000099"/>
                </a:solidFill>
                <a:latin typeface="Arial Narrow" pitchFamily="34" charset="0"/>
              </a:rPr>
              <a:t>13 сентября 2011 года </a:t>
            </a:r>
            <a:endParaRPr lang="ru-RU" sz="2200" b="1" i="1" dirty="0" smtClean="0">
              <a:solidFill>
                <a:srgbClr val="000099"/>
              </a:solidFill>
              <a:latin typeface="Arial Narrow" pitchFamily="34" charset="0"/>
            </a:endParaRPr>
          </a:p>
          <a:p>
            <a:pPr algn="ctr"/>
            <a:r>
              <a:rPr lang="ru-RU" sz="2200" b="1" i="1" dirty="0" smtClean="0">
                <a:solidFill>
                  <a:srgbClr val="000099"/>
                </a:solidFill>
                <a:latin typeface="Arial Narrow" pitchFamily="34" charset="0"/>
              </a:rPr>
              <a:t>в </a:t>
            </a:r>
            <a:r>
              <a:rPr lang="ru-RU" sz="2200" b="1" i="1" dirty="0">
                <a:solidFill>
                  <a:srgbClr val="000099"/>
                </a:solidFill>
                <a:latin typeface="Arial Narrow" pitchFamily="34" charset="0"/>
              </a:rPr>
              <a:t>Иркутске состоялось торжественное открытие </a:t>
            </a:r>
            <a:endParaRPr lang="ru-RU" sz="2200" b="1" i="1" dirty="0" smtClean="0">
              <a:solidFill>
                <a:srgbClr val="000099"/>
              </a:solidFill>
              <a:latin typeface="Arial Narrow" pitchFamily="34" charset="0"/>
            </a:endParaRPr>
          </a:p>
          <a:p>
            <a:pPr algn="ctr"/>
            <a:r>
              <a:rPr lang="ru-RU" sz="2200" b="1" i="1" dirty="0" smtClean="0">
                <a:solidFill>
                  <a:srgbClr val="000099"/>
                </a:solidFill>
                <a:latin typeface="Arial Narrow" pitchFamily="34" charset="0"/>
              </a:rPr>
              <a:t>сквера </a:t>
            </a:r>
            <a:r>
              <a:rPr lang="ru-RU" sz="2200" b="1" i="1" dirty="0">
                <a:solidFill>
                  <a:srgbClr val="000099"/>
                </a:solidFill>
                <a:latin typeface="Arial Narrow" pitchFamily="34" charset="0"/>
              </a:rPr>
              <a:t>им. Сигеки Мори, который будет символизировать укрепление побратимских связей между городами Приангарья и </a:t>
            </a:r>
            <a:r>
              <a:rPr lang="ru-RU" sz="2200" b="1" i="1" dirty="0" smtClean="0">
                <a:solidFill>
                  <a:srgbClr val="000099"/>
                </a:solidFill>
                <a:latin typeface="Arial Narrow" pitchFamily="34" charset="0"/>
              </a:rPr>
              <a:t>Японии</a:t>
            </a:r>
            <a:endParaRPr lang="ru-RU" sz="2200" b="1" i="1" dirty="0">
              <a:solidFill>
                <a:srgbClr val="000099"/>
              </a:solidFill>
              <a:latin typeface="Arial Narrow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21" y="267494"/>
            <a:ext cx="2393789" cy="151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007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0032" y="267494"/>
            <a:ext cx="403244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solidFill>
                  <a:srgbClr val="006600"/>
                </a:solidFill>
                <a:latin typeface="Arial Narrow" pitchFamily="34" charset="0"/>
              </a:rPr>
              <a:t>Приглашаем Вас посетить архивный отдел </a:t>
            </a:r>
          </a:p>
          <a:p>
            <a:pPr algn="ctr"/>
            <a:r>
              <a:rPr lang="ru-RU" sz="2200" b="1" i="1" dirty="0">
                <a:solidFill>
                  <a:srgbClr val="006600"/>
                </a:solidFill>
                <a:latin typeface="Arial Narrow" pitchFamily="34" charset="0"/>
              </a:rPr>
              <a:t>Администрации Шелеховского муниципального района, расположенный по адресу: </a:t>
            </a:r>
          </a:p>
          <a:p>
            <a:pPr algn="ctr"/>
            <a:r>
              <a:rPr lang="ru-RU" sz="2200" b="1" i="1" dirty="0">
                <a:solidFill>
                  <a:srgbClr val="006600"/>
                </a:solidFill>
                <a:latin typeface="Arial Narrow" pitchFamily="34" charset="0"/>
              </a:rPr>
              <a:t>г. Шелехов, </a:t>
            </a:r>
            <a:endParaRPr lang="ru-RU" sz="2200" b="1" i="1" dirty="0" smtClean="0">
              <a:solidFill>
                <a:srgbClr val="006600"/>
              </a:solidFill>
              <a:latin typeface="Arial Narrow" pitchFamily="34" charset="0"/>
            </a:endParaRPr>
          </a:p>
          <a:p>
            <a:pPr algn="ctr"/>
            <a:r>
              <a:rPr lang="ru-RU" sz="2200" b="1" i="1" dirty="0" smtClean="0">
                <a:solidFill>
                  <a:srgbClr val="006600"/>
                </a:solidFill>
                <a:latin typeface="Arial Narrow" pitchFamily="34" charset="0"/>
              </a:rPr>
              <a:t>Култукский </a:t>
            </a:r>
            <a:r>
              <a:rPr lang="ru-RU" sz="2200" b="1" i="1" dirty="0">
                <a:solidFill>
                  <a:srgbClr val="006600"/>
                </a:solidFill>
                <a:latin typeface="Arial Narrow" pitchFamily="34" charset="0"/>
              </a:rPr>
              <a:t>тракт, 10 </a:t>
            </a:r>
          </a:p>
          <a:p>
            <a:pPr algn="ctr"/>
            <a:r>
              <a:rPr lang="ru-RU" sz="2200" b="1" i="1" dirty="0">
                <a:solidFill>
                  <a:srgbClr val="006600"/>
                </a:solidFill>
                <a:latin typeface="Arial Narrow" pitchFamily="34" charset="0"/>
              </a:rPr>
              <a:t>тел. (39550) 4-49-48, </a:t>
            </a:r>
            <a:r>
              <a:rPr lang="ru-RU" sz="2200" b="1" i="1" dirty="0" smtClean="0">
                <a:solidFill>
                  <a:srgbClr val="006600"/>
                </a:solidFill>
                <a:latin typeface="Arial Narrow" pitchFamily="34" charset="0"/>
              </a:rPr>
              <a:t>5-33-20</a:t>
            </a:r>
            <a:r>
              <a:rPr lang="ru-RU" sz="2200" b="1" i="1" dirty="0">
                <a:solidFill>
                  <a:srgbClr val="006600"/>
                </a:solidFill>
                <a:latin typeface="Arial Narrow" pitchFamily="34" charset="0"/>
              </a:rPr>
              <a:t>.</a:t>
            </a:r>
          </a:p>
          <a:p>
            <a:pPr algn="ctr"/>
            <a:endParaRPr lang="ru-RU" i="1" dirty="0" smtClean="0">
              <a:latin typeface="Bookman Old Style" pitchFamily="18" charset="0"/>
            </a:endParaRPr>
          </a:p>
          <a:p>
            <a:pPr algn="ctr"/>
            <a:endParaRPr lang="ru-RU" i="1" dirty="0">
              <a:latin typeface="Bookman Old Style" pitchFamily="18" charset="0"/>
            </a:endParaRPr>
          </a:p>
          <a:p>
            <a:pPr algn="ctr"/>
            <a:r>
              <a:rPr lang="ru-RU" sz="2200" b="1" i="1" dirty="0">
                <a:solidFill>
                  <a:srgbClr val="C00000"/>
                </a:solidFill>
                <a:latin typeface="Bookman Old Style" pitchFamily="18" charset="0"/>
              </a:rPr>
              <a:t>Всегда рады </a:t>
            </a:r>
            <a:endParaRPr lang="ru-RU" sz="2200" b="1" i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ctr"/>
            <a:r>
              <a:rPr lang="ru-RU" sz="2200" b="1" i="1" dirty="0" smtClean="0">
                <a:solidFill>
                  <a:srgbClr val="C00000"/>
                </a:solidFill>
                <a:latin typeface="Bookman Old Style" pitchFamily="18" charset="0"/>
              </a:rPr>
              <a:t>видеть </a:t>
            </a:r>
            <a:r>
              <a:rPr lang="ru-RU" sz="2200" b="1" i="1" dirty="0">
                <a:solidFill>
                  <a:srgbClr val="C00000"/>
                </a:solidFill>
                <a:latin typeface="Bookman Old Style" pitchFamily="18" charset="0"/>
              </a:rPr>
              <a:t>Вас! </a:t>
            </a:r>
          </a:p>
        </p:txBody>
      </p:sp>
    </p:spTree>
    <p:extLst>
      <p:ext uri="{BB962C8B-B14F-4D97-AF65-F5344CB8AC3E}">
        <p14:creationId xmlns:p14="http://schemas.microsoft.com/office/powerpoint/2010/main" val="3365470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2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5976" y="3435846"/>
            <a:ext cx="43204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atin typeface="Monotype Corsiva" pitchFamily="66" charset="0"/>
              </a:rPr>
              <a:t>27 марта 1910</a:t>
            </a:r>
          </a:p>
          <a:p>
            <a:pPr algn="r"/>
            <a:r>
              <a:rPr lang="ru-RU" sz="4400" b="1" i="1" dirty="0" smtClean="0">
                <a:latin typeface="Monotype Corsiva" pitchFamily="66" charset="0"/>
              </a:rPr>
              <a:t>19 ноября 1989</a:t>
            </a:r>
            <a:endParaRPr lang="ru-RU" sz="4400" b="1" i="1" dirty="0">
              <a:latin typeface="Monotype Corsiva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0088"/>
            <a:ext cx="3960440" cy="4234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04048" y="411510"/>
            <a:ext cx="3816424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Сигеки МОРИ</a:t>
            </a:r>
            <a:endParaRPr lang="ru-RU" sz="8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3616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27884" y="195486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Сигеки Мори – второй ребенок </a:t>
            </a:r>
          </a:p>
          <a:p>
            <a:pPr algn="r"/>
            <a:r>
              <a:rPr lang="ru-RU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 семье и долгожданный сын</a:t>
            </a:r>
            <a:endParaRPr lang="ru-RU" sz="2000" b="1" i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3124873"/>
            <a:ext cx="50227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Отец – Мори Кихей, </a:t>
            </a:r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богатый землевладелец, </a:t>
            </a:r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владевший </a:t>
            </a:r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рисовыми плантациями на западном побережье острова </a:t>
            </a:r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Хонсю.  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1917 по 1945 год занимал должность мэра сначала деревни, а затем и города Неагари.</a:t>
            </a:r>
            <a:endParaRPr lang="ru-RU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" t="1859" b="1760"/>
          <a:stretch/>
        </p:blipFill>
        <p:spPr bwMode="auto">
          <a:xfrm>
            <a:off x="323528" y="99206"/>
            <a:ext cx="3024336" cy="2307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204" y="1047388"/>
            <a:ext cx="3024336" cy="2117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447" y="2470998"/>
            <a:ext cx="3348372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875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0" y="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444" y="2139702"/>
            <a:ext cx="3751449" cy="2616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43" y="147743"/>
            <a:ext cx="3096344" cy="2424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3075806"/>
            <a:ext cx="4248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Семья Сигеки Мори:</a:t>
            </a:r>
          </a:p>
          <a:p>
            <a:pPr algn="ctr"/>
            <a:r>
              <a:rPr lang="ru-RU" sz="24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sz="24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очь – Танимото, </a:t>
            </a:r>
          </a:p>
          <a:p>
            <a:pPr algn="ctr"/>
            <a:r>
              <a:rPr lang="ru-RU" sz="24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сыновья – Кадзуёси </a:t>
            </a:r>
          </a:p>
          <a:p>
            <a:pPr algn="ctr"/>
            <a:r>
              <a:rPr lang="ru-RU" sz="24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и Ёсиро Мори. </a:t>
            </a:r>
          </a:p>
          <a:p>
            <a:pPr algn="ctr"/>
            <a:r>
              <a:rPr lang="ru-RU" sz="24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Супруга – Акико Мори</a:t>
            </a:r>
            <a:endParaRPr lang="ru-RU" sz="2400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7864" y="267494"/>
            <a:ext cx="561203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Сигеки Мори – выпускник Токийского университета.</a:t>
            </a:r>
          </a:p>
          <a:p>
            <a:pPr algn="r"/>
            <a:endParaRPr lang="ru-RU" sz="1000" dirty="0" smtClean="0"/>
          </a:p>
          <a:p>
            <a:pPr algn="r"/>
            <a:r>
              <a:rPr lang="ru-RU" sz="2000" b="1" i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Участник второй мировой войны, бывший офицер императорской армии, воевал на Филиппинских островах.</a:t>
            </a:r>
            <a:endParaRPr lang="ru-RU" sz="2000" b="1" i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08445" y="4803998"/>
            <a:ext cx="3751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Arial Narrow" pitchFamily="34" charset="0"/>
              </a:rPr>
              <a:t>Квантунская армия</a:t>
            </a:r>
            <a:endParaRPr lang="ru-RU" sz="1200" b="1" i="1" dirty="0"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5371" y="2587688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Arial Narrow" pitchFamily="34" charset="0"/>
              </a:rPr>
              <a:t>Токийский университет</a:t>
            </a:r>
            <a:endParaRPr lang="ru-RU" sz="1200" b="1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747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999" y="-8764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4337"/>
            <a:ext cx="2736304" cy="2087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02" y="2317845"/>
            <a:ext cx="4365240" cy="2302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119700"/>
            <a:ext cx="58326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Сигеки Мори </a:t>
            </a:r>
            <a:r>
              <a:rPr lang="ru-RU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выдвинул свою кандидатуру </a:t>
            </a:r>
            <a:endParaRPr lang="ru-RU" b="1" i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пост мэра Неагари. </a:t>
            </a:r>
            <a:endParaRPr lang="ru-RU" b="1" i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Его </a:t>
            </a:r>
            <a:r>
              <a:rPr lang="ru-RU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предвыборными лозунгами стали призывы к миру и дружбе </a:t>
            </a:r>
            <a:r>
              <a:rPr lang="ru-RU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Советским Союзом. </a:t>
            </a:r>
            <a:endParaRPr lang="ru-RU" b="1" i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1953 году Сигеки Мори стал мэром города Неагари и </a:t>
            </a:r>
            <a:r>
              <a:rPr lang="ru-RU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пребывал </a:t>
            </a:r>
            <a:r>
              <a:rPr lang="ru-RU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 этом посту </a:t>
            </a:r>
            <a:endParaRPr lang="ru-RU" b="1" i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течение 36 лет.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63072" y="2242030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latin typeface="Arial Narrow" pitchFamily="34" charset="0"/>
              </a:rPr>
              <a:t>Мэрия г. Неагари</a:t>
            </a:r>
            <a:endParaRPr lang="ru-RU" sz="1400" b="1" i="1" dirty="0"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0488" y="4803998"/>
            <a:ext cx="4337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latin typeface="Arial Narrow" pitchFamily="34" charset="0"/>
              </a:rPr>
              <a:t>Вид на Неагари сверху</a:t>
            </a:r>
            <a:endParaRPr lang="ru-RU" sz="1400" b="1" i="1" dirty="0"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9504" y="2715766"/>
            <a:ext cx="4219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Город под его руководством получил большое </a:t>
            </a:r>
            <a:endParaRPr lang="ru-RU" b="1" i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b="1" i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социальное </a:t>
            </a:r>
            <a:r>
              <a:rPr lang="ru-RU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развитие. </a:t>
            </a:r>
            <a:endParaRPr lang="ru-RU" b="1" i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b="1" i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период его работы мэром  в городе широкое развитие получило строительство дошкольных учреждений, школ, объектов спорта </a:t>
            </a:r>
            <a:r>
              <a:rPr lang="ru-RU" b="1" i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культуры.</a:t>
            </a:r>
          </a:p>
        </p:txBody>
      </p:sp>
    </p:spTree>
    <p:extLst>
      <p:ext uri="{BB962C8B-B14F-4D97-AF65-F5344CB8AC3E}">
        <p14:creationId xmlns:p14="http://schemas.microsoft.com/office/powerpoint/2010/main" val="2752255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0" y="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70790"/>
            <a:ext cx="3960439" cy="2637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496" y="4717168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latin typeface="Arial" pitchFamily="34" charset="0"/>
                <a:cs typeface="Arial" pitchFamily="34" charset="0"/>
              </a:rPr>
              <a:t>Пискарёвское кладбище в г. Ленинграде</a:t>
            </a:r>
            <a:endParaRPr lang="ru-RU" sz="14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90364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006600"/>
                </a:solidFill>
                <a:latin typeface="Bookman Old Style" pitchFamily="18" charset="0"/>
              </a:rPr>
              <a:t>«В 1960 году я совершил большую поездку по вашей стране. На поезде я проехал от Находки до Киева. И везде, по всей стране, где я виделся </a:t>
            </a:r>
            <a:endParaRPr lang="ru-RU" sz="1600" b="1" i="1" dirty="0" smtClean="0">
              <a:solidFill>
                <a:srgbClr val="006600"/>
              </a:solidFill>
              <a:latin typeface="Bookman Old Style" pitchFamily="18" charset="0"/>
            </a:endParaRPr>
          </a:p>
          <a:p>
            <a:r>
              <a:rPr lang="ru-RU" sz="1600" b="1" i="1" dirty="0" smtClean="0">
                <a:solidFill>
                  <a:srgbClr val="006600"/>
                </a:solidFill>
                <a:latin typeface="Bookman Old Style" pitchFamily="18" charset="0"/>
              </a:rPr>
              <a:t>с </a:t>
            </a:r>
            <a:r>
              <a:rPr lang="ru-RU" sz="1600" b="1" i="1" dirty="0">
                <a:solidFill>
                  <a:srgbClr val="006600"/>
                </a:solidFill>
                <a:latin typeface="Bookman Old Style" pitchFamily="18" charset="0"/>
              </a:rPr>
              <a:t>советскими людьми, я хотел понять, </a:t>
            </a:r>
            <a:endParaRPr lang="ru-RU" sz="1600" b="1" i="1" dirty="0" smtClean="0">
              <a:solidFill>
                <a:srgbClr val="006600"/>
              </a:solidFill>
              <a:latin typeface="Bookman Old Style" pitchFamily="18" charset="0"/>
            </a:endParaRPr>
          </a:p>
          <a:p>
            <a:r>
              <a:rPr lang="ru-RU" sz="1600" b="1" i="1" dirty="0" smtClean="0">
                <a:solidFill>
                  <a:srgbClr val="006600"/>
                </a:solidFill>
                <a:latin typeface="Bookman Old Style" pitchFamily="18" charset="0"/>
              </a:rPr>
              <a:t>как </a:t>
            </a:r>
            <a:r>
              <a:rPr lang="ru-RU" sz="1600" b="1" i="1" dirty="0">
                <a:solidFill>
                  <a:srgbClr val="006600"/>
                </a:solidFill>
                <a:latin typeface="Bookman Old Style" pitchFamily="18" charset="0"/>
              </a:rPr>
              <a:t>они относятся к нам, японцам, </a:t>
            </a:r>
            <a:endParaRPr lang="ru-RU" sz="1600" b="1" i="1" dirty="0" smtClean="0">
              <a:solidFill>
                <a:srgbClr val="006600"/>
              </a:solidFill>
              <a:latin typeface="Bookman Old Style" pitchFamily="18" charset="0"/>
            </a:endParaRPr>
          </a:p>
          <a:p>
            <a:r>
              <a:rPr lang="ru-RU" sz="1600" b="1" i="1" dirty="0" smtClean="0">
                <a:solidFill>
                  <a:srgbClr val="006600"/>
                </a:solidFill>
                <a:latin typeface="Bookman Old Style" pitchFamily="18" charset="0"/>
              </a:rPr>
              <a:t>как </a:t>
            </a:r>
            <a:r>
              <a:rPr lang="ru-RU" sz="1600" b="1" i="1" dirty="0">
                <a:solidFill>
                  <a:srgbClr val="006600"/>
                </a:solidFill>
                <a:latin typeface="Bookman Old Style" pitchFamily="18" charset="0"/>
              </a:rPr>
              <a:t>они относятся к </a:t>
            </a:r>
            <a:r>
              <a:rPr lang="ru-RU" sz="1600" b="1" i="1" dirty="0" smtClean="0">
                <a:solidFill>
                  <a:srgbClr val="006600"/>
                </a:solidFill>
                <a:latin typeface="Bookman Old Style" pitchFamily="18" charset="0"/>
              </a:rPr>
              <a:t>миру».</a:t>
            </a:r>
            <a:endParaRPr lang="ru-RU" sz="1600" b="1" i="1" dirty="0">
              <a:solidFill>
                <a:srgbClr val="006600"/>
              </a:solidFill>
              <a:latin typeface="Bookman Old Styl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24357" y="987574"/>
            <a:ext cx="447878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i="1" dirty="0" smtClean="0">
                <a:solidFill>
                  <a:srgbClr val="C00000"/>
                </a:solidFill>
                <a:latin typeface="Bookman Old Style" pitchFamily="18" charset="0"/>
              </a:rPr>
              <a:t>«Побывав </a:t>
            </a:r>
            <a:r>
              <a:rPr lang="ru-RU" sz="1600" b="1" i="1" dirty="0">
                <a:solidFill>
                  <a:srgbClr val="C00000"/>
                </a:solidFill>
                <a:latin typeface="Bookman Old Style" pitchFamily="18" charset="0"/>
              </a:rPr>
              <a:t>на Пискаревском кладбище в Ленинграде, я был поражен, увидев, какие жертвы понесли русские во время второй мировой войны. Сотни тысяч мирных людей — женщин, детей, умерших от голода во время блокады, — это дорогая цена за свободу своей родины. Я понял, что русские знают цену мира, и потом в разговорах с советскими людьми я убедился, как горячо они хотят мира и как настойчиво борются за предотвращение войны. </a:t>
            </a:r>
            <a:endParaRPr lang="ru-RU" sz="1600" b="1" i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r"/>
            <a:r>
              <a:rPr lang="ru-RU" sz="1600" b="1" i="1" dirty="0" smtClean="0">
                <a:solidFill>
                  <a:srgbClr val="C00000"/>
                </a:solidFill>
                <a:latin typeface="Bookman Old Style" pitchFamily="18" charset="0"/>
              </a:rPr>
              <a:t>Я </a:t>
            </a:r>
            <a:r>
              <a:rPr lang="ru-RU" sz="1600" b="1" i="1" dirty="0">
                <a:solidFill>
                  <a:srgbClr val="C00000"/>
                </a:solidFill>
                <a:latin typeface="Bookman Old Style" pitchFamily="18" charset="0"/>
              </a:rPr>
              <a:t>тоже ненавижу </a:t>
            </a:r>
            <a:r>
              <a:rPr lang="ru-RU" sz="1600" b="1" i="1" dirty="0" smtClean="0">
                <a:solidFill>
                  <a:srgbClr val="C00000"/>
                </a:solidFill>
                <a:latin typeface="Bookman Old Style" pitchFamily="18" charset="0"/>
              </a:rPr>
              <a:t>войну».</a:t>
            </a:r>
            <a:endParaRPr lang="ru-RU" sz="1600" b="1" i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01215" y="4608504"/>
            <a:ext cx="4401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i="1" dirty="0">
                <a:latin typeface="Arial Narrow" pitchFamily="34" charset="0"/>
              </a:rPr>
              <a:t>Из беседы корреспондента Агентства печати «Новости» </a:t>
            </a:r>
            <a:endParaRPr lang="ru-RU" sz="1000" b="1" i="1" dirty="0" smtClean="0">
              <a:latin typeface="Arial Narrow" pitchFamily="34" charset="0"/>
            </a:endParaRPr>
          </a:p>
          <a:p>
            <a:pPr algn="r"/>
            <a:r>
              <a:rPr lang="ru-RU" sz="1000" b="1" i="1" dirty="0" smtClean="0">
                <a:latin typeface="Arial Narrow" pitchFamily="34" charset="0"/>
              </a:rPr>
              <a:t>С. </a:t>
            </a:r>
            <a:r>
              <a:rPr lang="ru-RU" sz="1000" b="1" i="1" dirty="0">
                <a:latin typeface="Arial Narrow" pitchFamily="34" charset="0"/>
              </a:rPr>
              <a:t>Остроумова с Сигэки Мори на Иркутском областном телевидении в 1984 </a:t>
            </a:r>
            <a:r>
              <a:rPr lang="ru-RU" sz="1000" b="1" i="1" dirty="0" smtClean="0">
                <a:latin typeface="Arial Narrow" pitchFamily="34" charset="0"/>
              </a:rPr>
              <a:t>г.</a:t>
            </a:r>
            <a:endParaRPr lang="ru-RU" sz="1000" b="1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812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5636"/>
            <a:ext cx="3240360" cy="2189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85234"/>
            <a:ext cx="3240360" cy="2198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2427734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Arial Narrow" pitchFamily="34" charset="0"/>
                <a:cs typeface="Arial" pitchFamily="34" charset="0"/>
              </a:rPr>
              <a:t>Захоронение японских военнопленных в с. Олха</a:t>
            </a:r>
            <a:endParaRPr lang="ru-RU" sz="1600" b="1" i="1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4128" y="448091"/>
            <a:ext cx="32403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>
                <a:solidFill>
                  <a:srgbClr val="006600"/>
                </a:solidFill>
                <a:latin typeface="Bookman Old Style" pitchFamily="18" charset="0"/>
              </a:rPr>
              <a:t>В 1965 году Мори вернулся из поездки в Иркутск под большим впечатлением от того, как сибиряки бережно ухаживают за могилами японских военнопленных. </a:t>
            </a:r>
            <a:endParaRPr lang="ru-RU" b="1" i="1" dirty="0" smtClean="0">
              <a:solidFill>
                <a:srgbClr val="006600"/>
              </a:solidFill>
              <a:latin typeface="Bookman Old Style" pitchFamily="18" charset="0"/>
            </a:endParaRPr>
          </a:p>
          <a:p>
            <a:pPr algn="r"/>
            <a:r>
              <a:rPr lang="ru-RU" b="1" i="1" dirty="0" smtClean="0">
                <a:solidFill>
                  <a:srgbClr val="006600"/>
                </a:solidFill>
                <a:latin typeface="Bookman Old Style" pitchFamily="18" charset="0"/>
              </a:rPr>
              <a:t>Тогда </a:t>
            </a:r>
            <a:r>
              <a:rPr lang="ru-RU" b="1" i="1" dirty="0">
                <a:solidFill>
                  <a:srgbClr val="006600"/>
                </a:solidFill>
                <a:latin typeface="Bookman Old Style" pitchFamily="18" charset="0"/>
              </a:rPr>
              <a:t>он решил благоустроить в Канадзаве старое русское кладбище, где захоронены умершие </a:t>
            </a:r>
            <a:endParaRPr lang="ru-RU" b="1" i="1" dirty="0" smtClean="0">
              <a:solidFill>
                <a:srgbClr val="006600"/>
              </a:solidFill>
              <a:latin typeface="Bookman Old Style" pitchFamily="18" charset="0"/>
            </a:endParaRPr>
          </a:p>
          <a:p>
            <a:pPr algn="r"/>
            <a:r>
              <a:rPr lang="ru-RU" b="1" i="1" dirty="0" smtClean="0">
                <a:solidFill>
                  <a:srgbClr val="006600"/>
                </a:solidFill>
                <a:latin typeface="Bookman Old Style" pitchFamily="18" charset="0"/>
              </a:rPr>
              <a:t>в </a:t>
            </a:r>
            <a:r>
              <a:rPr lang="ru-RU" b="1" i="1" dirty="0">
                <a:solidFill>
                  <a:srgbClr val="006600"/>
                </a:solidFill>
                <a:latin typeface="Bookman Old Style" pitchFamily="18" charset="0"/>
              </a:rPr>
              <a:t>плену участники войны 1904-1905 годов.</a:t>
            </a:r>
          </a:p>
        </p:txBody>
      </p:sp>
    </p:spTree>
    <p:extLst>
      <p:ext uri="{BB962C8B-B14F-4D97-AF65-F5344CB8AC3E}">
        <p14:creationId xmlns:p14="http://schemas.microsoft.com/office/powerpoint/2010/main" val="1109335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4664" y="1463753"/>
            <a:ext cx="59445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solidFill>
                  <a:srgbClr val="800000"/>
                </a:solidFill>
                <a:latin typeface="Arial Black" pitchFamily="34" charset="0"/>
                <a:ea typeface="Times New Roman"/>
              </a:rPr>
              <a:t>Сигеки Мори </a:t>
            </a:r>
            <a:r>
              <a:rPr lang="ru-RU" sz="2200" b="1" i="1" dirty="0" smtClean="0">
                <a:solidFill>
                  <a:srgbClr val="800000"/>
                </a:solidFill>
                <a:latin typeface="Arial Black" pitchFamily="34" charset="0"/>
                <a:ea typeface="Times New Roman"/>
              </a:rPr>
              <a:t>– инициатор создания </a:t>
            </a:r>
            <a:r>
              <a:rPr lang="ru-RU" sz="2200" b="1" i="1" dirty="0">
                <a:solidFill>
                  <a:srgbClr val="800000"/>
                </a:solidFill>
                <a:latin typeface="Arial Black" pitchFamily="34" charset="0"/>
                <a:ea typeface="Times New Roman"/>
              </a:rPr>
              <a:t>общества «Япония – СССР» </a:t>
            </a:r>
            <a:endParaRPr lang="ru-RU" sz="2200" b="1" i="1" dirty="0" smtClean="0">
              <a:solidFill>
                <a:srgbClr val="800000"/>
              </a:solidFill>
              <a:latin typeface="Arial Black" pitchFamily="34" charset="0"/>
              <a:ea typeface="Times New Roman"/>
            </a:endParaRPr>
          </a:p>
          <a:p>
            <a:pPr algn="ctr"/>
            <a:r>
              <a:rPr lang="ru-RU" sz="2200" b="1" i="1" dirty="0" smtClean="0">
                <a:solidFill>
                  <a:srgbClr val="800000"/>
                </a:solidFill>
                <a:latin typeface="Arial Black" pitchFamily="34" charset="0"/>
                <a:ea typeface="Times New Roman"/>
              </a:rPr>
              <a:t>в </a:t>
            </a:r>
            <a:r>
              <a:rPr lang="ru-RU" sz="2200" b="1" i="1" dirty="0">
                <a:solidFill>
                  <a:srgbClr val="800000"/>
                </a:solidFill>
                <a:latin typeface="Arial Black" pitchFamily="34" charset="0"/>
                <a:ea typeface="Times New Roman"/>
              </a:rPr>
              <a:t>префектуре Исикава</a:t>
            </a:r>
            <a:endParaRPr lang="ru-RU" sz="2200" b="1" i="1" dirty="0">
              <a:solidFill>
                <a:srgbClr val="800000"/>
              </a:solidFill>
              <a:latin typeface="Arial Black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38398"/>
            <a:ext cx="2924172" cy="1945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745" y="2715766"/>
            <a:ext cx="2935130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84168" y="2283718"/>
            <a:ext cx="2921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latin typeface="Arial" pitchFamily="34" charset="0"/>
                <a:cs typeface="Arial" pitchFamily="34" charset="0"/>
              </a:rPr>
              <a:t>Город Иркутск (СССР)</a:t>
            </a:r>
            <a:endParaRPr lang="ru-RU" sz="14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70745" y="4731990"/>
            <a:ext cx="2935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latin typeface="Arial" pitchFamily="34" charset="0"/>
                <a:cs typeface="Arial" pitchFamily="34" charset="0"/>
              </a:rPr>
              <a:t>Город Канадзава (Япония)</a:t>
            </a:r>
            <a:endParaRPr lang="ru-RU" sz="14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242" y="2715766"/>
            <a:ext cx="58139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0099"/>
                </a:solidFill>
                <a:latin typeface="Arial Narrow" pitchFamily="34" charset="0"/>
              </a:rPr>
              <a:t>1966 год </a:t>
            </a:r>
            <a:r>
              <a:rPr lang="ru-RU" b="1" i="1" dirty="0" smtClean="0">
                <a:solidFill>
                  <a:srgbClr val="000099"/>
                </a:solidFill>
                <a:latin typeface="Arial Narrow" pitchFamily="34" charset="0"/>
              </a:rPr>
              <a:t>- соглашение </a:t>
            </a:r>
            <a:r>
              <a:rPr lang="ru-RU" b="1" i="1" dirty="0">
                <a:solidFill>
                  <a:srgbClr val="000099"/>
                </a:solidFill>
                <a:latin typeface="Arial Narrow" pitchFamily="34" charset="0"/>
              </a:rPr>
              <a:t>об установлении братских отношений между Иркутским отделением общества «</a:t>
            </a:r>
            <a:r>
              <a:rPr lang="ru-RU" b="1" i="1" dirty="0" smtClean="0">
                <a:solidFill>
                  <a:srgbClr val="000099"/>
                </a:solidFill>
                <a:latin typeface="Arial Narrow" pitchFamily="34" charset="0"/>
              </a:rPr>
              <a:t>СССР-Япония</a:t>
            </a:r>
            <a:r>
              <a:rPr lang="ru-RU" b="1" i="1" dirty="0">
                <a:solidFill>
                  <a:srgbClr val="000099"/>
                </a:solidFill>
                <a:latin typeface="Arial Narrow" pitchFamily="34" charset="0"/>
              </a:rPr>
              <a:t>» </a:t>
            </a:r>
            <a:r>
              <a:rPr lang="ru-RU" b="1" i="1" dirty="0" smtClean="0">
                <a:solidFill>
                  <a:srgbClr val="000099"/>
                </a:solidFill>
                <a:latin typeface="Arial Narrow" pitchFamily="34" charset="0"/>
              </a:rPr>
              <a:t>и </a:t>
            </a:r>
            <a:r>
              <a:rPr lang="ru-RU" b="1" i="1" dirty="0">
                <a:solidFill>
                  <a:srgbClr val="000099"/>
                </a:solidFill>
                <a:latin typeface="Arial Narrow" pitchFamily="34" charset="0"/>
              </a:rPr>
              <a:t>Федерацией отделений общества </a:t>
            </a:r>
            <a:endParaRPr lang="ru-RU" b="1" i="1" dirty="0" smtClean="0">
              <a:solidFill>
                <a:srgbClr val="000099"/>
              </a:solidFill>
              <a:latin typeface="Arial Narrow" pitchFamily="34" charset="0"/>
            </a:endParaRPr>
          </a:p>
          <a:p>
            <a:r>
              <a:rPr lang="ru-RU" b="1" i="1" dirty="0" smtClean="0">
                <a:solidFill>
                  <a:srgbClr val="000099"/>
                </a:solidFill>
                <a:latin typeface="Arial Narrow" pitchFamily="34" charset="0"/>
              </a:rPr>
              <a:t>«Япония-СССР</a:t>
            </a:r>
            <a:r>
              <a:rPr lang="ru-RU" b="1" i="1" dirty="0">
                <a:solidFill>
                  <a:srgbClr val="000099"/>
                </a:solidFill>
                <a:latin typeface="Arial Narrow" pitchFamily="34" charset="0"/>
              </a:rPr>
              <a:t>» в префектуре </a:t>
            </a:r>
            <a:r>
              <a:rPr lang="ru-RU" b="1" i="1" dirty="0" smtClean="0">
                <a:solidFill>
                  <a:srgbClr val="000099"/>
                </a:solidFill>
                <a:latin typeface="Arial Narrow" pitchFamily="34" charset="0"/>
              </a:rPr>
              <a:t>Исикава</a:t>
            </a:r>
          </a:p>
          <a:p>
            <a:endParaRPr lang="ru-RU" sz="800" b="1" i="1" dirty="0" smtClean="0">
              <a:solidFill>
                <a:srgbClr val="000099"/>
              </a:solidFill>
              <a:latin typeface="Arial Narrow" pitchFamily="34" charset="0"/>
            </a:endParaRPr>
          </a:p>
          <a:p>
            <a:pPr algn="r"/>
            <a:r>
              <a:rPr lang="ru-RU" sz="2400" b="1" i="1" dirty="0" smtClean="0">
                <a:solidFill>
                  <a:srgbClr val="000099"/>
                </a:solidFill>
                <a:latin typeface="Arial Narrow" pitchFamily="34" charset="0"/>
              </a:rPr>
              <a:t>1967 год </a:t>
            </a:r>
            <a:r>
              <a:rPr lang="ru-RU" b="1" i="1" dirty="0" smtClean="0">
                <a:solidFill>
                  <a:srgbClr val="000099"/>
                </a:solidFill>
                <a:latin typeface="Arial Narrow" pitchFamily="34" charset="0"/>
              </a:rPr>
              <a:t>- договор </a:t>
            </a:r>
            <a:r>
              <a:rPr lang="ru-RU" b="1" i="1" dirty="0">
                <a:solidFill>
                  <a:srgbClr val="000099"/>
                </a:solidFill>
                <a:latin typeface="Arial Narrow" pitchFamily="34" charset="0"/>
              </a:rPr>
              <a:t>о побратимстве городов Иркутск и Канадзава префектуры Исикава 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4463"/>
            <a:ext cx="3384822" cy="1114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5425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3708</TotalTime>
  <Words>1099</Words>
  <Application>Microsoft Office PowerPoint</Application>
  <PresentationFormat>Экран (16:9)</PresentationFormat>
  <Paragraphs>143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milova</dc:creator>
  <cp:lastModifiedBy>Карпов Евгений Егорович</cp:lastModifiedBy>
  <cp:revision>108</cp:revision>
  <dcterms:created xsi:type="dcterms:W3CDTF">2019-12-05T03:56:58Z</dcterms:created>
  <dcterms:modified xsi:type="dcterms:W3CDTF">2020-02-26T07:40:42Z</dcterms:modified>
</cp:coreProperties>
</file>