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88" r:id="rId5"/>
    <p:sldId id="289" r:id="rId6"/>
    <p:sldId id="290" r:id="rId7"/>
    <p:sldId id="291" r:id="rId8"/>
    <p:sldId id="295" r:id="rId9"/>
    <p:sldId id="294" r:id="rId10"/>
    <p:sldId id="287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259" r:id="rId21"/>
    <p:sldId id="296" r:id="rId22"/>
    <p:sldId id="297" r:id="rId23"/>
    <p:sldId id="298" r:id="rId24"/>
    <p:sldId id="260" r:id="rId25"/>
    <p:sldId id="278" r:id="rId26"/>
    <p:sldId id="279" r:id="rId27"/>
    <p:sldId id="280" r:id="rId28"/>
    <p:sldId id="281" r:id="rId29"/>
    <p:sldId id="282" r:id="rId30"/>
    <p:sldId id="261" r:id="rId31"/>
    <p:sldId id="272" r:id="rId32"/>
    <p:sldId id="273" r:id="rId33"/>
    <p:sldId id="274" r:id="rId34"/>
    <p:sldId id="275" r:id="rId35"/>
    <p:sldId id="276" r:id="rId36"/>
    <p:sldId id="262" r:id="rId37"/>
    <p:sldId id="283" r:id="rId38"/>
    <p:sldId id="284" r:id="rId39"/>
    <p:sldId id="285" r:id="rId40"/>
    <p:sldId id="286" r:id="rId41"/>
    <p:sldId id="263" r:id="rId42"/>
    <p:sldId id="268" r:id="rId43"/>
    <p:sldId id="269" r:id="rId44"/>
    <p:sldId id="270" r:id="rId45"/>
    <p:sldId id="271" r:id="rId46"/>
    <p:sldId id="277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99"/>
    <a:srgbClr val="213B6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8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97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43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9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03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23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616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41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239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44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2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C55EB-B48E-43B9-9E42-69CD5B58110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965FA-0CCE-4400-8C16-78E3EC0C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6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4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g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8" b="150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1940" y="363057"/>
            <a:ext cx="8410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72866"/>
            <a:r>
              <a:rPr lang="ru-RU" sz="3600" b="1" dirty="0">
                <a:solidFill>
                  <a:srgbClr val="0070C0"/>
                </a:solidFill>
                <a:latin typeface="Bookman Old Style" pitchFamily="18" charset="0"/>
              </a:rPr>
              <a:t>Архивный отдел </a:t>
            </a:r>
          </a:p>
          <a:p>
            <a:pPr lvl="0" algn="ctr" defTabSz="1072866"/>
            <a:r>
              <a:rPr lang="ru-RU" sz="3600" b="1" dirty="0">
                <a:solidFill>
                  <a:srgbClr val="0070C0"/>
                </a:solidFill>
                <a:latin typeface="Bookman Old Style" pitchFamily="18" charset="0"/>
              </a:rPr>
              <a:t>Администрации Шелеховского муниципального района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0" y="156023"/>
            <a:ext cx="2247972" cy="27597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9585" y="4994694"/>
            <a:ext cx="6978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 Р Е Д С Т А В Л Я Е Т</a:t>
            </a:r>
            <a:endParaRPr lang="ru-RU" sz="4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38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" b="47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\\192.168.5.59\obmenka\Карпов ЕЕ\АРХИПОВА\img98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/>
          <a:stretch/>
        </p:blipFill>
        <p:spPr bwMode="auto">
          <a:xfrm>
            <a:off x="327804" y="1400813"/>
            <a:ext cx="3631721" cy="5058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87329" y="0"/>
            <a:ext cx="7462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i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«Чтоб каждый городом гордился…»</a:t>
            </a:r>
            <a:endParaRPr lang="ru-RU" sz="7200" b="1" i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03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6371"/>
          <a:stretch/>
        </p:blipFill>
        <p:spPr>
          <a:xfrm>
            <a:off x="336430" y="267419"/>
            <a:ext cx="3794469" cy="563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6611" b="6161"/>
          <a:stretch/>
        </p:blipFill>
        <p:spPr>
          <a:xfrm>
            <a:off x="4467329" y="983411"/>
            <a:ext cx="3694593" cy="530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\\192.168.5.59\obmenka\Карпов ЕЕ\АРХИПОВА-КНИГА\Председатель\Фото города\маг.Улыбка (1966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6116"/>
          <a:stretch/>
        </p:blipFill>
        <p:spPr bwMode="auto">
          <a:xfrm>
            <a:off x="8567540" y="319322"/>
            <a:ext cx="3246990" cy="2648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228" y="3934307"/>
            <a:ext cx="3242809" cy="204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543703" y="3158582"/>
            <a:ext cx="3270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Магазин «Улыбка» на 7-м квартале  (ввод – 1966г.)</a:t>
            </a:r>
            <a:endParaRPr lang="ru-RU" sz="1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8228" y="6076313"/>
            <a:ext cx="324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и 3 кварталов</a:t>
            </a:r>
            <a:endParaRPr lang="ru-RU" sz="1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6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6466" b="4511"/>
          <a:stretch/>
        </p:blipFill>
        <p:spPr>
          <a:xfrm>
            <a:off x="8272651" y="1302587"/>
            <a:ext cx="3598560" cy="510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6496" b="5035"/>
          <a:stretch/>
        </p:blipFill>
        <p:spPr>
          <a:xfrm>
            <a:off x="4339087" y="672859"/>
            <a:ext cx="3612775" cy="5263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\\192.168.5.59\obmenka\Карпов ЕЕ\АРХИПОВА-КНИГА\Председатель\Фото города\ресторан Олень (1969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9" y="465828"/>
            <a:ext cx="3568652" cy="244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8" y="3633825"/>
            <a:ext cx="3568652" cy="200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67419" y="3096883"/>
            <a:ext cx="3750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Ресторан «Олень» (ввод – 1969г.)</a:t>
            </a:r>
            <a:endParaRPr lang="ru-RU" sz="16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218" y="5936740"/>
            <a:ext cx="3568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Советов (ввод – 1972г.)</a:t>
            </a:r>
            <a:endParaRPr lang="ru-RU" sz="16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0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184" y="539512"/>
            <a:ext cx="3614611" cy="540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6165"/>
          <a:stretch/>
        </p:blipFill>
        <p:spPr>
          <a:xfrm>
            <a:off x="364435" y="1207698"/>
            <a:ext cx="3813910" cy="544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22184" y="6058516"/>
            <a:ext cx="3813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Р-2, оп.-1, д.85, л.л.60-65)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8392" r="236" b="-864"/>
          <a:stretch/>
        </p:blipFill>
        <p:spPr>
          <a:xfrm>
            <a:off x="4486162" y="323851"/>
            <a:ext cx="3528204" cy="247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\\192.168.5.59\obmenka\Карпов ЕЕ\АРХИПОВА-КНИГА\Председатель\Фото города\Дом быта (1976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80" y="3522784"/>
            <a:ext cx="3471586" cy="245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486162" y="2897369"/>
            <a:ext cx="35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Дворец культуры «Металлург» (ввод – 1975г.)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2780" y="6127269"/>
            <a:ext cx="347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Быта на 6-м квартале </a:t>
            </a:r>
          </a:p>
          <a:p>
            <a:pPr algn="ctr"/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(ввод – 1976г.)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11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6171" b="9145"/>
          <a:stretch/>
        </p:blipFill>
        <p:spPr>
          <a:xfrm>
            <a:off x="338395" y="439348"/>
            <a:ext cx="3741165" cy="5228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4797" b="7385"/>
          <a:stretch/>
        </p:blipFill>
        <p:spPr>
          <a:xfrm>
            <a:off x="4417954" y="1207698"/>
            <a:ext cx="3606159" cy="5080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5205" b="28697"/>
          <a:stretch/>
        </p:blipFill>
        <p:spPr>
          <a:xfrm>
            <a:off x="8604977" y="3148643"/>
            <a:ext cx="3341474" cy="353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72" y="155274"/>
            <a:ext cx="3753279" cy="229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237314" y="2605807"/>
            <a:ext cx="3741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магазина «Берёзка» (1965г.)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7954" y="6504317"/>
            <a:ext cx="3573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Р-2, оп.-1, д.326, л.л.129-131)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582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362309"/>
            <a:ext cx="3843421" cy="580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5411" y="6268585"/>
            <a:ext cx="4339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Газета «Рассвет коммунизма» от 14.06.1975 № 72 (1620) (Фонд Р-27, оп.-1, д.14, л.143)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11" y="362309"/>
            <a:ext cx="4675931" cy="262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14" y="3521211"/>
            <a:ext cx="3926802" cy="264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09909" y="3086197"/>
            <a:ext cx="4675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Центральная библиотека (ввод – 1977г.)</a:t>
            </a:r>
            <a:endParaRPr lang="ru-RU" sz="16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1464" y="6374921"/>
            <a:ext cx="4002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Автостанция (ввод – 1979 год)</a:t>
            </a:r>
            <a:endParaRPr lang="ru-RU" sz="16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96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20" y="966158"/>
            <a:ext cx="6029865" cy="4522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3" y="474452"/>
            <a:ext cx="4857554" cy="5589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11853" y="6228272"/>
            <a:ext cx="485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Газета «Рассвет коммунизма» от 03.11.1977 № 132 (1992)</a:t>
            </a:r>
          </a:p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Р-27, оп.-1, д.23, л.242)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3820" y="5805577"/>
            <a:ext cx="6029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В. И. Ленину (открыт в ноябре 1983г.)</a:t>
            </a:r>
            <a:endParaRPr lang="ru-RU" sz="16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74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3665" r="4497" b="2863"/>
          <a:stretch/>
        </p:blipFill>
        <p:spPr>
          <a:xfrm>
            <a:off x="1147313" y="383156"/>
            <a:ext cx="4080295" cy="5604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70" y="357135"/>
            <a:ext cx="3874612" cy="562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54679" y="6159260"/>
            <a:ext cx="8022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С. Архипова на субботниках по благоустройству города</a:t>
            </a:r>
          </a:p>
          <a:p>
            <a:pPr algn="ctr"/>
            <a:r>
              <a:rPr lang="ru-RU" sz="14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(Фото из личного архива М. С. Архиповой)</a:t>
            </a:r>
            <a:endParaRPr lang="ru-RU" sz="1400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26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46" y="3273722"/>
            <a:ext cx="3778372" cy="2833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4" y="363200"/>
            <a:ext cx="3963953" cy="2678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r="3957" b="2782"/>
          <a:stretch/>
        </p:blipFill>
        <p:spPr>
          <a:xfrm>
            <a:off x="7521320" y="290993"/>
            <a:ext cx="4201978" cy="604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05313" y="6461185"/>
            <a:ext cx="3338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Р-27, оп.-1, д.46, л.19)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794" y="3209026"/>
            <a:ext cx="2445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 6</a:t>
            </a:r>
            <a:endParaRPr lang="ru-RU" sz="1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4246" y="6340416"/>
            <a:ext cx="3778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труда</a:t>
            </a:r>
            <a:endParaRPr lang="ru-RU" sz="1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09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"/>
          <a:stretch/>
        </p:blipFill>
        <p:spPr>
          <a:xfrm>
            <a:off x="1854681" y="176401"/>
            <a:ext cx="8971470" cy="6008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63306" y="6366294"/>
            <a:ext cx="8876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Газета «</a:t>
            </a:r>
            <a:r>
              <a:rPr lang="ru-RU" sz="1400" i="1" dirty="0" err="1" smtClean="0">
                <a:latin typeface="Arial Narrow" panose="020B0606020202030204" pitchFamily="34" charset="0"/>
              </a:rPr>
              <a:t>Шелеховский</a:t>
            </a:r>
            <a:r>
              <a:rPr lang="ru-RU" sz="1400" i="1" dirty="0" smtClean="0">
                <a:latin typeface="Arial Narrow" panose="020B0606020202030204" pitchFamily="34" charset="0"/>
              </a:rPr>
              <a:t> вестник» от 11.05.2000 № 56 (5442) (Фонд Р-27, оп.-1, д.71, л.130)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59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9" r="2761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2" descr="D:\OBMENKA\Карпов ЕЕ\АРХИПОВА-КНИГА\обложка\Е.Н. М.С.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3" t="16551"/>
          <a:stretch/>
        </p:blipFill>
        <p:spPr bwMode="auto">
          <a:xfrm>
            <a:off x="8220600" y="327804"/>
            <a:ext cx="3576276" cy="4449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3" descr="D:\OBMENKA\Карпов ЕЕ\АРХИПОВА-КНИГА\Председатель\Фото города\Памятник Ленину 7 кварта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6" y="4080270"/>
            <a:ext cx="3017175" cy="2087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OBMENKA\Карпов ЕЕ\АРХИПОВА-КНИГА\Председатель\Фото города\Дом Советов (1972)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924" y="4597879"/>
            <a:ext cx="3449552" cy="193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7366" y="327804"/>
            <a:ext cx="6909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Маина</a:t>
            </a:r>
            <a:r>
              <a:rPr lang="ru-RU" sz="48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Степановна АРХИПОВА</a:t>
            </a:r>
            <a:endParaRPr lang="ru-RU" sz="4800" b="1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959" y="2182807"/>
            <a:ext cx="7108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«Город, где пело моё сердце…»</a:t>
            </a:r>
            <a:endParaRPr lang="ru-RU" sz="5400" b="1" i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66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Рисунок 4" descr="C:\Users\karpov\Desktop\img2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347" y="319629"/>
            <a:ext cx="3604583" cy="5033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10884" y="831432"/>
            <a:ext cx="65905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«Дом, </a:t>
            </a:r>
          </a:p>
          <a:p>
            <a:pPr algn="r"/>
            <a:r>
              <a:rPr lang="ru-RU" sz="80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где согреваются сердца»</a:t>
            </a:r>
            <a:endParaRPr lang="ru-RU" sz="8000" b="1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83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1" t="47404" b="1660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Рисунок 5" descr="C:\Users\karpov\Desktop\ШВ-2000-04-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2" y="202545"/>
            <a:ext cx="4174251" cy="566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6183" y="6072997"/>
            <a:ext cx="4502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Arial Narrow" panose="020B0606020202030204" pitchFamily="34" charset="0"/>
              </a:rPr>
              <a:t>Газета «</a:t>
            </a:r>
            <a:r>
              <a:rPr lang="ru-RU" sz="1400" i="1" dirty="0" err="1">
                <a:latin typeface="Arial Narrow" panose="020B0606020202030204" pitchFamily="34" charset="0"/>
              </a:rPr>
              <a:t>Шелеховский</a:t>
            </a:r>
            <a:r>
              <a:rPr lang="ru-RU" sz="1400" i="1" dirty="0">
                <a:latin typeface="Arial Narrow" panose="020B0606020202030204" pitchFamily="34" charset="0"/>
              </a:rPr>
              <a:t> вестник» от 20.04.2000 № 48 (5434</a:t>
            </a:r>
            <a:r>
              <a:rPr lang="ru-RU" sz="1400" i="1" dirty="0" smtClean="0">
                <a:latin typeface="Arial Narrow" panose="020B0606020202030204" pitchFamily="34" charset="0"/>
              </a:rPr>
              <a:t>)</a:t>
            </a:r>
            <a:endParaRPr lang="ru-RU" sz="1400" i="1" dirty="0">
              <a:latin typeface="Arial Narrow" panose="020B0606020202030204" pitchFamily="34" charset="0"/>
            </a:endParaRPr>
          </a:p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Р-27</a:t>
            </a:r>
            <a:r>
              <a:rPr lang="ru-RU" sz="1400" i="1" dirty="0">
                <a:latin typeface="Arial Narrow" panose="020B0606020202030204" pitchFamily="34" charset="0"/>
              </a:rPr>
              <a:t>, оп.-1, д.71, л.110</a:t>
            </a:r>
            <a:r>
              <a:rPr lang="ru-RU" sz="1400" i="1" dirty="0" smtClean="0">
                <a:latin typeface="Arial Narrow" panose="020B0606020202030204" pitchFamily="34" charset="0"/>
              </a:rPr>
              <a:t>)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 descr="\\192.168.5.59\obmenka\Карпов ЕЕ\АРХИПОВА\ЦРТДЮ\Дом пионеров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8"/>
          <a:stretch/>
        </p:blipFill>
        <p:spPr bwMode="auto">
          <a:xfrm>
            <a:off x="5541069" y="301924"/>
            <a:ext cx="580263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0939" y="4718647"/>
            <a:ext cx="75749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 Центра детского и юношеского творчества.</a:t>
            </a:r>
          </a:p>
          <a:p>
            <a:pPr algn="ctr"/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Верхний ряд слева направо: 1 – Кривошеева Н., 4 – </a:t>
            </a:r>
            <a:r>
              <a:rPr lang="ru-RU" sz="1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Сапижев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 Н., </a:t>
            </a:r>
          </a:p>
          <a:p>
            <a:pPr algn="ctr"/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Черняховская З. Н. </a:t>
            </a:r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ряд слева направо: 1 – </a:t>
            </a:r>
            <a:r>
              <a:rPr lang="ru-RU" sz="1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Петрученя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 А., 2 – Яскина Т., </a:t>
            </a:r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Валеева Т. А., 5 – Волкова Н. И., 6 – Уварова К. И., </a:t>
            </a:r>
            <a:endParaRPr lang="ru-RU" sz="16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Лютикова Г. </a:t>
            </a:r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ряд слева направо: 1 – Ларионова Н</a:t>
            </a:r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ru-RU" sz="1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Гомосенко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Э. П</a:t>
            </a:r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Сазонова Н., 5- Архипова М. С.</a:t>
            </a:r>
          </a:p>
          <a:p>
            <a:pPr algn="ctr"/>
            <a:endParaRPr lang="ru-RU" sz="1400" i="1" dirty="0" smtClean="0">
              <a:latin typeface="Arial Narrow" panose="020B0606020202030204" pitchFamily="34" charset="0"/>
            </a:endParaRPr>
          </a:p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(Фото </a:t>
            </a:r>
            <a:r>
              <a:rPr lang="ru-RU" sz="1400" i="1" dirty="0">
                <a:latin typeface="Arial Narrow" panose="020B0606020202030204" pitchFamily="34" charset="0"/>
              </a:rPr>
              <a:t>из личного архива М. С. Архиповой)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39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1" t="47404" b="1660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 descr="C:\Users\karpov\Desktop\Долгих, Иващенко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8803"/>
            <a:ext cx="5020573" cy="328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\\192.168.5.59\obmenka\Карпов ЕЕ\АРХИПОВА\ЦРТДЮ\ЦРТДЮ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2798"/>
            <a:ext cx="5774055" cy="371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10552" y="4718647"/>
            <a:ext cx="5167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Выступление детского ансамбля танца «Свой стиль». В первом ряду: Архипова М. С. – директор Центра творчества, Долгих Г. В. и </a:t>
            </a:r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Иващенко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М. – руководители </a:t>
            </a:r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ансамбля</a:t>
            </a:r>
            <a:endParaRPr lang="ru-RU" sz="1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2219" y="6324547"/>
            <a:ext cx="3804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(Фото </a:t>
            </a:r>
            <a:r>
              <a:rPr lang="ru-RU" sz="1400" i="1" dirty="0">
                <a:latin typeface="Arial Narrow" panose="020B0606020202030204" pitchFamily="34" charset="0"/>
              </a:rPr>
              <a:t>из личного архива М. С. Архиповой)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4632385"/>
            <a:ext cx="5713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музее российско-японской дружбы. </a:t>
            </a:r>
            <a:endParaRPr lang="ru-RU" sz="1600" b="1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Слева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направо: Малкова А. И., Архипова М. С., Черняховская З. Н., Полянская Е. В., Комарова А. А.</a:t>
            </a:r>
            <a:endParaRPr lang="ru-RU" sz="16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96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1" t="47404" b="1660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Рисунок 4" descr="\\192.168.5.59\obmenka\Карпов ЕЕ\АРХИПОВА\ЦРТДЮ\Областной съезд учителей-19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43" y="349370"/>
            <a:ext cx="7582619" cy="4481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74452" y="5013400"/>
            <a:ext cx="11430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Делегаты областного съезда учителей. 1998 год.</a:t>
            </a:r>
          </a:p>
          <a:p>
            <a:pPr algn="ctr"/>
            <a:r>
              <a:rPr lang="ru-RU" sz="1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Слева направо: </a:t>
            </a:r>
            <a:r>
              <a:rPr lang="ru-RU" sz="14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Биткина</a:t>
            </a:r>
            <a:r>
              <a:rPr lang="ru-RU" sz="1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 М. – заместитель заведующего </a:t>
            </a:r>
            <a:r>
              <a:rPr lang="ru-RU" sz="14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гороно</a:t>
            </a:r>
            <a:r>
              <a:rPr lang="ru-RU" sz="1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дошкольному воспитанию, </a:t>
            </a:r>
            <a:r>
              <a:rPr lang="ru-RU" sz="14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Тенчикова</a:t>
            </a:r>
            <a:r>
              <a:rPr lang="ru-RU" sz="1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 М. – заведующая отделом </a:t>
            </a:r>
            <a:r>
              <a:rPr lang="ru-RU" sz="14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гороно</a:t>
            </a:r>
            <a:r>
              <a:rPr lang="ru-RU" sz="1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проведению аттестаций, Мерных В. – директор спортивной школы, Коган Г. П. – председатель ГК профсоюза учителей, Иваненков В. В. – заведующий </a:t>
            </a:r>
            <a:r>
              <a:rPr lang="ru-RU" sz="14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гороно</a:t>
            </a:r>
            <a:r>
              <a:rPr lang="ru-RU" sz="1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Ледовская</a:t>
            </a:r>
            <a:r>
              <a:rPr lang="ru-RU" sz="1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Т. – директор лицея, </a:t>
            </a:r>
            <a:endParaRPr lang="ru-RU" sz="1400" b="1" i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i="1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Балтаев</a:t>
            </a:r>
            <a:r>
              <a:rPr lang="ru-RU" sz="1400" b="1" i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Д. – директор школы с. </a:t>
            </a:r>
            <a:r>
              <a:rPr lang="ru-RU" sz="14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Баклаши</a:t>
            </a:r>
            <a:r>
              <a:rPr lang="ru-RU" sz="1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Архипова М. С. – директор Центра детского и юношеского творчества, </a:t>
            </a:r>
            <a:r>
              <a:rPr lang="ru-RU" sz="1400" b="1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Асатиани</a:t>
            </a:r>
            <a:r>
              <a:rPr lang="ru-RU" sz="14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 В. – директор детского дома «Ручеёк», Парфентьева Н. П. – директор школы № 2</a:t>
            </a:r>
          </a:p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(Фото </a:t>
            </a:r>
            <a:r>
              <a:rPr lang="ru-RU" sz="1400" i="1" dirty="0">
                <a:latin typeface="Arial Narrow" panose="020B0606020202030204" pitchFamily="34" charset="0"/>
              </a:rPr>
              <a:t>из личного архива М. С. Архиповой)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57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C:\Users\karpov\Desktop\1982-Дом пионеров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35" y="336431"/>
            <a:ext cx="5158597" cy="4891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97808" y="1748597"/>
            <a:ext cx="55481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0" b="1" i="1" dirty="0" smtClean="0">
                <a:solidFill>
                  <a:srgbClr val="760000"/>
                </a:solidFill>
                <a:latin typeface="Monotype Corsiva" panose="03010101010201010101" pitchFamily="66" charset="0"/>
              </a:rPr>
              <a:t>«Мы все друг другу братья </a:t>
            </a:r>
          </a:p>
          <a:p>
            <a:pPr algn="r"/>
            <a:r>
              <a:rPr lang="ru-RU" sz="8000" b="1" i="1" dirty="0" smtClean="0">
                <a:solidFill>
                  <a:srgbClr val="760000"/>
                </a:solidFill>
                <a:latin typeface="Monotype Corsiva" panose="03010101010201010101" pitchFamily="66" charset="0"/>
              </a:rPr>
              <a:t>под вишнями </a:t>
            </a:r>
          </a:p>
          <a:p>
            <a:pPr algn="r"/>
            <a:r>
              <a:rPr lang="ru-RU" sz="8000" b="1" i="1" dirty="0" smtClean="0">
                <a:solidFill>
                  <a:srgbClr val="760000"/>
                </a:solidFill>
                <a:latin typeface="Monotype Corsiva" panose="03010101010201010101" pitchFamily="66" charset="0"/>
              </a:rPr>
              <a:t>в саду…»</a:t>
            </a:r>
            <a:endParaRPr lang="ru-RU" sz="8000" b="1" i="1" dirty="0">
              <a:solidFill>
                <a:srgbClr val="76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153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09" y="347393"/>
            <a:ext cx="4572000" cy="1504950"/>
          </a:xfrm>
          <a:prstGeom prst="rect">
            <a:avLst/>
          </a:prstGeom>
        </p:spPr>
      </p:pic>
      <p:pic>
        <p:nvPicPr>
          <p:cNvPr id="5" name="Рисунок 4" descr="\\192.168.5.59\obmenka\Карпов ЕЕ\АРХИПОВА-КНИГА\Япония\1976-подписание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8" y="2294224"/>
            <a:ext cx="5325374" cy="317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\\192.168.5.59\obmenka\Карпов ЕЕ\АРХИПОВА-КНИГА\Япония\1978-подписание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57" y="2294224"/>
            <a:ext cx="5127973" cy="326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94580" y="5657669"/>
            <a:ext cx="53253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Подписание Договора о дружественных связях между г. </a:t>
            </a:r>
            <a:r>
              <a:rPr lang="ru-RU" sz="1600" b="1" i="1" dirty="0" err="1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</a:t>
            </a:r>
            <a:r>
              <a:rPr lang="ru-RU" sz="1600" b="1" i="1" dirty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(СССР) и г. </a:t>
            </a:r>
            <a:r>
              <a:rPr lang="ru-RU" sz="1600" b="1" i="1" dirty="0" err="1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Неагари</a:t>
            </a:r>
            <a:r>
              <a:rPr lang="ru-RU" sz="1600" b="1" i="1" dirty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(Япония). </a:t>
            </a:r>
            <a:endParaRPr lang="ru-RU" sz="1600" b="1" i="1" dirty="0" smtClean="0">
              <a:solidFill>
                <a:srgbClr val="213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i="1" dirty="0" smtClean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b="1" i="1" dirty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i="1" dirty="0" err="1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Неагари</a:t>
            </a:r>
            <a:r>
              <a:rPr lang="ru-RU" sz="1600" b="1" i="1" dirty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сентябрь 1976 года</a:t>
            </a:r>
          </a:p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Р-63</a:t>
            </a:r>
            <a:r>
              <a:rPr lang="ru-RU" sz="1400" i="1" dirty="0">
                <a:latin typeface="Arial Narrow" panose="020B0606020202030204" pitchFamily="34" charset="0"/>
              </a:rPr>
              <a:t>, оп.-1, д.24, л.2)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0086" y="5657669"/>
            <a:ext cx="53253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Подписание Договора о дружественных связях между г. </a:t>
            </a:r>
            <a:r>
              <a:rPr lang="ru-RU" sz="1600" b="1" i="1" dirty="0" err="1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</a:t>
            </a:r>
            <a:r>
              <a:rPr lang="ru-RU" sz="1600" b="1" i="1" dirty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(СССР) и г. </a:t>
            </a:r>
            <a:r>
              <a:rPr lang="ru-RU" sz="1600" b="1" i="1" dirty="0" err="1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Неагари</a:t>
            </a:r>
            <a:r>
              <a:rPr lang="ru-RU" sz="1600" b="1" i="1" dirty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(Япония). </a:t>
            </a:r>
            <a:endParaRPr lang="ru-RU" sz="1600" b="1" i="1" dirty="0" smtClean="0">
              <a:solidFill>
                <a:srgbClr val="213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i="1" dirty="0" smtClean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b="1" i="1" dirty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i="1" dirty="0" err="1" smtClean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</a:t>
            </a:r>
            <a:r>
              <a:rPr lang="ru-RU" sz="1600" b="1" i="1" dirty="0" smtClean="0">
                <a:solidFill>
                  <a:srgbClr val="213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12 июля 1978 года</a:t>
            </a:r>
            <a:endParaRPr lang="ru-RU" sz="1600" b="1" i="1" dirty="0">
              <a:solidFill>
                <a:srgbClr val="213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Р-63</a:t>
            </a:r>
            <a:r>
              <a:rPr lang="ru-RU" sz="1400" i="1" dirty="0">
                <a:latin typeface="Arial Narrow" panose="020B0606020202030204" pitchFamily="34" charset="0"/>
              </a:rPr>
              <a:t>, оп.-1, д.24, </a:t>
            </a:r>
            <a:r>
              <a:rPr lang="ru-RU" sz="1400" i="1" dirty="0" smtClean="0">
                <a:latin typeface="Arial Narrow" panose="020B0606020202030204" pitchFamily="34" charset="0"/>
              </a:rPr>
              <a:t>л.8)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61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"/>
            <a:ext cx="121920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7" y="250166"/>
            <a:ext cx="4753156" cy="602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43" y="250165"/>
            <a:ext cx="4727772" cy="602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648974" y="6384347"/>
            <a:ext cx="4753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</a:t>
            </a:r>
            <a:r>
              <a:rPr lang="ru-RU" sz="1400" i="1" dirty="0">
                <a:latin typeface="Arial Narrow" panose="020B0606020202030204" pitchFamily="34" charset="0"/>
              </a:rPr>
              <a:t>Р-2, оп.-1, д.407а, л.л.1-2)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2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karpov\Desktop\РК-1978-07-15-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740" r="1"/>
          <a:stretch/>
        </p:blipFill>
        <p:spPr bwMode="auto">
          <a:xfrm>
            <a:off x="451933" y="673843"/>
            <a:ext cx="4421505" cy="463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947" y="5483813"/>
            <a:ext cx="4442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Arial Narrow" panose="020B0606020202030204" pitchFamily="34" charset="0"/>
              </a:rPr>
              <a:t>Газета «Рассвет коммунизма» от 15.07.1978 № 84 (2100)</a:t>
            </a:r>
            <a:endParaRPr lang="ru-RU" sz="1400" dirty="0">
              <a:latin typeface="Arial Narrow" panose="020B0606020202030204" pitchFamily="34" charset="0"/>
            </a:endParaRPr>
          </a:p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</a:t>
            </a:r>
            <a:r>
              <a:rPr lang="ru-RU" sz="1400" i="1" dirty="0">
                <a:latin typeface="Arial Narrow" panose="020B0606020202030204" pitchFamily="34" charset="0"/>
              </a:rPr>
              <a:t>Р-27, оп.-1, д.27, л.146)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 descr="\\192.168.5.59\obmenka\Карпов ЕЕ\АРХИПОВА-КНИГА\Япония\1978-хлеб-соль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71" y="262514"/>
            <a:ext cx="4142534" cy="274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\\192.168.5.59\obmenka\Карпов ЕЕ\АРХИПОВА-КНИГА\Япония\1978-посадка деревьев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08" y="3140015"/>
            <a:ext cx="4494362" cy="2805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18981" y="5940074"/>
            <a:ext cx="67889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 у здания Дома Советов г. </a:t>
            </a: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Шелехова и посадка деревьев. </a:t>
            </a:r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июля 1978 года</a:t>
            </a:r>
          </a:p>
          <a:p>
            <a:pPr algn="r"/>
            <a:r>
              <a:rPr lang="ru-RU" sz="1400" i="1" dirty="0" smtClean="0">
                <a:latin typeface="Arial Narrow" panose="020B0606020202030204" pitchFamily="34" charset="0"/>
              </a:rPr>
              <a:t>(Фонд </a:t>
            </a:r>
            <a:r>
              <a:rPr lang="ru-RU" sz="1400" i="1" dirty="0">
                <a:latin typeface="Arial Narrow" panose="020B0606020202030204" pitchFamily="34" charset="0"/>
              </a:rPr>
              <a:t>Р-63, оп.-1, д.24, л.5)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00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"/>
            <a:ext cx="121920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t="2149" r="1078" b="784"/>
          <a:stretch/>
        </p:blipFill>
        <p:spPr bwMode="auto">
          <a:xfrm>
            <a:off x="646981" y="159133"/>
            <a:ext cx="5003321" cy="6184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9904" y="6462549"/>
            <a:ext cx="4278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Р-27</a:t>
            </a:r>
            <a:r>
              <a:rPr lang="ru-RU" sz="1400" i="1" dirty="0">
                <a:latin typeface="Arial Narrow" panose="020B0606020202030204" pitchFamily="34" charset="0"/>
              </a:rPr>
              <a:t>, оп.-1, д.36, л.168)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 descr="\\192.168.5.59\obmenka\Карпов ЕЕ\АРХИПОВА-КНИГА\Япония\РК-1984-08-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t="697" r="1811" b="833"/>
          <a:stretch/>
        </p:blipFill>
        <p:spPr bwMode="auto">
          <a:xfrm>
            <a:off x="6806242" y="159133"/>
            <a:ext cx="4494488" cy="573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18511" y="6113266"/>
            <a:ext cx="438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Arial Narrow" panose="020B0606020202030204" pitchFamily="34" charset="0"/>
              </a:rPr>
              <a:t>Газета «Рассвет коммунизма» от 02.08.1984 № 92 (3044)</a:t>
            </a:r>
            <a:endParaRPr lang="ru-RU" sz="1400" dirty="0">
              <a:latin typeface="Arial Narrow" panose="020B0606020202030204" pitchFamily="34" charset="0"/>
            </a:endParaRPr>
          </a:p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</a:t>
            </a:r>
            <a:r>
              <a:rPr lang="ru-RU" sz="1400" i="1" dirty="0">
                <a:latin typeface="Arial Narrow" panose="020B0606020202030204" pitchFamily="34" charset="0"/>
              </a:rPr>
              <a:t>Р-27, оп.-1, д.55, л.182)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83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\\192.168.5.59\obmenka\Карпов ЕЕ\АРХИПОВА-КНИГА\Япония\Путин, Мори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8" y="359732"/>
            <a:ext cx="5378834" cy="3918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\\192.168.5.59\obmenka\Карпов ЕЕ\АРХИПОВА-КНИГА\Япония\2001-03-24-Иркутск-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5218"/>
          <a:stretch/>
        </p:blipFill>
        <p:spPr bwMode="auto">
          <a:xfrm>
            <a:off x="6271404" y="747922"/>
            <a:ext cx="5538158" cy="4838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49" y="5414342"/>
            <a:ext cx="1847969" cy="1170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672" y="4409320"/>
            <a:ext cx="5909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Российской Федерации В. В. Путин, Премьер-министр Японии </a:t>
            </a:r>
            <a:r>
              <a:rPr lang="ru-RU" sz="1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Ёсиро</a:t>
            </a: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Мори и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С. Архипова на </a:t>
            </a:r>
            <a:r>
              <a:rPr lang="ru-RU" sz="1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шелеховском</a:t>
            </a: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кладбище. 25 марта 2001 года</a:t>
            </a:r>
            <a:endParaRPr lang="ru-RU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3932" y="5754143"/>
            <a:ext cx="5538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Премьер-министр Японии </a:t>
            </a:r>
            <a:r>
              <a:rPr lang="ru-RU" sz="1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Ёсиро</a:t>
            </a: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Мори и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С. Архипова.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Иркутск, 24 марта 2001 года</a:t>
            </a:r>
            <a:endParaRPr lang="ru-RU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9849" y="6444570"/>
            <a:ext cx="4623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(Фото из личного архива М. С. Архиповой)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r="20967" b="20663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4" y="466530"/>
            <a:ext cx="4624594" cy="531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99073" y="1496553"/>
            <a:ext cx="44080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0" b="1" i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Начало большого пути</a:t>
            </a:r>
            <a:endParaRPr lang="ru-RU" sz="8000" b="1" i="1" dirty="0">
              <a:solidFill>
                <a:srgbClr val="003399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18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8316" y="4172650"/>
            <a:ext cx="53915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i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«По заслугам и почёт»</a:t>
            </a:r>
            <a:endParaRPr lang="ru-RU" sz="8000" b="1" i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1" y="375392"/>
            <a:ext cx="3665220" cy="4312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6004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61"/>
            <a:ext cx="12192000" cy="6866147"/>
          </a:xfrm>
          <a:prstGeom prst="rect">
            <a:avLst/>
          </a:prstGeom>
        </p:spPr>
      </p:pic>
      <p:pic>
        <p:nvPicPr>
          <p:cNvPr id="5" name="Рисунок 4" descr="C:\Users\karpov\Desktop\Медаль к 100-летию Ленин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4" y="440953"/>
            <a:ext cx="2104768" cy="3371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\\192.168.5.59\obmenka\Карпов ЕЕ\АРХИПОВА\Награды\Орден Трудового Красного знамени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r="6344"/>
          <a:stretch/>
        </p:blipFill>
        <p:spPr bwMode="auto">
          <a:xfrm>
            <a:off x="3610154" y="440953"/>
            <a:ext cx="2109159" cy="3371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karpov\Desktop\Орден Знак почета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7" y="440953"/>
            <a:ext cx="2140412" cy="3371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karpov\Desktop\Медаль за трудовое отличие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r="5217"/>
          <a:stretch/>
        </p:blipFill>
        <p:spPr bwMode="auto">
          <a:xfrm>
            <a:off x="9627079" y="410665"/>
            <a:ext cx="2018581" cy="340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31321" y="4046849"/>
            <a:ext cx="26828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Медаль </a:t>
            </a:r>
            <a:endParaRPr lang="ru-RU" sz="2000" i="1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«За доблестный труд. </a:t>
            </a:r>
            <a:endParaRPr lang="ru-RU" sz="2000" i="1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В ознаменование</a:t>
            </a:r>
            <a:endParaRPr lang="ru-RU" sz="2000" i="1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100-летия со дня рождения В. И. Ленина»</a:t>
            </a:r>
            <a:endParaRPr lang="ru-RU" sz="2000" i="1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i="1" dirty="0">
                <a:solidFill>
                  <a:schemeClr val="bg1"/>
                </a:solidFill>
                <a:latin typeface="Arial Narrow" panose="020B0606020202030204" pitchFamily="34" charset="0"/>
              </a:rPr>
              <a:t>(Указ Президиума Верховного Совета СССР от 20.04.1970)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6060" y="4140679"/>
            <a:ext cx="2208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Орден </a:t>
            </a:r>
            <a:endParaRPr lang="ru-RU" sz="20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Трудового </a:t>
            </a:r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Красного Знамени</a:t>
            </a:r>
          </a:p>
          <a:p>
            <a:pPr algn="ctr"/>
            <a:r>
              <a:rPr lang="ru-RU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(Указ Президиума Верховного Совета СССР </a:t>
            </a:r>
            <a:endParaRPr lang="ru-RU" i="1" dirty="0" smtClean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i="1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от </a:t>
            </a:r>
            <a:r>
              <a:rPr lang="ru-RU" i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30.03.1971)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37761" y="4140679"/>
            <a:ext cx="24844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Орден </a:t>
            </a:r>
            <a:endParaRPr lang="ru-RU" sz="20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«</a:t>
            </a:r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Знак Почёта»</a:t>
            </a:r>
            <a:endParaRPr lang="ru-RU" sz="2000" i="1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i="1" dirty="0">
                <a:solidFill>
                  <a:schemeClr val="bg1"/>
                </a:solidFill>
                <a:latin typeface="Arial Narrow" panose="020B0606020202030204" pitchFamily="34" charset="0"/>
              </a:rPr>
              <a:t>(Указ Президиума Верховного Совета СССР </a:t>
            </a:r>
            <a:endParaRPr lang="ru-RU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от </a:t>
            </a:r>
            <a:r>
              <a:rPr lang="ru-RU" i="1" dirty="0">
                <a:solidFill>
                  <a:schemeClr val="bg1"/>
                </a:solidFill>
                <a:latin typeface="Arial Narrow" panose="020B0606020202030204" pitchFamily="34" charset="0"/>
              </a:rPr>
              <a:t>04.03.1976)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20798" y="4140679"/>
            <a:ext cx="20185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Медаль </a:t>
            </a:r>
            <a:endParaRPr lang="ru-RU" sz="20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«</a:t>
            </a:r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За трудовое отличие»</a:t>
            </a:r>
            <a:endParaRPr lang="ru-RU" sz="2000" i="1" dirty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i="1" dirty="0">
                <a:solidFill>
                  <a:schemeClr val="bg1"/>
                </a:solidFill>
                <a:latin typeface="Arial Narrow" panose="020B0606020202030204" pitchFamily="34" charset="0"/>
              </a:rPr>
              <a:t>(Указ Президиума Верховного Совета СССР </a:t>
            </a:r>
            <a:endParaRPr lang="ru-RU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от 02.03.1981</a:t>
            </a:r>
            <a:r>
              <a:rPr lang="ru-RU" i="1" dirty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0617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147"/>
          </a:xfrm>
          <a:prstGeom prst="rect">
            <a:avLst/>
          </a:prstGeom>
        </p:spPr>
      </p:pic>
      <p:pic>
        <p:nvPicPr>
          <p:cNvPr id="5" name="Рисунок 4" descr="\\192.168.5.59\obmenka\Карпов ЕЕ\АРХИПОВА\Награды\Орден Дружбы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96" y="357133"/>
            <a:ext cx="1688465" cy="338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karpov\Desktop\ШВ-1998-01-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54" y="1514097"/>
            <a:ext cx="2644140" cy="4623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\\192.168.5.59\obmenka\Карпов ЕЕ\АРХИПОВА\Награды\Говорин-орден Дружбы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r="3091"/>
          <a:stretch/>
        </p:blipFill>
        <p:spPr bwMode="auto">
          <a:xfrm>
            <a:off x="5512279" y="672861"/>
            <a:ext cx="6133381" cy="427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26015" y="5175849"/>
            <a:ext cx="6512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Губернатор Иркутской области Б. А. </a:t>
            </a:r>
            <a:r>
              <a:rPr lang="ru-RU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Говорин</a:t>
            </a:r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вручает </a:t>
            </a:r>
            <a:r>
              <a:rPr lang="ru-RU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С. Архиповой Орден Дружбы</a:t>
            </a:r>
            <a:r>
              <a:rPr lang="ru-RU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1998 год</a:t>
            </a:r>
            <a:endParaRPr lang="ru-RU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(Фото </a:t>
            </a:r>
            <a:r>
              <a:rPr lang="ru-RU" sz="1400" i="1" dirty="0">
                <a:solidFill>
                  <a:schemeClr val="bg1"/>
                </a:solidFill>
                <a:latin typeface="Arial Narrow" panose="020B0606020202030204" pitchFamily="34" charset="0"/>
              </a:rPr>
              <a:t>из личного архива М.С. Архиповой)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079" y="4149306"/>
            <a:ext cx="1483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Орден Дружбы</a:t>
            </a:r>
            <a:r>
              <a:rPr lang="ru-RU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endParaRPr lang="ru-RU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176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147"/>
          </a:xfrm>
          <a:prstGeom prst="rect">
            <a:avLst/>
          </a:prstGeom>
        </p:spPr>
      </p:pic>
      <p:pic>
        <p:nvPicPr>
          <p:cNvPr id="5" name="Рисунок 4" descr="C:\Users\karpov\Desktop\Почетная грамота ОИК-19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8" y="389062"/>
            <a:ext cx="4468962" cy="60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karpov\Desktop\Почетная грамота ОК КПСС-19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093" y="389061"/>
            <a:ext cx="4536597" cy="60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1662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147"/>
          </a:xfrm>
          <a:prstGeom prst="rect">
            <a:avLst/>
          </a:prstGeom>
        </p:spPr>
      </p:pic>
      <p:pic>
        <p:nvPicPr>
          <p:cNvPr id="6" name="Рисунок 5" descr="\\192.168.5.59\obmenka\Карпов ЕЕ\АРХИПОВА\Награды\Почетная грамота ССОД-июнь19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30" y="999291"/>
            <a:ext cx="3653054" cy="555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karpov\Desktop\ПГ г.Неагари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855" y="239922"/>
            <a:ext cx="4037161" cy="300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\\192.168.5.59\obmenka\Карпов ЕЕ\АРХИПОВА\img28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5"/>
          <a:stretch/>
        </p:blipFill>
        <p:spPr bwMode="auto">
          <a:xfrm>
            <a:off x="7927674" y="3518685"/>
            <a:ext cx="4097547" cy="2916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369514" y="4093382"/>
            <a:ext cx="34522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С. Архипова (слева), переводчик </a:t>
            </a:r>
            <a:r>
              <a:rPr lang="ru-RU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Кейко</a:t>
            </a:r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Ханеда</a:t>
            </a:r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торжественной церемонии вручения знака «Почётный гражданин </a:t>
            </a:r>
            <a:r>
              <a:rPr lang="ru-RU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Неагари</a:t>
            </a:r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r"/>
            <a:r>
              <a:rPr lang="ru-RU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Апрель </a:t>
            </a:r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1985, </a:t>
            </a:r>
            <a:endParaRPr lang="ru-RU" b="1" i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Неагари</a:t>
            </a:r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(Япония). 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(Фото </a:t>
            </a:r>
            <a:r>
              <a:rPr lang="ru-RU" sz="1400" i="1" dirty="0">
                <a:solidFill>
                  <a:schemeClr val="bg1"/>
                </a:solidFill>
                <a:latin typeface="Arial Narrow" panose="020B0606020202030204" pitchFamily="34" charset="0"/>
              </a:rPr>
              <a:t>из личного архива </a:t>
            </a:r>
            <a:endParaRPr lang="ru-RU" sz="1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М. С</a:t>
            </a:r>
            <a:r>
              <a:rPr lang="ru-RU" sz="1400" i="1" dirty="0">
                <a:solidFill>
                  <a:schemeClr val="bg1"/>
                </a:solidFill>
                <a:latin typeface="Arial Narrow" panose="020B0606020202030204" pitchFamily="34" charset="0"/>
              </a:rPr>
              <a:t>. Архиповой)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89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14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7" y="281149"/>
            <a:ext cx="3870325" cy="589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1962" y="6373515"/>
            <a:ext cx="3847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(Фонд Р-2, оп.-1, д.656, л.25)</a:t>
            </a:r>
            <a:endParaRPr lang="ru-RU" sz="1400" i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"/>
          <a:stretch/>
        </p:blipFill>
        <p:spPr>
          <a:xfrm>
            <a:off x="4918509" y="529926"/>
            <a:ext cx="3316841" cy="484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49" y="1243725"/>
            <a:ext cx="3217652" cy="482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918509" y="5561431"/>
            <a:ext cx="339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Стела на въезде в г. </a:t>
            </a:r>
            <a:r>
              <a:rPr lang="ru-RU" sz="16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</a:t>
            </a:r>
            <a:endParaRPr lang="ru-RU" sz="16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3860" y="6298898"/>
            <a:ext cx="3239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Комсомольский бульвар</a:t>
            </a:r>
            <a:endParaRPr lang="ru-RU" sz="16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67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5"/>
          <a:stretch/>
        </p:blipFill>
        <p:spPr>
          <a:xfrm>
            <a:off x="0" y="0"/>
            <a:ext cx="12192000" cy="6864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8142" y="1354714"/>
            <a:ext cx="50205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Из семейного альбома</a:t>
            </a:r>
            <a:endParaRPr lang="ru-RU" sz="88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813" y="575008"/>
            <a:ext cx="3898220" cy="5455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92616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5"/>
          <a:stretch/>
        </p:blipFill>
        <p:spPr>
          <a:xfrm>
            <a:off x="0" y="0"/>
            <a:ext cx="12192000" cy="6864413"/>
          </a:xfrm>
          <a:prstGeom prst="rect">
            <a:avLst/>
          </a:prstGeom>
        </p:spPr>
      </p:pic>
      <p:pic>
        <p:nvPicPr>
          <p:cNvPr id="3" name="Рисунок 2" descr="\\192.168.5.59\obmenka\Карпов ЕЕ\АРХИПОВА\Детство, юность\С мамой-Балей-19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32" y="263508"/>
            <a:ext cx="4002657" cy="558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29959" y="6011829"/>
            <a:ext cx="4356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С мамой Аграфеной Фёдоровной.</a:t>
            </a:r>
          </a:p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Г. Балей, 1953 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21" y="984216"/>
            <a:ext cx="6678746" cy="413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279366" y="5460521"/>
            <a:ext cx="635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ужем -Тимофеем Фёдоровичем Панжиным.1970 г.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2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5"/>
          <a:stretch/>
        </p:blipFill>
        <p:spPr>
          <a:xfrm>
            <a:off x="0" y="0"/>
            <a:ext cx="12192000" cy="68644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5" y="655434"/>
            <a:ext cx="6388755" cy="4158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90" y="360067"/>
            <a:ext cx="3605784" cy="541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694762" y="6133381"/>
            <a:ext cx="372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 правнуком </a:t>
            </a:r>
            <a:r>
              <a:rPr 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Данилом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6977" y="5145807"/>
            <a:ext cx="548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Воронковы Максим, Сергей, Галина, </a:t>
            </a: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Степан и Маша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61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5"/>
          <a:stretch/>
        </p:blipFill>
        <p:spPr>
          <a:xfrm>
            <a:off x="0" y="5508"/>
            <a:ext cx="12192000" cy="68644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75" y="303514"/>
            <a:ext cx="3720142" cy="558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31" y="1139896"/>
            <a:ext cx="5811339" cy="3909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97147" y="5995691"/>
            <a:ext cx="4891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 внуком Степаном и правнучкой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Полиной.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2014 г.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9963" y="5260237"/>
            <a:ext cx="542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 сыном Сергеем и правнуком </a:t>
            </a:r>
            <a:r>
              <a:rPr 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Данилом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432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\\192.168.5.59\obmenka\Карпов ЕЕ\АРХИПОВА\Комсомольская деятельность\1947-1950 Бале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14" y="270486"/>
            <a:ext cx="4008839" cy="312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9653" y="3506378"/>
            <a:ext cx="592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С. Архипова (четвёртая слева в нижнем ряду) – старшая пионервожатая школы № 2 г. Балей в 1947-1950 </a:t>
            </a:r>
            <a:r>
              <a:rPr lang="ru-RU" sz="1400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1200" i="1" dirty="0" smtClean="0">
                <a:latin typeface="Arial Narrow" panose="020B0606020202030204" pitchFamily="34" charset="0"/>
              </a:rPr>
              <a:t>(фото из личного архива М.С. Архиповой)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6303468" y="270486"/>
            <a:ext cx="5448214" cy="3921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5"/>
          <a:stretch>
            <a:fillRect/>
          </a:stretch>
        </p:blipFill>
        <p:spPr>
          <a:xfrm>
            <a:off x="2303252" y="4321834"/>
            <a:ext cx="2349259" cy="2256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6"/>
          <a:stretch>
            <a:fillRect/>
          </a:stretch>
        </p:blipFill>
        <p:spPr>
          <a:xfrm>
            <a:off x="4975668" y="4321834"/>
            <a:ext cx="2240663" cy="2256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7"/>
          <a:stretch>
            <a:fillRect/>
          </a:stretch>
        </p:blipFill>
        <p:spPr>
          <a:xfrm>
            <a:off x="7539487" y="4321834"/>
            <a:ext cx="2113638" cy="2256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8"/>
          <a:stretch>
            <a:fillRect/>
          </a:stretch>
        </p:blipFill>
        <p:spPr>
          <a:xfrm>
            <a:off x="9870823" y="4321834"/>
            <a:ext cx="2096417" cy="2256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407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5"/>
          <a:stretch/>
        </p:blipFill>
        <p:spPr>
          <a:xfrm>
            <a:off x="0" y="0"/>
            <a:ext cx="12192000" cy="68644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0"/>
          <a:stretch/>
        </p:blipFill>
        <p:spPr>
          <a:xfrm>
            <a:off x="1897811" y="329746"/>
            <a:ext cx="3795623" cy="5371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70" y="181155"/>
            <a:ext cx="4286661" cy="6064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8670" y="6372334"/>
            <a:ext cx="4286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Р-27, оп.-1, д.141, л.45)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762" y="5879891"/>
            <a:ext cx="578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 подругой – Анной Афанасьевной Комаровой. Г. Санкт-Петербург, 2014 г.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84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\\192.168.5.59\obmenka\Карпов ЕЕ\АРХИПОВА\Память\Памятник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25" y="416242"/>
            <a:ext cx="3554095" cy="602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71634" y="920620"/>
            <a:ext cx="64525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«Не каждому дано </a:t>
            </a:r>
          </a:p>
          <a:p>
            <a:pPr algn="r"/>
            <a:r>
              <a:rPr lang="ru-RU" sz="80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так щедро жить…»</a:t>
            </a:r>
            <a:endParaRPr lang="ru-RU" sz="8000" b="1" i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41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C:\Users\karpov\Desktop\ШВ-2002-06-1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/>
          <a:stretch/>
        </p:blipFill>
        <p:spPr bwMode="auto">
          <a:xfrm>
            <a:off x="810883" y="348254"/>
            <a:ext cx="5477774" cy="556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47315" y="6004365"/>
            <a:ext cx="4753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Газета «</a:t>
            </a:r>
            <a:r>
              <a:rPr lang="ru-RU" sz="1400" i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вестник» от 11.06.2002 № 65 (5770)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(Фонд Р-27, оп.-1, д.73, л.150)</a:t>
            </a:r>
            <a:endParaRPr lang="ru-RU" sz="14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 descr="C:\Users\karpov\Desktop\ШВ-2005-05-2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/>
          <a:stretch/>
        </p:blipFill>
        <p:spPr bwMode="auto">
          <a:xfrm>
            <a:off x="7047784" y="131826"/>
            <a:ext cx="4501521" cy="5872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952159" y="6169572"/>
            <a:ext cx="4692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Газета «</a:t>
            </a:r>
            <a:r>
              <a:rPr lang="ru-RU" sz="1400" i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вестник» от 24.05.2005 № 36 (6066)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(Фонд Р-27, оп.-1, д.76, л.231)</a:t>
            </a:r>
            <a:endParaRPr lang="ru-RU" sz="14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62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\\192.168.5.59\obmenka\Карпов ЕЕ\АРХИПОВА-КНИГА\Память\ШВ-2015-07-31-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t="3167" r="5391" b="45536"/>
          <a:stretch/>
        </p:blipFill>
        <p:spPr bwMode="auto">
          <a:xfrm>
            <a:off x="1915065" y="136267"/>
            <a:ext cx="8100204" cy="609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31521" y="6363293"/>
            <a:ext cx="8272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(Фонд Р-27, оп.-1, д.151, л.37)</a:t>
            </a:r>
            <a:endParaRPr lang="ru-RU" sz="14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294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2"/>
          <a:stretch/>
        </p:blipFill>
        <p:spPr>
          <a:xfrm>
            <a:off x="0" y="-155276"/>
            <a:ext cx="12192000" cy="6858000"/>
          </a:xfrm>
          <a:prstGeom prst="rect">
            <a:avLst/>
          </a:prstGeom>
        </p:spPr>
      </p:pic>
      <p:pic>
        <p:nvPicPr>
          <p:cNvPr id="5" name="Рисунок 4" descr="C:\Users\karpov\Desktop\ШВ-2017-07-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4" y="267420"/>
            <a:ext cx="4252980" cy="5630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23027" y="6038491"/>
            <a:ext cx="3614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 Narrow" panose="020B0606020202030204" pitchFamily="34" charset="0"/>
              </a:rPr>
              <a:t>Газета «</a:t>
            </a:r>
            <a:r>
              <a:rPr lang="ru-RU" sz="1400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i="1" dirty="0">
                <a:solidFill>
                  <a:schemeClr val="bg1"/>
                </a:solidFill>
                <a:latin typeface="Arial Narrow" panose="020B0606020202030204" pitchFamily="34" charset="0"/>
              </a:rPr>
              <a:t> вестник» </a:t>
            </a:r>
            <a:endParaRPr lang="ru-RU" sz="1400" i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от </a:t>
            </a:r>
            <a:r>
              <a:rPr lang="ru-RU" sz="1400" i="1" dirty="0">
                <a:solidFill>
                  <a:schemeClr val="bg1"/>
                </a:solidFill>
                <a:latin typeface="Arial Narrow" panose="020B0606020202030204" pitchFamily="34" charset="0"/>
              </a:rPr>
              <a:t>28.07.2017 № 29 (6790)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 descr="\\192.168.5.59\obmenka\Карпов ЕЕ\АРХИПОВА-КНИГА\Память\Архипова М.С.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" t="4743" r="3841" b="5657"/>
          <a:stretch/>
        </p:blipFill>
        <p:spPr bwMode="auto">
          <a:xfrm>
            <a:off x="4925683" y="793629"/>
            <a:ext cx="6314536" cy="4235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191011" y="5542796"/>
            <a:ext cx="447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Arial Black" panose="020B0A04020102020204" pitchFamily="34" charset="0"/>
              </a:rPr>
              <a:t>Памятная доска на доме № 14 седьмого квартала г. Шелехова</a:t>
            </a:r>
            <a:endParaRPr lang="ru-RU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490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309" y="267419"/>
            <a:ext cx="11714672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С этим городом я повенчана,</a:t>
            </a:r>
          </a:p>
          <a:p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Здесь сложилась судьба моя.</a:t>
            </a:r>
          </a:p>
          <a:p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Витязь </a:t>
            </a:r>
            <a:r>
              <a:rPr lang="ru-RU" sz="2200" b="1" i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Шелехов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, я – твоя женщина,</a:t>
            </a:r>
          </a:p>
          <a:p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Полюбившая эти края. </a:t>
            </a:r>
            <a:endParaRPr lang="ru-RU" sz="2200" b="1" i="1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endParaRPr lang="ru-RU" sz="900" b="1" i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ru-RU" sz="20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</a:t>
            </a:r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Каждый 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день выхожу на свидание,</a:t>
            </a:r>
          </a:p>
          <a:p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Переулки 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из сотен звёзд,</a:t>
            </a:r>
          </a:p>
          <a:p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И 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белеют высотные здания</a:t>
            </a:r>
          </a:p>
          <a:p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Кораблями 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среди берёз</a:t>
            </a:r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ru-RU" sz="900" b="1" i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ru-RU" sz="20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		</a:t>
            </a:r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И 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как сказочное видение,</a:t>
            </a:r>
          </a:p>
          <a:p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		Заполняя 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простора ширь,</a:t>
            </a:r>
          </a:p>
          <a:p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		Витязь </a:t>
            </a:r>
            <a:r>
              <a:rPr lang="ru-RU" sz="2200" b="1" i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Шелехов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 – город гения,</a:t>
            </a:r>
          </a:p>
          <a:p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		Наш 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прославленный богатырь</a:t>
            </a:r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!</a:t>
            </a:r>
          </a:p>
          <a:p>
            <a:endParaRPr lang="ru-RU" sz="900" b="1" i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ru-RU" sz="20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					</a:t>
            </a:r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Пусть 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слова мои будут вещими – </a:t>
            </a:r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					Мирно </a:t>
            </a:r>
            <a:r>
              <a:rPr lang="ru-RU" sz="2200" b="1" i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цвесть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 тебе много лет!</a:t>
            </a:r>
          </a:p>
          <a:p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					Витязь </a:t>
            </a:r>
            <a:r>
              <a:rPr lang="ru-RU" sz="2200" b="1" i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Шелехов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, </a:t>
            </a:r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я 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– твоя женщина,</a:t>
            </a:r>
          </a:p>
          <a:p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							И </a:t>
            </a:r>
            <a:r>
              <a:rPr lang="ru-RU" sz="22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на верность даю обет</a:t>
            </a:r>
            <a:r>
              <a:rPr lang="ru-RU" sz="2200" b="1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ru-RU" sz="2000" b="1" i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b="1" i="1" dirty="0">
                <a:latin typeface="Century Gothic" panose="020B0502020202020204" pitchFamily="34" charset="0"/>
              </a:rPr>
              <a:t> </a:t>
            </a:r>
            <a:r>
              <a:rPr lang="ru-RU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</a:t>
            </a:r>
            <a:r>
              <a:rPr lang="ru-RU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. Ангарская</a:t>
            </a:r>
          </a:p>
        </p:txBody>
      </p:sp>
      <p:pic>
        <p:nvPicPr>
          <p:cNvPr id="6" name="Рисунок 5" descr="E:\Мои документы\КАРПОВ Е.Е\Город Шелехов\КАлендарь  июнь\цц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918" y="267418"/>
            <a:ext cx="3983966" cy="280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E:\Мои документы\КАРПОВ Е.Е\Город Шелехов\КАлендарь  июнь\4-2 о городе, 4-2памятниках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67" y="3950899"/>
            <a:ext cx="3667593" cy="256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638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0725" y="250166"/>
            <a:ext cx="803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Bookman Old Style" panose="02050604050505020204" pitchFamily="18" charset="0"/>
              </a:rPr>
              <a:t>Архивный отдел благодарит:</a:t>
            </a:r>
            <a:endParaRPr lang="ru-RU" sz="2800" b="1" i="1" dirty="0">
              <a:latin typeface="Bookman Old Style" panose="02050604050505020204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2728" y="3743864"/>
            <a:ext cx="9035811" cy="292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009291" y="957532"/>
            <a:ext cx="1032581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ВОРОНКОВЫХ Сергея Иннокентьевича, Максима Сергеевича, Степана Сергеевича, </a:t>
            </a:r>
          </a:p>
          <a:p>
            <a:pPr algn="ctr"/>
            <a:r>
              <a:rPr lang="ru-RU" sz="3200" b="1" i="1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КОМАРОВУ Анну Афанасьевну</a:t>
            </a:r>
          </a:p>
          <a:p>
            <a:pPr algn="ctr"/>
            <a:endParaRPr lang="ru-RU" b="1" i="1" dirty="0" smtClean="0"/>
          </a:p>
          <a:p>
            <a:pPr algn="ctr"/>
            <a:r>
              <a:rPr lang="ru-RU" sz="2800" b="1" i="1" dirty="0">
                <a:latin typeface="Bookman Old Style" panose="02050604050505020204" pitchFamily="18" charset="0"/>
              </a:rPr>
              <a:t>з</a:t>
            </a:r>
            <a:r>
              <a:rPr lang="ru-RU" sz="2800" b="1" i="1" dirty="0" smtClean="0">
                <a:latin typeface="Bookman Old Style" panose="02050604050505020204" pitchFamily="18" charset="0"/>
              </a:rPr>
              <a:t>а предоставленные материалы</a:t>
            </a:r>
            <a:endParaRPr lang="ru-RU" sz="28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02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\\192.168.5.59\obmenka\Карпов ЕЕ\АРХИПОВА\Комсомольская деятельность\1950-19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r="2763" b="7489"/>
          <a:stretch/>
        </p:blipFill>
        <p:spPr bwMode="auto">
          <a:xfrm>
            <a:off x="405441" y="291687"/>
            <a:ext cx="4157932" cy="277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5467" y="3200399"/>
            <a:ext cx="4705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Работники </a:t>
            </a:r>
            <a:r>
              <a:rPr lang="ru-RU" sz="14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Балейского</a:t>
            </a:r>
            <a:r>
              <a:rPr 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ГК ВЛКСМ, 1950-1951 </a:t>
            </a:r>
            <a:r>
              <a:rPr lang="ru-RU" sz="14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С. Архипова – четвёртая слева в нижнем </a:t>
            </a:r>
            <a:r>
              <a:rPr lang="ru-RU" sz="1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ряду</a:t>
            </a:r>
            <a:endParaRPr lang="ru-RU" sz="14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1674905" y="4047450"/>
            <a:ext cx="3922270" cy="258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\\192.168.5.59\obmenka\Карпов ЕЕ\АРХИПОВА\Комсомольская деятельность\Работники Ирк.ОК ВЛКСМ-195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3219" r="1916" b="3433"/>
          <a:stretch/>
        </p:blipFill>
        <p:spPr bwMode="auto">
          <a:xfrm>
            <a:off x="5597175" y="477508"/>
            <a:ext cx="3750979" cy="2814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473238" y="739615"/>
            <a:ext cx="25936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Работники отдела учащейся молодёжи Иркутского </a:t>
            </a:r>
            <a:endParaRPr lang="ru-RU" sz="1400" b="1" i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 </a:t>
            </a:r>
            <a:r>
              <a:rPr 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ВЛКСМ. </a:t>
            </a:r>
            <a:endParaRPr lang="ru-RU" sz="1400" b="1" i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С. Архипова – в первом ряду слева. </a:t>
            </a:r>
            <a:endParaRPr lang="ru-RU" sz="1400" b="1" i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1956 </a:t>
            </a:r>
            <a:r>
              <a:rPr 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\\192.168.5.59\obmenka\Карпов ЕЕ\АРХИПОВА\Партийная деятельность\Новосибирская ВПШ 1958-196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t="2147" r="990"/>
          <a:stretch/>
        </p:blipFill>
        <p:spPr bwMode="auto">
          <a:xfrm>
            <a:off x="7567555" y="3390767"/>
            <a:ext cx="4052226" cy="278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87064" y="6363420"/>
            <a:ext cx="4986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i="1" dirty="0">
                <a:solidFill>
                  <a:prstClr val="black"/>
                </a:solidFill>
                <a:latin typeface="Arial Narrow" panose="020B0606020202030204" pitchFamily="34" charset="0"/>
              </a:rPr>
              <a:t>(Фото из личного архива </a:t>
            </a:r>
            <a:r>
              <a:rPr lang="ru-RU" sz="1400" i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М</a:t>
            </a:r>
            <a:r>
              <a:rPr lang="ru-RU" sz="1400" i="1" dirty="0">
                <a:solidFill>
                  <a:prstClr val="black"/>
                </a:solidFill>
                <a:latin typeface="Arial Narrow" panose="020B0606020202030204" pitchFamily="34" charset="0"/>
              </a:rPr>
              <a:t>. С. Архиповой)</a:t>
            </a:r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94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\\192.168.5.59\obmenka\Карпов ЕЕ\АРХИПОВА\Документы-личные\Автобиография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34" y="160427"/>
            <a:ext cx="4283220" cy="6163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85" y="649853"/>
            <a:ext cx="4615132" cy="612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219973" y="6484698"/>
            <a:ext cx="690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(Государственный </a:t>
            </a:r>
            <a:r>
              <a:rPr lang="ru-RU" sz="1400" i="1" dirty="0">
                <a:latin typeface="Arial Narrow" panose="020B0606020202030204" pitchFamily="34" charset="0"/>
              </a:rPr>
              <a:t>архив новейшей истории Иркутской области, </a:t>
            </a:r>
            <a:r>
              <a:rPr lang="ru-RU" sz="1400" i="1" dirty="0" smtClean="0">
                <a:latin typeface="Arial Narrow" panose="020B0606020202030204" pitchFamily="34" charset="0"/>
              </a:rPr>
              <a:t>Фонд 127</a:t>
            </a:r>
            <a:r>
              <a:rPr lang="ru-RU" sz="1400" i="1" dirty="0">
                <a:latin typeface="Arial Narrow" panose="020B0606020202030204" pitchFamily="34" charset="0"/>
              </a:rPr>
              <a:t>, оп.-123, д.10).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\\192.168.5.59\obmenka\Карпов ЕЕ\АРХИПОВА\Документы-личные\Личный листок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" y="235616"/>
            <a:ext cx="4560426" cy="607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32" y="169882"/>
            <a:ext cx="4392684" cy="614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8914" y="6446130"/>
            <a:ext cx="690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atin typeface="Arial Narrow" panose="020B0606020202030204" pitchFamily="34" charset="0"/>
              </a:rPr>
              <a:t>(</a:t>
            </a:r>
            <a:r>
              <a:rPr lang="ru-RU" sz="1400" i="1" dirty="0" smtClean="0">
                <a:latin typeface="Arial Narrow" panose="020B0606020202030204" pitchFamily="34" charset="0"/>
              </a:rPr>
              <a:t>Государственный </a:t>
            </a:r>
            <a:r>
              <a:rPr lang="ru-RU" sz="1400" i="1" dirty="0">
                <a:latin typeface="Arial Narrow" panose="020B0606020202030204" pitchFamily="34" charset="0"/>
              </a:rPr>
              <a:t>архив новейшей истории Иркутской области, </a:t>
            </a:r>
            <a:r>
              <a:rPr lang="ru-RU" sz="1400" i="1" dirty="0" smtClean="0">
                <a:latin typeface="Arial Narrow" panose="020B0606020202030204" pitchFamily="34" charset="0"/>
              </a:rPr>
              <a:t>Фонд 127</a:t>
            </a:r>
            <a:r>
              <a:rPr lang="ru-RU" sz="1400" i="1" dirty="0">
                <a:latin typeface="Arial Narrow" panose="020B0606020202030204" pitchFamily="34" charset="0"/>
              </a:rPr>
              <a:t>, оп.-123, д.10).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18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8" y="134430"/>
            <a:ext cx="4252554" cy="6256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49" y="134430"/>
            <a:ext cx="4202771" cy="619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10288" y="6446130"/>
            <a:ext cx="690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(Государственный </a:t>
            </a:r>
            <a:r>
              <a:rPr lang="ru-RU" sz="1400" i="1" dirty="0">
                <a:latin typeface="Arial Narrow" panose="020B0606020202030204" pitchFamily="34" charset="0"/>
              </a:rPr>
              <a:t>архив новейшей истории Иркутской области, </a:t>
            </a:r>
            <a:r>
              <a:rPr lang="ru-RU" sz="1400" i="1" dirty="0" smtClean="0">
                <a:latin typeface="Arial Narrow" panose="020B0606020202030204" pitchFamily="34" charset="0"/>
              </a:rPr>
              <a:t>Фонд 127</a:t>
            </a:r>
            <a:r>
              <a:rPr lang="ru-RU" sz="1400" i="1" dirty="0">
                <a:latin typeface="Arial Narrow" panose="020B0606020202030204" pitchFamily="34" charset="0"/>
              </a:rPr>
              <a:t>, оп.-123, д.10).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 bwMode="auto">
          <a:xfrm>
            <a:off x="836762" y="390269"/>
            <a:ext cx="3976778" cy="568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4287" y="6075076"/>
            <a:ext cx="4908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atin typeface="Arial Narrow" panose="020B0606020202030204" pitchFamily="34" charset="0"/>
              </a:rPr>
              <a:t>(</a:t>
            </a:r>
            <a:r>
              <a:rPr lang="ru-RU" sz="1400" i="1" dirty="0" smtClean="0">
                <a:latin typeface="Arial Narrow" panose="020B0606020202030204" pitchFamily="34" charset="0"/>
              </a:rPr>
              <a:t>Государственный </a:t>
            </a:r>
            <a:r>
              <a:rPr lang="ru-RU" sz="1400" i="1" dirty="0">
                <a:latin typeface="Arial Narrow" panose="020B0606020202030204" pitchFamily="34" charset="0"/>
              </a:rPr>
              <a:t>архив новейшей истории Иркутской области, </a:t>
            </a:r>
            <a:endParaRPr lang="ru-RU" sz="1400" i="1" dirty="0" smtClean="0">
              <a:latin typeface="Arial Narrow" panose="020B0606020202030204" pitchFamily="34" charset="0"/>
            </a:endParaRPr>
          </a:p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Фонд127</a:t>
            </a:r>
            <a:r>
              <a:rPr lang="ru-RU" sz="1400" i="1" dirty="0">
                <a:latin typeface="Arial Narrow" panose="020B0606020202030204" pitchFamily="34" charset="0"/>
              </a:rPr>
              <a:t>, оп.-123, д.10</a:t>
            </a:r>
            <a:r>
              <a:rPr lang="ru-RU" sz="1400" i="1" dirty="0" smtClean="0">
                <a:latin typeface="Arial Narrow" panose="020B0606020202030204" pitchFamily="34" charset="0"/>
              </a:rPr>
              <a:t>)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b="7250"/>
          <a:stretch/>
        </p:blipFill>
        <p:spPr bwMode="auto">
          <a:xfrm>
            <a:off x="6349043" y="147289"/>
            <a:ext cx="4881246" cy="626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4211" y="6495213"/>
            <a:ext cx="3174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Arial Narrow" panose="020B0606020202030204" pitchFamily="34" charset="0"/>
              </a:rPr>
              <a:t>(Фонд Р-2</a:t>
            </a:r>
            <a:r>
              <a:rPr lang="ru-RU" sz="1400" i="1" dirty="0">
                <a:latin typeface="Arial Narrow" panose="020B0606020202030204" pitchFamily="34" charset="0"/>
              </a:rPr>
              <a:t>, оп.-1, д.50, л.135)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872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1407</Words>
  <Application>Microsoft Office PowerPoint</Application>
  <PresentationFormat>Широкоэкранный</PresentationFormat>
  <Paragraphs>163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5" baseType="lpstr">
      <vt:lpstr>Arial</vt:lpstr>
      <vt:lpstr>Arial Black</vt:lpstr>
      <vt:lpstr>Arial Narrow</vt:lpstr>
      <vt:lpstr>Bookman Old Style</vt:lpstr>
      <vt:lpstr>Calibri</vt:lpstr>
      <vt:lpstr>Calibri Light</vt:lpstr>
      <vt:lpstr>Century Gothic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Карпов Евгений Егорович</dc:creator>
  <cp:lastModifiedBy>Салихова Анастасия Юрьевна</cp:lastModifiedBy>
  <cp:revision>64</cp:revision>
  <dcterms:created xsi:type="dcterms:W3CDTF">2021-08-17T04:19:43Z</dcterms:created>
  <dcterms:modified xsi:type="dcterms:W3CDTF">2021-09-15T01:45:47Z</dcterms:modified>
</cp:coreProperties>
</file>