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7" r:id="rId3"/>
    <p:sldId id="256" r:id="rId4"/>
    <p:sldId id="257" r:id="rId5"/>
    <p:sldId id="258" r:id="rId6"/>
    <p:sldId id="259" r:id="rId7"/>
    <p:sldId id="278" r:id="rId8"/>
    <p:sldId id="279" r:id="rId9"/>
    <p:sldId id="260" r:id="rId10"/>
    <p:sldId id="261" r:id="rId11"/>
    <p:sldId id="283" r:id="rId12"/>
    <p:sldId id="262" r:id="rId13"/>
    <p:sldId id="265" r:id="rId14"/>
    <p:sldId id="263" r:id="rId15"/>
    <p:sldId id="264" r:id="rId16"/>
    <p:sldId id="269" r:id="rId17"/>
    <p:sldId id="268" r:id="rId18"/>
    <p:sldId id="266" r:id="rId19"/>
    <p:sldId id="275" r:id="rId20"/>
    <p:sldId id="274" r:id="rId21"/>
    <p:sldId id="267" r:id="rId22"/>
    <p:sldId id="270" r:id="rId23"/>
    <p:sldId id="271" r:id="rId24"/>
    <p:sldId id="280" r:id="rId25"/>
    <p:sldId id="272" r:id="rId26"/>
    <p:sldId id="273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96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3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1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237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4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529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51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70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4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9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1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3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9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0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0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4DE24C-8E98-4DF5-8DC2-B122EBC2F98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957510-FCEA-4792-A9B9-2C45BF646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55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b="150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1940" y="363057"/>
            <a:ext cx="8410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Архивный отдел </a:t>
            </a:r>
          </a:p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Администрации Шелеховского муниципального района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" y="156023"/>
            <a:ext cx="2247972" cy="2759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9585" y="4994694"/>
            <a:ext cx="697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 Р Е Д С Т А В Л Я Е Т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7" y="568550"/>
            <a:ext cx="5469996" cy="30828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700" y="4540195"/>
            <a:ext cx="11963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органы прокуратуры придают важное значение </a:t>
            </a:r>
            <a:endParaRPr lang="ru-RU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своевременному </a:t>
            </a: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информированию </a:t>
            </a:r>
            <a:endParaRPr lang="ru-RU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</a:t>
            </a: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представительной и исполнительной власти всех уровней </a:t>
            </a:r>
            <a:endParaRPr lang="ru-RU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 законности, складывающейся в правоприменительной практике.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91889" y="568550"/>
            <a:ext cx="62702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приоритетных направлений деятельности органов прокуратуры продолжают оставаться </a:t>
            </a:r>
            <a:endParaRPr lang="ru-RU" sz="2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преступностью и коррупцией, </a:t>
            </a:r>
            <a:endParaRPr lang="ru-RU" sz="2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</a:t>
            </a:r>
            <a:endParaRPr lang="ru-RU" sz="2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законных интересов граждан, </a:t>
            </a:r>
            <a:endParaRPr lang="ru-RU" sz="2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 </a:t>
            </a:r>
            <a:endParaRPr lang="ru-RU" sz="2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правового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6151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34" t="11905" r="5334" b="13047"/>
          <a:stretch/>
        </p:blipFill>
        <p:spPr>
          <a:xfrm>
            <a:off x="228600" y="4001732"/>
            <a:ext cx="3098800" cy="2277850"/>
          </a:xfrm>
          <a:prstGeom prst="rect">
            <a:avLst/>
          </a:prstGeom>
        </p:spPr>
      </p:pic>
      <p:pic>
        <p:nvPicPr>
          <p:cNvPr id="7" name="Рисунок 6" descr="http://usgg.ru/uploads/posts/2018-03/1521191899_6proku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81" y="3810000"/>
            <a:ext cx="2891819" cy="266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376" t="41164" r="64803" b="16706"/>
          <a:stretch/>
        </p:blipFill>
        <p:spPr>
          <a:xfrm>
            <a:off x="3493293" y="3784029"/>
            <a:ext cx="1955801" cy="29337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1607" t="42875" r="48717"/>
          <a:stretch/>
        </p:blipFill>
        <p:spPr>
          <a:xfrm>
            <a:off x="8981887" y="361746"/>
            <a:ext cx="2855914" cy="62226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4943" y="361746"/>
            <a:ext cx="8572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реализации единой государственной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геральдики, упорядочения официальных символов, указывающих на принадлежность к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Федерации,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сохранения и развития исторических традиций,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2008 года №1441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учреждены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геральдический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знак-эмблема и флаг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прокуратуры Российской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4897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292100"/>
            <a:ext cx="11353800" cy="61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реорганизация и упразднение органов и учреждений прокуратуры, определение их статуса и компетенции осуществляется Генеральным прокурором Российской Федерации.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5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2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прокурор Российской Федерации возглавляет </a:t>
            </a:r>
            <a:endParaRPr lang="ru-RU" sz="2500" b="1" dirty="0" smtClean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5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Генеральную </a:t>
            </a:r>
            <a:r>
              <a:rPr lang="ru-RU" sz="2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прокуратуру Российской </a:t>
            </a: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Федерации, </a:t>
            </a:r>
          </a:p>
          <a:p>
            <a:pPr algn="r">
              <a:lnSpc>
                <a:spcPts val="25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назначается </a:t>
            </a:r>
            <a:r>
              <a:rPr lang="ru-RU" sz="2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должность и освобождается от должности </a:t>
            </a:r>
            <a:endParaRPr lang="ru-RU" sz="2500" b="1" dirty="0" smtClean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5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Советом </a:t>
            </a:r>
            <a:r>
              <a:rPr lang="ru-RU" sz="25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 по представлению Президента Российской Федерации</a:t>
            </a: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5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5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Заместители </a:t>
            </a: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Генерального прокурора Российской 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 (в </a:t>
            </a: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 числе первый заместитель, Главный военный прокурор Российской Федерации, заместители Генерального прокурора Российской 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 в </a:t>
            </a: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федеральных округах) назначаются и освобождаются Советом Федерации по представлению Генерального прокурора Российской Федерации.</a:t>
            </a:r>
            <a:endParaRPr lang="ru-RU" sz="25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83" t="4074" r="5000" b="9073"/>
          <a:stretch/>
        </p:blipFill>
        <p:spPr>
          <a:xfrm>
            <a:off x="393700" y="266700"/>
            <a:ext cx="109093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3462" y="531712"/>
            <a:ext cx="818673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структуру Генеральной прокуратуры Российской Федерации</a:t>
            </a:r>
          </a:p>
          <a:p>
            <a:pPr>
              <a:lnSpc>
                <a:spcPts val="1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входят: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главные управления (в том числе по федеральным округам),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управления и  отделы, </a:t>
            </a:r>
          </a:p>
          <a:p>
            <a:pPr marL="457200" indent="-457200">
              <a:lnSpc>
                <a:spcPts val="1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военная прокуратура на правах структурного </a:t>
            </a:r>
          </a:p>
          <a:p>
            <a:pPr marL="457200" indent="-457200">
              <a:lnSpc>
                <a:spcPts val="1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подразделения.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06" y="447075"/>
            <a:ext cx="3091213" cy="38657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51520" y="2053957"/>
            <a:ext cx="8430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 Российской Федерации с 22 января 2020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И́горь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Ви́кторович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Красно́в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род. 24 декабря 1975, Архангельск, СССР) — российский государственный деятель, юрист.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Безопасности Российской Федерации с 3 февраля 2020 года.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при Президенте Российской Федерации по противодействию коррупции с 13 февраля 2020 года.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Действительный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советник юстиции (2020).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1666" y="4460328"/>
            <a:ext cx="58271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Прокуроры субъектов возглавляют прокуратуры Российской Федерации и назначаются Генеральным прокурором Российской Федерации по согласованию с субъектами РФ (как правило с их законодательными (представительными) органами).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32562" y="4460328"/>
            <a:ext cx="5765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прокуроры (возглавляющие территориальные и специализированные прокуратуры), а также директора (ректоры) научных и образовательных учреждений системы прокуратуры назначаются Генеральным прокурором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7365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15900"/>
            <a:ext cx="11658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6007" r="5336" b="8027"/>
          <a:stretch/>
        </p:blipFill>
        <p:spPr>
          <a:xfrm>
            <a:off x="194872" y="240709"/>
            <a:ext cx="5966085" cy="6233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6566" r="4702" b="11919"/>
          <a:stretch/>
        </p:blipFill>
        <p:spPr>
          <a:xfrm>
            <a:off x="6462210" y="240709"/>
            <a:ext cx="5476149" cy="3776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5385" r="20649" b="36277"/>
          <a:stretch/>
        </p:blipFill>
        <p:spPr>
          <a:xfrm>
            <a:off x="7313748" y="4145989"/>
            <a:ext cx="4122296" cy="24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2842" r="4208" b="17158"/>
          <a:stretch/>
        </p:blipFill>
        <p:spPr>
          <a:xfrm>
            <a:off x="194871" y="194872"/>
            <a:ext cx="11587397" cy="63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4463" b="43946"/>
          <a:stretch/>
        </p:blipFill>
        <p:spPr>
          <a:xfrm>
            <a:off x="6896443" y="1039277"/>
            <a:ext cx="4899138" cy="4528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28381" r="5377" b="39631"/>
          <a:stretch/>
        </p:blipFill>
        <p:spPr>
          <a:xfrm>
            <a:off x="371444" y="286502"/>
            <a:ext cx="6299180" cy="2913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1" b="67295"/>
          <a:stretch/>
        </p:blipFill>
        <p:spPr>
          <a:xfrm>
            <a:off x="371444" y="3463693"/>
            <a:ext cx="6299180" cy="30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31" t="2762" r="4817"/>
          <a:stretch/>
        </p:blipFill>
        <p:spPr>
          <a:xfrm rot="21050693">
            <a:off x="614108" y="1089131"/>
            <a:ext cx="3410526" cy="47219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46" y="1090931"/>
            <a:ext cx="6471883" cy="4961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843" y="6115987"/>
            <a:ext cx="532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Основание: Ф.Р-23, дело фонда, историческая справка, л.1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84" y="341290"/>
            <a:ext cx="846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ПРОКУРАТУРА  ГОРОДА  ШЕЛЕХОВ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054241">
            <a:off x="202264" y="441318"/>
            <a:ext cx="33922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Листая страницы истории…</a:t>
            </a:r>
            <a:endParaRPr lang="ru-RU" sz="2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50" t="1864" r="68815" b="24343"/>
          <a:stretch/>
        </p:blipFill>
        <p:spPr>
          <a:xfrm>
            <a:off x="340239" y="276449"/>
            <a:ext cx="3338624" cy="48157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6577" y="276449"/>
            <a:ext cx="762669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3600"/>
              </a:lnSpc>
            </a:pPr>
            <a:endParaRPr lang="ru-RU" sz="6000" b="1" i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>
              <a:lnSpc>
                <a:spcPts val="3600"/>
              </a:lnSpc>
            </a:pPr>
            <a:r>
              <a:rPr lang="ru-RU" sz="6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300 –</a:t>
            </a:r>
            <a:r>
              <a:rPr lang="ru-RU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летию</a:t>
            </a:r>
            <a:endParaRPr lang="ru-RU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>
              <a:lnSpc>
                <a:spcPts val="3600"/>
              </a:lnSpc>
            </a:pPr>
            <a:r>
              <a:rPr lang="ru-RU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органов прокуратуры посвящается…</a:t>
            </a:r>
            <a:endParaRPr lang="ru-RU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647" r="38067" b="8870"/>
          <a:stretch/>
        </p:blipFill>
        <p:spPr>
          <a:xfrm>
            <a:off x="8241604" y="3756037"/>
            <a:ext cx="3487480" cy="282826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9"/>
          <a:stretch/>
        </p:blipFill>
        <p:spPr>
          <a:xfrm>
            <a:off x="4010839" y="2578955"/>
            <a:ext cx="3898789" cy="33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68" y="490665"/>
            <a:ext cx="3796981" cy="53683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424" y="280882"/>
            <a:ext cx="66556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Штатная численность </a:t>
            </a: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1963 году составляла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человек: прокурор,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</a:t>
            </a: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следователя,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техничка.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8977" y="5882416"/>
            <a:ext cx="2857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Основание: Ф.Р-23,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О-1, д.3 </a:t>
            </a:r>
            <a:r>
              <a:rPr 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л.1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4" y="2513941"/>
            <a:ext cx="3492708" cy="3589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7384" y="2096764"/>
            <a:ext cx="4039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создания прокуратура города находится на переднем крае борьбы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преступностью и правонарушениями, является главным координирующим звеном в работе по укреплению законности, достойно выполняет поставленные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нею задачи.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1" y="342238"/>
            <a:ext cx="4634947" cy="6274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0062" y="342238"/>
            <a:ext cx="4092731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u="sng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Прокуратуру </a:t>
            </a:r>
          </a:p>
          <a:p>
            <a:pPr algn="ctr"/>
            <a:r>
              <a:rPr lang="ru-RU" sz="3500" b="1" u="sng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города </a:t>
            </a:r>
            <a:r>
              <a:rPr lang="ru-RU" sz="3500" b="1" u="sng" dirty="0" err="1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Шелехова</a:t>
            </a:r>
            <a:r>
              <a:rPr lang="ru-RU" sz="3500" b="1" u="sng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3500" b="1" u="sng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возглавляли:</a:t>
            </a:r>
          </a:p>
          <a:p>
            <a:pPr algn="ctr"/>
            <a:endParaRPr lang="ru-RU" sz="1500" b="1" u="sng" dirty="0" smtClean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Г.Д. Кузьмин</a:t>
            </a: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Д.И. Тимошенко</a:t>
            </a: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А.Ф. Строганов</a:t>
            </a: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И.А. </a:t>
            </a:r>
            <a:r>
              <a:rPr lang="ru-RU" sz="3500" b="1" dirty="0" err="1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Абгалдаев</a:t>
            </a:r>
            <a:endParaRPr lang="ru-RU" sz="3500" b="1" dirty="0" smtClean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О.В. </a:t>
            </a:r>
            <a:r>
              <a:rPr lang="ru-RU" sz="3500" b="1" dirty="0" err="1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Кирчанов</a:t>
            </a:r>
            <a:endParaRPr lang="ru-RU" sz="3500" b="1" dirty="0" smtClean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С.В. Симонов</a:t>
            </a:r>
          </a:p>
          <a:p>
            <a:pPr algn="ctr"/>
            <a:r>
              <a:rPr lang="ru-RU" sz="3500" b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А.Л. </a:t>
            </a:r>
            <a:r>
              <a:rPr lang="ru-RU" sz="3500" b="1" dirty="0" err="1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Липунов</a:t>
            </a:r>
            <a:endParaRPr lang="ru-RU" sz="3500" b="1" dirty="0" smtClean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latin typeface="Monotype Corsiva" panose="03010101010201010101" pitchFamily="66" charset="0"/>
            </a:endParaRPr>
          </a:p>
          <a:p>
            <a:endParaRPr lang="ru-RU" sz="2400" b="1" dirty="0" smtClean="0">
              <a:latin typeface="Monotype Corsiva" panose="03010101010201010101" pitchFamily="66" charset="0"/>
            </a:endParaRPr>
          </a:p>
          <a:p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77" y="342238"/>
            <a:ext cx="3071194" cy="21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b="31783"/>
          <a:stretch/>
        </p:blipFill>
        <p:spPr>
          <a:xfrm>
            <a:off x="8208833" y="2601055"/>
            <a:ext cx="3676669" cy="3750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2693" r="20937" b="48838"/>
          <a:stretch/>
        </p:blipFill>
        <p:spPr>
          <a:xfrm>
            <a:off x="536898" y="154047"/>
            <a:ext cx="3620219" cy="32747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5641" y="3793024"/>
            <a:ext cx="764751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«…3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1963 года состоялись выборы депутатов городского Совета депутатов трудящихся.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Депутатом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избирательному округу №86 избран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Дмитриевич.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1-ой сессии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Шелеховского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девятого созыва, состоявшейся 18 марта 1963 года, избран в состав комиссии по охране общественного порядка и социалистической законности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8405" y="154047"/>
            <a:ext cx="76341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    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прокурором города </a:t>
            </a:r>
            <a:r>
              <a:rPr lang="ru-RU" sz="22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Шелехова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июле 1961 года  назначен участник  Великой Отечественной войны, опытный юрист Георгий Дмитриевич Кузьмин.</a:t>
            </a:r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Георгий Дмитриевич возглавлял прокуратуру в течение 10 лет. Почетный работник прокуратуры, Заслуженный юрист РСФСР, старший советник юстиции. Боевые награды: орден Отечественной войны </a:t>
            </a: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степени,</a:t>
            </a: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58851" y="6351435"/>
            <a:ext cx="316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Ф.Р-27, 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О-1,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д.74 л.271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5484" y="3428608"/>
            <a:ext cx="316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Ф.Р-27, 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О-1, 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д.73 л.105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8399" y="6351435"/>
            <a:ext cx="3276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Ф.Р-2, 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О-1,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д.5, л.л..1-17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88475" y="3189253"/>
            <a:ext cx="358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ИЗ АРХИВНЫХ ДОКУМЕНТОВ: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67094" y="6265748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Ф.Р-23, О-1,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д.4 л.л.21-22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2" y="1914078"/>
            <a:ext cx="3077865" cy="435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66" y="212482"/>
            <a:ext cx="3004765" cy="42483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4852" y="212482"/>
            <a:ext cx="764701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функцией прокуратуры являлся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соблюдением социалистической законности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предприятиях и организациях города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пригородных населенных пунктах.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деятельности являлись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преступности и нарушений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 порядка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принятие мер по борьбе с хулиганством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усилению охраны общественного порядка;</a:t>
            </a:r>
          </a:p>
          <a:p>
            <a:pPr marL="457200" indent="-457200">
              <a:buFontTx/>
              <a:buChar char="-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борьбе с пьянством и наведение порядка в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торговле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крепкими спиртными напитками;</a:t>
            </a:r>
          </a:p>
          <a:p>
            <a:pPr marL="457200" indent="-457200">
              <a:buFontTx/>
              <a:buChar char="-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борьбе с преступностью на промышленной 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площадке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ИркАЗ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трест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Иркутскалюминстрой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борьбе с тунеядством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9264" y="190545"/>
            <a:ext cx="7752735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 основными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направлениями деятельности являлись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состояния преступности среди несовершеннолетних;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надзор за рассмотрением в судах уголовных дел;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исполнения законности о сохранении социалистической собственности на промышленных предприятиях, стройках, хозяйственных организациях;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надзор за исполнением законов об ответственности за выпуск недоброкачественной продукции и приписки к учету и статистике;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надзор за работой по розыску лиц, уклоняющихся от уплаты алиментов;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законности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расконвоирования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заключенных.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904" y="6407632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Ф.Р-23, О-1, д.4 л.л.21-22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4" y="375211"/>
            <a:ext cx="3005588" cy="42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44" y="2092435"/>
            <a:ext cx="3078747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47" t="4992" r="11028" b="60450"/>
          <a:stretch/>
        </p:blipFill>
        <p:spPr>
          <a:xfrm rot="5400000">
            <a:off x="-726043" y="1265952"/>
            <a:ext cx="5690651" cy="37817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10163" y="311507"/>
            <a:ext cx="780493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 1996 года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прокурором города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Шелехова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 Сергей Владимирович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 службу в органах прокуратуры с 1977 года после окончания  юридического факультета Томского государственного университета  им. В.В. Куйбышева. Профессиональные навыки и  организаторские способности успешно позволили руководить коллективом прокуратуры города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Шелехова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протяжении почти 20 лет.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 С.В. Симонова осуществлялась система мер , направленных на совершенствование организации прокурорского надзора в сфере экономики, соблюдения прав и свобод человека и гражданина, исполнения законов о несовершеннолетних и молодежи, процессуальной деятельности органов дознания и предварительного следствия.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Симоновым С.В воспитана целая плеяда талантливых  работников, которые достойно трудятся в органах прокуратуры, в том числе на руководящих должностях.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нагрудным знаком «Почетный работник прокуратуры Российской Федерации», медалями                          «290 лет прокуратуре России», «Ветеран прокуратуры»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960" y="6002158"/>
            <a:ext cx="4419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Основание: Ф.Р-27, О-1, 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«</a:t>
            </a:r>
            <a:r>
              <a:rPr lang="ru-RU" dirty="0" err="1" smtClean="0">
                <a:solidFill>
                  <a:srgbClr val="FFC000"/>
                </a:solidFill>
                <a:latin typeface="Monotype Corsiva" panose="03010101010201010101" pitchFamily="66" charset="0"/>
              </a:rPr>
              <a:t>Шелеховский</a:t>
            </a: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вестник» 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№13(6977) от 09.04.2021, л.3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8526" r="1232" b="56721"/>
          <a:stretch/>
        </p:blipFill>
        <p:spPr>
          <a:xfrm>
            <a:off x="304801" y="273573"/>
            <a:ext cx="5270499" cy="24866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5300" y="273573"/>
            <a:ext cx="641350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         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прокуратуре города трудится </a:t>
            </a:r>
          </a:p>
          <a:p>
            <a:pPr algn="just">
              <a:lnSpc>
                <a:spcPts val="2500"/>
              </a:lnSpc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сплоченный коллектив прокурорских работников, объективно оценивающих собственные  успехи и недостатки, стремящихся своей компетентностью и отношением к служебным обязанностям добиваться успехов в любом порученном деле, повышения авторитета прокуратуры у населения района.    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1" y="3115847"/>
            <a:ext cx="1168399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строгий и принципиальный надзор за исполнением законов, прокурорские работники активно участвуют в жизни города и района, решении многих важных задач по обеспечению жизнедеятельности населения, нормального функционирования объектов социальной сферы, образования, медицины и др.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Многие годы прокуратура города входит в число лучших прокуратур Иркутской области по организации работы по поддержанию государственного обвинения в суде.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Высок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 и профессионализм прокурорских работников: И.А.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Бологовой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Э.В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Трофимовой,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Т.П. Фоминой, И.В.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Летто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А.Л.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Липунова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К.Г. Назарова,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О.С.Ченских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М.В.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Сибгатулина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В.И.Касьяненко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C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Основание: книжный фонд, «Прокуратура Иркутской области. История и 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совпременность</a:t>
            </a:r>
            <a:r>
              <a:rPr lang="ru-RU" sz="2000" b="1" dirty="0" smtClean="0">
                <a:solidFill>
                  <a:srgbClr val="FFC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.» Иркутск, 2011, л.л.266-267</a:t>
            </a:r>
            <a:endParaRPr lang="ru-RU" sz="2000" b="1" dirty="0">
              <a:solidFill>
                <a:srgbClr val="FFC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9" y="217059"/>
            <a:ext cx="3389162" cy="2259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8"/>
          <a:stretch/>
        </p:blipFill>
        <p:spPr>
          <a:xfrm>
            <a:off x="8735916" y="217059"/>
            <a:ext cx="2910039" cy="1745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093" t="42588" r="12361" b="6857"/>
          <a:stretch/>
        </p:blipFill>
        <p:spPr>
          <a:xfrm>
            <a:off x="242170" y="3206038"/>
            <a:ext cx="7365130" cy="3467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 t="17871" r="29935"/>
          <a:stretch/>
        </p:blipFill>
        <p:spPr>
          <a:xfrm>
            <a:off x="8216955" y="2229512"/>
            <a:ext cx="3581780" cy="42413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12548" y="625277"/>
            <a:ext cx="4381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Благодарим </a:t>
            </a:r>
          </a:p>
          <a:p>
            <a:r>
              <a:rPr lang="ru-RU" sz="45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за  внимание</a:t>
            </a:r>
            <a:endParaRPr lang="ru-RU" sz="4500" b="1" dirty="0">
              <a:solidFill>
                <a:srgbClr val="FFFF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7" t="6586" r="6736" b="48471"/>
          <a:stretch/>
        </p:blipFill>
        <p:spPr>
          <a:xfrm>
            <a:off x="333154" y="252969"/>
            <a:ext cx="9285316" cy="3989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2" y="4721902"/>
            <a:ext cx="11268325" cy="13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593" r="68787" b="25634"/>
          <a:stretch/>
        </p:blipFill>
        <p:spPr>
          <a:xfrm>
            <a:off x="8846288" y="1574285"/>
            <a:ext cx="3189768" cy="4494673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8" t="23362" b="4341"/>
          <a:stretch/>
        </p:blipFill>
        <p:spPr>
          <a:xfrm>
            <a:off x="6209413" y="2422303"/>
            <a:ext cx="3040913" cy="42317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16" y="212649"/>
            <a:ext cx="1180214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12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января 1722 года 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в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с Именным Высочайшим Указом Петра I </a:t>
            </a:r>
            <a:r>
              <a:rPr lang="ru-RU" sz="27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Правительствующему Сенату была учреждена Российская прокуратура</a:t>
            </a:r>
            <a:endParaRPr lang="ru-RU" sz="2700" b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451" y="1765004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Главная задача: 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«уничтожить или ослабить зло, проистекающее из беспорядков в делах, неправосудия, взяточничества и беззакония».</a:t>
            </a:r>
            <a:endParaRPr lang="ru-RU" sz="2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602" y="3578969"/>
            <a:ext cx="5595384" cy="264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Генерал-прокурором Сената император назначил </a:t>
            </a:r>
            <a:endParaRPr lang="ru-RU" sz="2400" b="1" dirty="0" smtClean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графа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Павла Ивановича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Ягужинского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Представляя сенаторам Генерал-прокурора, Петр I сказал: </a:t>
            </a:r>
            <a:endParaRPr lang="ru-RU" sz="2400" b="1" dirty="0" smtClean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око мое, коим я буду все видеть".</a:t>
            </a:r>
            <a:endParaRPr lang="ru-RU" sz="24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349" y="117144"/>
            <a:ext cx="1140940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1802 года институт прокуратуры стал составной частью вновь образованного Министерства юстиции, а Министр юстиции по должности    </a:t>
            </a:r>
          </a:p>
          <a:p>
            <a:pPr algn="ctr"/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Генерал-прокурором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88" y="1458914"/>
            <a:ext cx="3599043" cy="2176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368" y="4356475"/>
            <a:ext cx="3668922" cy="20678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32925" y="1411212"/>
            <a:ext cx="70778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реформа 1864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установила</a:t>
            </a:r>
          </a:p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начала судебных преобразований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части, касающейся судоустройства, определяли, что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судебных местах необходимы особые прокуроры, которые по множеству и трудности возлагаемых на них занятий,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«должны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товарищей",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констатировали, что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власть обвинительная отделяется от судебной".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68168" y="3941452"/>
            <a:ext cx="8004808" cy="27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Советом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Комиссаров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принят Декрет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суде № 1, согласно которому упразднялись существовавшие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революции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суды, институты судебных следователей, прокурорского надзора, </a:t>
            </a:r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600"/>
              </a:lnSpc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присяжной и частной адвокатуры. </a:t>
            </a:r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600"/>
              </a:lnSpc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взяли на себя вновь созданные народные суды, а также революционные трибуналы. Для производства предварительного следствия были образованы особые следственные комиссии.</a:t>
            </a:r>
          </a:p>
        </p:txBody>
      </p:sp>
    </p:spTree>
    <p:extLst>
      <p:ext uri="{BB962C8B-B14F-4D97-AF65-F5344CB8AC3E}">
        <p14:creationId xmlns:p14="http://schemas.microsoft.com/office/powerpoint/2010/main" val="14489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1"/>
          <a:stretch/>
        </p:blipFill>
        <p:spPr>
          <a:xfrm>
            <a:off x="274194" y="252609"/>
            <a:ext cx="2263516" cy="3266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30" y="3935669"/>
            <a:ext cx="4930440" cy="2778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28210" y="252609"/>
            <a:ext cx="9203960" cy="369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1933 года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«Положение о Прокуратуре Союза ССР» определило правовой статус Прокуратуры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</a:p>
          <a:p>
            <a:pPr algn="just">
              <a:lnSpc>
                <a:spcPts val="2000"/>
              </a:lnSpc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государственного органа. </a:t>
            </a:r>
          </a:p>
          <a:p>
            <a:pPr algn="r">
              <a:lnSpc>
                <a:spcPts val="2000"/>
              </a:lnSpc>
            </a:pP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прокурором Союза ССР был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</a:t>
            </a:r>
          </a:p>
          <a:p>
            <a:pPr algn="r">
              <a:lnSpc>
                <a:spcPts val="2000"/>
              </a:lnSpc>
            </a:pP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Алексеевич Акулов. </a:t>
            </a:r>
            <a:endParaRPr lang="ru-RU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«Положении о Прокуратуре Союза ССР» были определены отрасли прокурорского надзора, ставшие традиционными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ts val="2000"/>
              </a:lnSpc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надзор,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правильным и единообразным исполнением законов судебными органами;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исполнением законов органами дознания и предварительного следствия;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законностью и, правильностью действий ОГПУ, милиции, исправительно-трудовых учреждений.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4486" y="435783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СССР, принятая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1936 г., впервые в истории конституционного законодательства вводит понятие высшего надзора за точным исполнением законов. </a:t>
            </a:r>
          </a:p>
        </p:txBody>
      </p:sp>
    </p:spTree>
    <p:extLst>
      <p:ext uri="{BB962C8B-B14F-4D97-AF65-F5344CB8AC3E}">
        <p14:creationId xmlns:p14="http://schemas.microsoft.com/office/powerpoint/2010/main" val="41082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733"/>
          <a:stretch/>
        </p:blipFill>
        <p:spPr>
          <a:xfrm>
            <a:off x="8213618" y="189139"/>
            <a:ext cx="3795594" cy="3229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50"/>
          <a:stretch/>
        </p:blipFill>
        <p:spPr>
          <a:xfrm>
            <a:off x="198521" y="3418410"/>
            <a:ext cx="2244876" cy="32235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8521" y="189139"/>
            <a:ext cx="80160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 деятельность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органов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Прокуратуры была подчинена общей задаче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победе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народа над немецким фашизмом.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Указом Президиума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СССР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г. «О военном положении», </a:t>
            </a:r>
            <a:endParaRPr lang="ru-RU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прокуратуры, как военных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территориальных, была перестроена на военный лад.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018" y="2884150"/>
            <a:ext cx="772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г. прокурорско-следственным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</a:t>
            </a:r>
          </a:p>
          <a:p>
            <a:pPr algn="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чины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выдачей форменного обмундирования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67000" y="4330700"/>
            <a:ext cx="9342212" cy="219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в марте 1946 г. принимает Закон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</a:p>
          <a:p>
            <a:pPr algn="ctr">
              <a:lnSpc>
                <a:spcPts val="22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присвоении Прокурору СССР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наименования</a:t>
            </a:r>
          </a:p>
          <a:p>
            <a:pPr algn="ctr">
              <a:lnSpc>
                <a:spcPts val="22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Генерального прокурора СССР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200"/>
              </a:lnSpc>
              <a:spcAft>
                <a:spcPts val="800"/>
              </a:spcAft>
            </a:pP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Генеральным прокурором СССР стал Константин Петрович Горшенин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705" y="368776"/>
            <a:ext cx="1148246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принятым в ноябре 1979 года </a:t>
            </a:r>
            <a:r>
              <a:rPr lang="ru-RU" sz="2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СССР </a:t>
            </a:r>
            <a:endParaRPr lang="ru-RU" sz="25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 прокуратуре СССР» ,</a:t>
            </a:r>
          </a:p>
          <a:p>
            <a:pPr algn="ctr"/>
            <a:r>
              <a:rPr lang="ru-RU" sz="25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5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направлениям деятельности прокуратуры было </a:t>
            </a:r>
            <a:r>
              <a:rPr lang="ru-RU" sz="25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отнесено: </a:t>
            </a: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высший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надзор за точным и единообразным исполнением законов</a:t>
            </a: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борьба с нарушениями законов об охране социалистической собственности;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борьба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преступностью и другими правонарушениями;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расследование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преступлений;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уголовной ответственности лиц, совершивших преступление;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неотвратимости ответственности за преступление;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разработку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 с другими государственными органами мер предупреждения преступлений и иных правонарушений; </a:t>
            </a:r>
            <a:endParaRPr lang="ru-RU" sz="25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координацию </a:t>
            </a:r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правоохранительных органов по борьбе с преступлениями и иными правонарушениями и участие в совершенствовании законодательства и пропаганде советских законов.</a:t>
            </a:r>
            <a:endParaRPr lang="ru-RU" sz="25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20" b="27724"/>
          <a:stretch/>
        </p:blipFill>
        <p:spPr>
          <a:xfrm>
            <a:off x="8071504" y="250478"/>
            <a:ext cx="3830687" cy="2777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/>
          <a:stretch/>
        </p:blipFill>
        <p:spPr>
          <a:xfrm>
            <a:off x="284812" y="3836927"/>
            <a:ext cx="3145100" cy="2768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731" y="359052"/>
            <a:ext cx="7487924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распада СССР, в январе 1992 года, принят новый Федеральный закон 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прокуратуре Российской Федерации».</a:t>
            </a:r>
          </a:p>
          <a:p>
            <a:pPr algn="just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дальнейшем в Конституции Российской Федерации,  принятой в 1993 году, в статье 129 был закреплен принцип единства и централизации системы органов прокуратуры.</a:t>
            </a:r>
          </a:p>
          <a:p>
            <a:pPr algn="just"/>
            <a:r>
              <a:rPr lang="ru-RU" sz="2400" b="1" dirty="0" smtClean="0">
                <a:latin typeface="Monotype Corsiva" panose="03010101010201010101" pitchFamily="66" charset="0"/>
              </a:rPr>
              <a:t>        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2570" y="3836927"/>
            <a:ext cx="81996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законодательных преобразований прокуратура Российской Федерации окончательно сформировалась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функционально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государственный орган,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входящий ни в одну из ветвей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9641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1248</TotalTime>
  <Words>1707</Words>
  <Application>Microsoft Office PowerPoint</Application>
  <PresentationFormat>Широкоэкранный</PresentationFormat>
  <Paragraphs>173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Bookman Old Style</vt:lpstr>
      <vt:lpstr>Calibri</vt:lpstr>
      <vt:lpstr>Century Gothic</vt:lpstr>
      <vt:lpstr>Monotype Corsiva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Любочко Лариса Михайловна</dc:creator>
  <cp:lastModifiedBy>Любочко Лариса Михайловна</cp:lastModifiedBy>
  <cp:revision>72</cp:revision>
  <dcterms:created xsi:type="dcterms:W3CDTF">2021-12-15T02:57:29Z</dcterms:created>
  <dcterms:modified xsi:type="dcterms:W3CDTF">2022-01-10T02:56:09Z</dcterms:modified>
</cp:coreProperties>
</file>