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2" r:id="rId4"/>
    <p:sldId id="258" r:id="rId5"/>
    <p:sldId id="259" r:id="rId6"/>
    <p:sldId id="298" r:id="rId7"/>
    <p:sldId id="265" r:id="rId8"/>
    <p:sldId id="261" r:id="rId9"/>
    <p:sldId id="299" r:id="rId10"/>
    <p:sldId id="262" r:id="rId11"/>
    <p:sldId id="264" r:id="rId12"/>
    <p:sldId id="269" r:id="rId13"/>
    <p:sldId id="310" r:id="rId14"/>
    <p:sldId id="290" r:id="rId15"/>
    <p:sldId id="307" r:id="rId16"/>
    <p:sldId id="291" r:id="rId17"/>
    <p:sldId id="308" r:id="rId18"/>
    <p:sldId id="309" r:id="rId19"/>
    <p:sldId id="267" r:id="rId20"/>
    <p:sldId id="271" r:id="rId21"/>
    <p:sldId id="285" r:id="rId22"/>
    <p:sldId id="286" r:id="rId23"/>
    <p:sldId id="292" r:id="rId24"/>
    <p:sldId id="287" r:id="rId25"/>
    <p:sldId id="288" r:id="rId26"/>
    <p:sldId id="289" r:id="rId27"/>
    <p:sldId id="275" r:id="rId28"/>
    <p:sldId id="302" r:id="rId29"/>
    <p:sldId id="303" r:id="rId30"/>
    <p:sldId id="306" r:id="rId31"/>
    <p:sldId id="304" r:id="rId32"/>
    <p:sldId id="305" r:id="rId33"/>
    <p:sldId id="277" r:id="rId34"/>
    <p:sldId id="278" r:id="rId35"/>
    <p:sldId id="283" r:id="rId36"/>
    <p:sldId id="293" r:id="rId37"/>
    <p:sldId id="294" r:id="rId38"/>
    <p:sldId id="295" r:id="rId39"/>
    <p:sldId id="296" r:id="rId40"/>
    <p:sldId id="281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820000"/>
    <a:srgbClr val="C72D09"/>
    <a:srgbClr val="EFF2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C1F3-E43B-42B0-9E52-78BFA830FD88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0EC8-2265-496D-AA93-6A6B3607C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919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C1F3-E43B-42B0-9E52-78BFA830FD88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0EC8-2265-496D-AA93-6A6B3607C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301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C1F3-E43B-42B0-9E52-78BFA830FD88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0EC8-2265-496D-AA93-6A6B3607C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242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C1F3-E43B-42B0-9E52-78BFA830FD88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0EC8-2265-496D-AA93-6A6B3607C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39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C1F3-E43B-42B0-9E52-78BFA830FD88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0EC8-2265-496D-AA93-6A6B3607C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378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C1F3-E43B-42B0-9E52-78BFA830FD88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0EC8-2265-496D-AA93-6A6B3607C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254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C1F3-E43B-42B0-9E52-78BFA830FD88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0EC8-2265-496D-AA93-6A6B3607C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483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C1F3-E43B-42B0-9E52-78BFA830FD88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0EC8-2265-496D-AA93-6A6B3607C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51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C1F3-E43B-42B0-9E52-78BFA830FD88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0EC8-2265-496D-AA93-6A6B3607C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671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C1F3-E43B-42B0-9E52-78BFA830FD88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0EC8-2265-496D-AA93-6A6B3607C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03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C1F3-E43B-42B0-9E52-78BFA830FD88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0EC8-2265-496D-AA93-6A6B3607C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111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CC1F3-E43B-42B0-9E52-78BFA830FD88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B0EC8-2265-496D-AA93-6A6B3607C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42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microsoft.com/office/2007/relationships/hdphoto" Target="../media/hdphoto2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g"/><Relationship Id="rId9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g"/><Relationship Id="rId4" Type="http://schemas.openxmlformats.org/officeDocument/2006/relationships/image" Target="../media/image8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g"/><Relationship Id="rId5" Type="http://schemas.openxmlformats.org/officeDocument/2006/relationships/image" Target="../media/image97.jpeg"/><Relationship Id="rId4" Type="http://schemas.openxmlformats.org/officeDocument/2006/relationships/image" Target="../media/image9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g"/><Relationship Id="rId4" Type="http://schemas.openxmlformats.org/officeDocument/2006/relationships/image" Target="../media/image10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8" b="1509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52" y="265751"/>
            <a:ext cx="2247972" cy="27597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88244" y="171033"/>
            <a:ext cx="84107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072866"/>
            <a:r>
              <a:rPr lang="ru-RU" sz="3600" b="1" dirty="0">
                <a:solidFill>
                  <a:srgbClr val="0070C0"/>
                </a:solidFill>
                <a:latin typeface="Bookman Old Style" pitchFamily="18" charset="0"/>
              </a:rPr>
              <a:t>Архивный отдел </a:t>
            </a:r>
          </a:p>
          <a:p>
            <a:pPr lvl="0" algn="ctr" defTabSz="1072866"/>
            <a:r>
              <a:rPr lang="ru-RU" sz="3600" b="1" dirty="0">
                <a:solidFill>
                  <a:srgbClr val="0070C0"/>
                </a:solidFill>
                <a:latin typeface="Bookman Old Style" pitchFamily="18" charset="0"/>
              </a:rPr>
              <a:t>Администрации Шелеховского муниципального района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33673" y="4994694"/>
            <a:ext cx="78346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820000"/>
                </a:solidFill>
                <a:latin typeface="Arial Black" panose="020B0A04020102020204" pitchFamily="34" charset="0"/>
              </a:rPr>
              <a:t>П Р Е Д С Т А В Л Я Е Т</a:t>
            </a:r>
            <a:endParaRPr lang="ru-RU" sz="4400" b="1" i="1" dirty="0">
              <a:solidFill>
                <a:srgbClr val="82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707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00"/>
          <a:stretch/>
        </p:blipFill>
        <p:spPr>
          <a:xfrm>
            <a:off x="557784" y="1970702"/>
            <a:ext cx="2820610" cy="4008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17061" t="2051" b="10310"/>
          <a:stretch/>
        </p:blipFill>
        <p:spPr bwMode="auto">
          <a:xfrm>
            <a:off x="4146804" y="1981310"/>
            <a:ext cx="2825496" cy="4008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7784" y="173736"/>
            <a:ext cx="6217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Награждён орденом </a:t>
            </a:r>
            <a:r>
              <a:rPr lang="ru-RU" sz="24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«Знак Почёта», </a:t>
            </a:r>
            <a:r>
              <a:rPr lang="ru-RU" sz="24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медалью </a:t>
            </a:r>
            <a:r>
              <a:rPr lang="ru-RU" sz="24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«За трудовую доблесть». </a:t>
            </a:r>
            <a:r>
              <a:rPr lang="ru-RU" sz="24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Имеет звания: «Заслуженный </a:t>
            </a:r>
            <a:r>
              <a:rPr lang="ru-RU" sz="24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металлург </a:t>
            </a:r>
            <a:r>
              <a:rPr lang="ru-RU" sz="24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России», «Почётный </a:t>
            </a:r>
            <a:r>
              <a:rPr lang="ru-RU" sz="24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гражданин города </a:t>
            </a:r>
            <a:r>
              <a:rPr lang="ru-RU" sz="24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Шелехова».</a:t>
            </a:r>
            <a:endParaRPr lang="ru-RU" sz="2400" b="1" i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390" y="265175"/>
            <a:ext cx="4311281" cy="6099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311563" y="6428554"/>
            <a:ext cx="4816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i="1" dirty="0">
                <a:solidFill>
                  <a:prstClr val="white"/>
                </a:solidFill>
                <a:latin typeface="Arial Narrow" panose="020B0606020202030204" pitchFamily="34" charset="0"/>
              </a:rPr>
              <a:t>Газета </a:t>
            </a:r>
            <a:r>
              <a:rPr lang="ru-RU" sz="1400" b="1" i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«</a:t>
            </a:r>
            <a:r>
              <a:rPr lang="ru-RU" sz="1400" b="1" i="1" dirty="0" err="1" smtClean="0">
                <a:solidFill>
                  <a:prstClr val="white"/>
                </a:solidFill>
                <a:latin typeface="Arial Narrow" panose="020B0606020202030204" pitchFamily="34" charset="0"/>
              </a:rPr>
              <a:t>Шелеховский</a:t>
            </a:r>
            <a:r>
              <a:rPr lang="ru-RU" sz="1400" b="1" i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 вестник» 16.10.2020 № 40 (6852)</a:t>
            </a:r>
            <a:endParaRPr lang="ru-RU" sz="14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4939" y="6059222"/>
            <a:ext cx="3740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i="1" dirty="0">
                <a:solidFill>
                  <a:prstClr val="white"/>
                </a:solidFill>
                <a:latin typeface="Arial Narrow" panose="020B0606020202030204" pitchFamily="34" charset="0"/>
              </a:rPr>
              <a:t>Газета </a:t>
            </a:r>
            <a:r>
              <a:rPr lang="ru-RU" sz="1400" b="1" i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«»</a:t>
            </a:r>
            <a:r>
              <a:rPr lang="ru-RU" sz="1400" b="1" i="1" dirty="0" err="1" smtClean="0">
                <a:solidFill>
                  <a:prstClr val="white"/>
                </a:solidFill>
                <a:latin typeface="Arial Narrow" panose="020B0606020202030204" pitchFamily="34" charset="0"/>
              </a:rPr>
              <a:t>Шелеховский</a:t>
            </a:r>
            <a:r>
              <a:rPr lang="ru-RU" sz="1400" b="1" i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 вестник» от 29.01.2002 № 10 (6852) (Фонд № Р-27, оп.-1, д.73, л.24)</a:t>
            </a:r>
            <a:endParaRPr lang="ru-RU" sz="14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95928" y="6206188"/>
            <a:ext cx="3127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i="1" dirty="0">
                <a:solidFill>
                  <a:prstClr val="white"/>
                </a:solidFill>
                <a:latin typeface="Arial Narrow" panose="020B0606020202030204" pitchFamily="34" charset="0"/>
              </a:rPr>
              <a:t>Ф</a:t>
            </a:r>
            <a:r>
              <a:rPr lang="ru-RU" sz="1400" b="1" i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онд № Р-38, оп.-1, д.64, л.7</a:t>
            </a:r>
            <a:endParaRPr lang="ru-RU" sz="14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40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" y="548640"/>
            <a:ext cx="5632704" cy="4224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596" y="694944"/>
            <a:ext cx="4121658" cy="5495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729996" y="5148072"/>
            <a:ext cx="5632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Удостоен Ордена Русской православной Церкви преподобного Серафима Саровского второй степени.</a:t>
            </a:r>
            <a:endParaRPr lang="ru-RU" sz="2400" b="1" i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598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276122"/>
            <a:ext cx="1145743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Виталий Петрович и Нина </a:t>
            </a:r>
            <a:r>
              <a:rPr lang="ru-RU" sz="4400" b="1" i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Васильевна       </a:t>
            </a:r>
            <a:endParaRPr lang="ru-RU" sz="4400" b="1" i="1" dirty="0" smtClean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400" b="1" i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  <a:r>
              <a:rPr lang="ru-RU" sz="48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ДЕРГАЧЁВЫ</a:t>
            </a:r>
            <a:endParaRPr lang="ru-RU" sz="4800" b="1" i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14" y="1186779"/>
            <a:ext cx="3622494" cy="5492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868417" y="2169695"/>
            <a:ext cx="6976872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0099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Облака рукой возьму,</a:t>
            </a:r>
          </a:p>
          <a:p>
            <a:pPr algn="ctr"/>
            <a:r>
              <a:rPr lang="ru-RU" sz="2800" b="1" i="1" dirty="0" smtClean="0">
                <a:solidFill>
                  <a:srgbClr val="000099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В большой ком я их сожму, </a:t>
            </a:r>
          </a:p>
          <a:p>
            <a:pPr algn="ctr"/>
            <a:r>
              <a:rPr lang="ru-RU" sz="2800" b="1" i="1" dirty="0" smtClean="0">
                <a:solidFill>
                  <a:srgbClr val="000099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Сердце, душу в них вложу.</a:t>
            </a:r>
          </a:p>
          <a:p>
            <a:pPr algn="ctr"/>
            <a:r>
              <a:rPr lang="ru-RU" sz="2800" b="1" i="1" dirty="0" smtClean="0">
                <a:solidFill>
                  <a:srgbClr val="000099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Выжму ком я над землёй,</a:t>
            </a:r>
          </a:p>
          <a:p>
            <a:pPr algn="ctr"/>
            <a:r>
              <a:rPr lang="ru-RU" sz="2800" b="1" i="1" dirty="0" smtClean="0">
                <a:solidFill>
                  <a:srgbClr val="000099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Напою весь шар земной</a:t>
            </a:r>
          </a:p>
          <a:p>
            <a:pPr algn="ctr"/>
            <a:r>
              <a:rPr lang="ru-RU" sz="2800" b="1" i="1" dirty="0" smtClean="0">
                <a:solidFill>
                  <a:srgbClr val="000099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Любовью, нежностью, добротой!</a:t>
            </a:r>
          </a:p>
          <a:p>
            <a:pPr algn="ctr"/>
            <a:r>
              <a:rPr lang="ru-RU" sz="2800" b="1" i="1" dirty="0" smtClean="0">
                <a:solidFill>
                  <a:srgbClr val="000099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Расцветай, Земля моя! </a:t>
            </a:r>
          </a:p>
          <a:p>
            <a:pPr algn="ctr"/>
            <a:r>
              <a:rPr lang="ru-RU" sz="2800" b="1" i="1" dirty="0" smtClean="0">
                <a:solidFill>
                  <a:srgbClr val="000099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Буду счастлива и я !!!</a:t>
            </a:r>
          </a:p>
          <a:p>
            <a:pPr algn="ctr"/>
            <a:endParaRPr lang="ru-RU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r"/>
            <a:r>
              <a:rPr lang="ru-RU" sz="2000" i="1" dirty="0" smtClean="0">
                <a:solidFill>
                  <a:srgbClr val="000099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Н. </a:t>
            </a:r>
            <a:r>
              <a:rPr lang="ru-RU" sz="2000" i="1" dirty="0" err="1" smtClean="0">
                <a:solidFill>
                  <a:srgbClr val="000099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Дергачёва</a:t>
            </a:r>
            <a:r>
              <a:rPr lang="ru-RU" sz="2000" i="1" dirty="0" smtClean="0">
                <a:solidFill>
                  <a:srgbClr val="000099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. 2014</a:t>
            </a:r>
            <a:endParaRPr lang="ru-RU" sz="2000" i="1" dirty="0">
              <a:solidFill>
                <a:srgbClr val="000099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780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910"/>
            <a:ext cx="1219199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992" y="3050554"/>
            <a:ext cx="4047744" cy="2822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925" y="3827464"/>
            <a:ext cx="4125424" cy="2838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042" y="209830"/>
            <a:ext cx="1827659" cy="2405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61"/>
          <a:stretch/>
        </p:blipFill>
        <p:spPr>
          <a:xfrm>
            <a:off x="923546" y="4193285"/>
            <a:ext cx="3695833" cy="2472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85283" y="209830"/>
            <a:ext cx="92044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Нина Васильевна родилась 17 августа 1948 года в посёлке Култук </a:t>
            </a:r>
            <a:r>
              <a:rPr lang="ru-RU" sz="2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Слюдянского</a:t>
            </a:r>
            <a:r>
              <a:rPr lang="ru-RU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 Иркутской области. </a:t>
            </a:r>
            <a:r>
              <a:rPr lang="ru-RU" sz="20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1965 году закончила школу и поступила в Иркутский педагогический институт, который окончила в 1970 году по специальности «учитель истории и обществоведения средней школы». </a:t>
            </a:r>
            <a:r>
              <a:rPr lang="ru-RU" sz="20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Трудовую </a:t>
            </a:r>
            <a:r>
              <a:rPr lang="ru-RU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 начала в родной школе преподавателем истории, затем заместителем директора по воспитательной работе</a:t>
            </a:r>
            <a:r>
              <a:rPr lang="ru-RU" sz="20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 smtClean="0"/>
              <a:t>    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43917" y="2498312"/>
            <a:ext cx="718581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1969 году сыграли студенческую свадьбу с Виталием </a:t>
            </a:r>
            <a:r>
              <a:rPr lang="ru-RU" sz="2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Дергачёвым</a:t>
            </a:r>
            <a:r>
              <a:rPr lang="ru-R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000" b="1" i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Виталий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Петрович родился 18 января 1949 года. Закончив Индустриальный техникум, работал на Иркутском алюминиевом заводе. 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026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808" y="265176"/>
            <a:ext cx="1393528" cy="2642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01168" y="181017"/>
            <a:ext cx="101406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1975 году семья переехала в г. </a:t>
            </a:r>
            <a:r>
              <a:rPr lang="ru-RU" sz="2000" b="1" i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Шелехов</a:t>
            </a:r>
            <a:r>
              <a:rPr lang="ru-RU" sz="20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Нина Васильевна работала в школе № 5 пионервожатой, учителем истории и обществоведения, директором школы. С 1984 года – учитель истории, заместитель директора по научно-методической работе школы № 4.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988" y="3161786"/>
            <a:ext cx="2386584" cy="3442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74904" y="1685473"/>
            <a:ext cx="99669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Виталий Петрович обучал детей школы № 5 труду и черчению, а в трудные девяностые перешёл работать литейщиком на </a:t>
            </a:r>
            <a:r>
              <a:rPr lang="ru-RU" sz="2000" b="1" i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ИркАЗ</a:t>
            </a:r>
            <a:r>
              <a:rPr lang="ru-RU" sz="20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позже переведён старшим мастером в цех готовой продукции.   </a:t>
            </a:r>
          </a:p>
          <a:p>
            <a:pPr algn="ctr"/>
            <a:r>
              <a:rPr lang="ru-RU" sz="20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1995-1998 годы Нина Васильевна – помощник мэра </a:t>
            </a:r>
            <a:r>
              <a:rPr lang="ru-RU" sz="2000" b="1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20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Шелехова.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708" y="3189929"/>
            <a:ext cx="6053350" cy="3264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72462" y="4911023"/>
            <a:ext cx="1912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Педагоги</a:t>
            </a:r>
          </a:p>
          <a:p>
            <a:pPr algn="r"/>
            <a:r>
              <a:rPr lang="ru-RU" sz="20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 школы № 5 </a:t>
            </a:r>
          </a:p>
          <a:p>
            <a:pPr algn="r"/>
            <a:r>
              <a:rPr lang="ru-RU" sz="20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на 50-летии </a:t>
            </a:r>
          </a:p>
          <a:p>
            <a:pPr algn="r"/>
            <a:r>
              <a:rPr lang="ru-RU" sz="20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школы </a:t>
            </a:r>
            <a:endParaRPr lang="ru-RU" sz="2000" b="1" i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719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752" y="4229353"/>
            <a:ext cx="3408046" cy="2272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439" y="3429000"/>
            <a:ext cx="4462107" cy="2511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65" y="590583"/>
            <a:ext cx="3663935" cy="5193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798" y="420852"/>
            <a:ext cx="3535376" cy="2651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417065" y="456417"/>
            <a:ext cx="30929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Неравнодушный и творческий человек, </a:t>
            </a:r>
            <a:r>
              <a:rPr lang="ru-RU" sz="24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Н</a:t>
            </a:r>
            <a:r>
              <a:rPr lang="ru-RU" sz="24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ина Васильевна занимается краеведением, пишет стихи, увидели свет уже несколько её поэтических сборников</a:t>
            </a:r>
            <a:endParaRPr lang="ru-RU" sz="2400" b="1" i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8342" y="5917456"/>
            <a:ext cx="3740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i="1" dirty="0">
                <a:solidFill>
                  <a:prstClr val="white"/>
                </a:solidFill>
                <a:latin typeface="Arial Narrow" panose="020B0606020202030204" pitchFamily="34" charset="0"/>
              </a:rPr>
              <a:t>Газета </a:t>
            </a:r>
            <a:r>
              <a:rPr lang="ru-RU" sz="1400" b="1" i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«»</a:t>
            </a:r>
            <a:r>
              <a:rPr lang="ru-RU" sz="1400" b="1" i="1" dirty="0" err="1" smtClean="0">
                <a:solidFill>
                  <a:prstClr val="white"/>
                </a:solidFill>
                <a:latin typeface="Arial Narrow" panose="020B0606020202030204" pitchFamily="34" charset="0"/>
              </a:rPr>
              <a:t>Шелеховский</a:t>
            </a:r>
            <a:r>
              <a:rPr lang="ru-RU" sz="1400" b="1" i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 вестник» от 11.11.2016 № 44 (6754) (Фонд № Р-27, оп.-1, д.162, л.54)</a:t>
            </a:r>
            <a:endParaRPr lang="ru-RU" sz="14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097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652" y="329184"/>
            <a:ext cx="4224100" cy="6302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993" y="1916302"/>
            <a:ext cx="4815006" cy="3611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24612" y="211934"/>
            <a:ext cx="68488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sz="2000" b="1" i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Дергачёвых</a:t>
            </a:r>
            <a:r>
              <a:rPr lang="ru-RU" sz="20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трое родных и двое приёмных детей, девятнадцать внуков, семеро из которых – приёмные, трое правнуков. </a:t>
            </a:r>
            <a:endParaRPr lang="ru-RU" sz="2000" b="1" i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2007 году семье </a:t>
            </a:r>
            <a:r>
              <a:rPr lang="ru-RU" sz="2000" b="1" i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Дергачёвых</a:t>
            </a:r>
            <a:r>
              <a:rPr lang="ru-RU" sz="20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присвоено звание «Почётная семья Иркутской области».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745266"/>
            <a:ext cx="7424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Семья дочери – Панкины Алексей и Галина – также стали «Почётной семьёй Иркутской области» </a:t>
            </a:r>
            <a:endParaRPr lang="ru-RU" sz="2000" b="1" i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 году. </a:t>
            </a:r>
          </a:p>
        </p:txBody>
      </p:sp>
    </p:spTree>
    <p:extLst>
      <p:ext uri="{BB962C8B-B14F-4D97-AF65-F5344CB8AC3E}">
        <p14:creationId xmlns:p14="http://schemas.microsoft.com/office/powerpoint/2010/main" val="4228767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812" y="2750211"/>
            <a:ext cx="4038600" cy="3473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2504" y="219456"/>
            <a:ext cx="7315200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72D09"/>
                </a:solidFill>
                <a:latin typeface="Monotype Corsiva" panose="03010101010201010101" pitchFamily="66" charset="0"/>
              </a:rPr>
              <a:t>Правила семьи </a:t>
            </a:r>
            <a:r>
              <a:rPr lang="ru-RU" sz="4800" b="1" dirty="0" err="1">
                <a:solidFill>
                  <a:srgbClr val="C72D09"/>
                </a:solidFill>
                <a:latin typeface="Monotype Corsiva" panose="03010101010201010101" pitchFamily="66" charset="0"/>
              </a:rPr>
              <a:t>Дергачёвых</a:t>
            </a:r>
            <a:r>
              <a:rPr lang="ru-RU" sz="4800" b="1" dirty="0" smtClean="0">
                <a:solidFill>
                  <a:srgbClr val="C72D09"/>
                </a:solidFill>
                <a:latin typeface="Monotype Corsiva" panose="03010101010201010101" pitchFamily="66" charset="0"/>
              </a:rPr>
              <a:t>:</a:t>
            </a:r>
          </a:p>
          <a:p>
            <a:pPr algn="ctr"/>
            <a:endParaRPr lang="ru-RU" sz="900" dirty="0">
              <a:latin typeface="Monotype Corsiva" panose="03010101010201010101" pitchFamily="66" charset="0"/>
            </a:endParaRPr>
          </a:p>
          <a:p>
            <a:r>
              <a:rPr lang="en-US" dirty="0">
                <a:solidFill>
                  <a:srgbClr val="FFFF00"/>
                </a:solidFill>
                <a:latin typeface="Monotype Corsiva" panose="03010101010201010101" pitchFamily="66" charset="0"/>
              </a:rPr>
              <a:t>*</a:t>
            </a:r>
            <a:r>
              <a:rPr lang="ru-RU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 </a:t>
            </a:r>
            <a:r>
              <a:rPr lang="ru-RU" sz="19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Обязательно </a:t>
            </a:r>
            <a:r>
              <a:rPr lang="ru-RU" sz="19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трудись. У всех свои задания и дела.</a:t>
            </a:r>
          </a:p>
          <a:p>
            <a:r>
              <a:rPr lang="ru-RU" sz="19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* Убирай </a:t>
            </a:r>
            <a:r>
              <a:rPr lang="ru-RU" sz="19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сразу и на место.</a:t>
            </a:r>
          </a:p>
          <a:p>
            <a:r>
              <a:rPr lang="ru-RU" sz="19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* Здесь </a:t>
            </a:r>
            <a:r>
              <a:rPr lang="ru-RU" sz="19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нет няньки. Сделай сам и помоги другому.</a:t>
            </a:r>
          </a:p>
          <a:p>
            <a:r>
              <a:rPr lang="ru-RU" sz="19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* Уважай </a:t>
            </a:r>
            <a:r>
              <a:rPr lang="ru-RU" sz="19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сон других и умей слушать тишину.</a:t>
            </a:r>
          </a:p>
          <a:p>
            <a:r>
              <a:rPr lang="ru-RU" sz="19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* </a:t>
            </a:r>
            <a:r>
              <a:rPr lang="ru-RU" sz="19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Закаляйся и </a:t>
            </a:r>
            <a:r>
              <a:rPr lang="ru-RU" sz="1900" b="1" i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оздоравливайся</a:t>
            </a:r>
            <a:r>
              <a:rPr lang="ru-RU" sz="19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всегда:</a:t>
            </a:r>
          </a:p>
          <a:p>
            <a:r>
              <a:rPr lang="ru-RU" sz="19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    - зарядка;</a:t>
            </a:r>
          </a:p>
          <a:p>
            <a:r>
              <a:rPr lang="ru-RU" sz="19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    - обливание, баня и холодная вода или снег;</a:t>
            </a:r>
          </a:p>
          <a:p>
            <a:r>
              <a:rPr lang="ru-RU" sz="19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    - купание в реке;</a:t>
            </a:r>
          </a:p>
          <a:p>
            <a:r>
              <a:rPr lang="ru-RU" sz="19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    - ходи босиком;</a:t>
            </a:r>
          </a:p>
          <a:p>
            <a:r>
              <a:rPr lang="ru-RU" sz="19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    - пей парное молоко</a:t>
            </a:r>
            <a:r>
              <a:rPr lang="ru-RU" sz="19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.</a:t>
            </a:r>
          </a:p>
          <a:p>
            <a:r>
              <a:rPr lang="ru-RU" sz="19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* </a:t>
            </a:r>
            <a:r>
              <a:rPr lang="ru-RU" sz="19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Надевай минимум одежды;</a:t>
            </a:r>
          </a:p>
          <a:p>
            <a:r>
              <a:rPr lang="ru-RU" sz="19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* Много </a:t>
            </a:r>
            <a:r>
              <a:rPr lang="ru-RU" sz="19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двигайся – прыгай, бегай, играй в мяч, </a:t>
            </a:r>
            <a:r>
              <a:rPr lang="ru-RU" sz="19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вырабатываем </a:t>
            </a:r>
            <a:r>
              <a:rPr lang="ru-RU" sz="19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меткость, катайся на велосипеде, ходи много и далеко</a:t>
            </a:r>
            <a:r>
              <a:rPr lang="ru-RU" sz="19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;</a:t>
            </a:r>
          </a:p>
          <a:p>
            <a:r>
              <a:rPr lang="ru-RU" sz="19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* Без чтения – зря прожил </a:t>
            </a:r>
            <a:r>
              <a:rPr lang="ru-RU" sz="19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день</a:t>
            </a:r>
            <a:r>
              <a:rPr lang="ru-RU" sz="19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;</a:t>
            </a:r>
          </a:p>
          <a:p>
            <a:r>
              <a:rPr lang="ru-RU" sz="19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* Работай </a:t>
            </a:r>
            <a:r>
              <a:rPr lang="ru-RU" sz="19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и играй дружно</a:t>
            </a:r>
            <a:r>
              <a:rPr lang="ru-RU" sz="19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;</a:t>
            </a:r>
          </a:p>
          <a:p>
            <a:r>
              <a:rPr lang="ru-RU" sz="19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* </a:t>
            </a:r>
            <a:r>
              <a:rPr lang="ru-RU" sz="19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За столом ешь с удовольствием и съедай всё. </a:t>
            </a:r>
          </a:p>
          <a:p>
            <a:r>
              <a:rPr lang="ru-RU" sz="19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  </a:t>
            </a:r>
            <a:r>
              <a:rPr lang="ru-RU" sz="1900" b="1" i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Не </a:t>
            </a:r>
            <a:r>
              <a:rPr lang="ru-RU" sz="19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забывай: у нас общество чистых тарелок.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85029" y="6251623"/>
            <a:ext cx="3740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i="1" dirty="0">
                <a:solidFill>
                  <a:prstClr val="white"/>
                </a:solidFill>
                <a:latin typeface="Arial Narrow" panose="020B0606020202030204" pitchFamily="34" charset="0"/>
              </a:rPr>
              <a:t>Газета </a:t>
            </a:r>
            <a:r>
              <a:rPr lang="ru-RU" sz="1400" b="1" i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«»</a:t>
            </a:r>
            <a:r>
              <a:rPr lang="ru-RU" sz="1400" b="1" i="1" dirty="0" err="1" smtClean="0">
                <a:solidFill>
                  <a:prstClr val="white"/>
                </a:solidFill>
                <a:latin typeface="Arial Narrow" panose="020B0606020202030204" pitchFamily="34" charset="0"/>
              </a:rPr>
              <a:t>Шелеховский</a:t>
            </a:r>
            <a:r>
              <a:rPr lang="ru-RU" sz="1400" b="1" i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 вестник» от 17.08.2018 № 32 (6844) (Фонд № Р-27, оп.-1, д.178, л.19)</a:t>
            </a:r>
            <a:endParaRPr lang="ru-RU" sz="14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7"/>
          <a:stretch/>
        </p:blipFill>
        <p:spPr>
          <a:xfrm>
            <a:off x="8046719" y="146588"/>
            <a:ext cx="3716273" cy="2457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2695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" y="0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9"/>
          <a:stretch/>
        </p:blipFill>
        <p:spPr>
          <a:xfrm>
            <a:off x="489775" y="324612"/>
            <a:ext cx="5014914" cy="62087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095999" y="324612"/>
            <a:ext cx="55686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82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Боль и гордость семьи</a:t>
            </a:r>
            <a:endParaRPr lang="ru-RU" sz="4400" b="1" i="1" dirty="0">
              <a:solidFill>
                <a:srgbClr val="82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05143" y="2002536"/>
            <a:ext cx="5559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ПАНКИН </a:t>
            </a:r>
          </a:p>
          <a:p>
            <a:pPr algn="ctr"/>
            <a:r>
              <a:rPr lang="ru-RU" sz="3600" b="1" i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ДАНИЛ АЛЕКСЕЕВИЧ</a:t>
            </a:r>
            <a:endParaRPr lang="ru-RU" sz="3600" b="1" i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90488" y="3301734"/>
            <a:ext cx="555955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Гвардии ефрейтор погиб в ходе спецоперации на Украине (под Изюмом) в 2022 году.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проявленные при исполнении воинского долга самоотверженность и отвагу награжден </a:t>
            </a:r>
            <a:r>
              <a:rPr lang="ru-RU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рденом Мужества (посмертно)</a:t>
            </a:r>
            <a:endParaRPr lang="ru-RU" sz="2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99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7784" y="221258"/>
            <a:ext cx="70683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Николай Сергеевич </a:t>
            </a:r>
          </a:p>
          <a:p>
            <a:pPr algn="ctr"/>
            <a:r>
              <a:rPr lang="ru-RU" sz="54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КАРПОВ</a:t>
            </a:r>
            <a:endParaRPr lang="ru-RU" sz="5400" b="1" i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984" y="758952"/>
            <a:ext cx="3998731" cy="557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32104" y="2232747"/>
            <a:ext cx="63367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b="1" i="1" dirty="0" smtClean="0">
                <a:solidFill>
                  <a:srgbClr val="92D050"/>
                </a:solidFill>
                <a:latin typeface="Bookman Old Style" panose="02050604050505020204" pitchFamily="18" charset="0"/>
              </a:rPr>
              <a:t>«Я чувствую, что моё дело правильное </a:t>
            </a:r>
          </a:p>
          <a:p>
            <a:pPr algn="r"/>
            <a:r>
              <a:rPr lang="ru-RU" sz="3600" b="1" i="1" dirty="0" smtClean="0">
                <a:solidFill>
                  <a:srgbClr val="92D050"/>
                </a:solidFill>
                <a:latin typeface="Bookman Old Style" panose="02050604050505020204" pitchFamily="18" charset="0"/>
              </a:rPr>
              <a:t>и нужное. </a:t>
            </a:r>
          </a:p>
          <a:p>
            <a:pPr algn="r"/>
            <a:r>
              <a:rPr lang="ru-RU" sz="3600" b="1" i="1" dirty="0" smtClean="0">
                <a:solidFill>
                  <a:srgbClr val="92D050"/>
                </a:solidFill>
                <a:latin typeface="Bookman Old Style" panose="02050604050505020204" pitchFamily="18" charset="0"/>
              </a:rPr>
              <a:t>Если я добьюсь того, </a:t>
            </a:r>
          </a:p>
          <a:p>
            <a:pPr algn="r"/>
            <a:r>
              <a:rPr lang="ru-RU" sz="3600" b="1" i="1" dirty="0" smtClean="0">
                <a:solidFill>
                  <a:srgbClr val="92D050"/>
                </a:solidFill>
                <a:latin typeface="Bookman Old Style" panose="02050604050505020204" pitchFamily="18" charset="0"/>
              </a:rPr>
              <a:t>к чему стремлюсь, </a:t>
            </a:r>
          </a:p>
          <a:p>
            <a:pPr algn="r"/>
            <a:r>
              <a:rPr lang="ru-RU" sz="3600" b="1" i="1" dirty="0" smtClean="0">
                <a:solidFill>
                  <a:srgbClr val="92D050"/>
                </a:solidFill>
                <a:latin typeface="Bookman Old Style" panose="02050604050505020204" pitchFamily="18" charset="0"/>
              </a:rPr>
              <a:t>буду считать, </a:t>
            </a:r>
          </a:p>
          <a:p>
            <a:pPr algn="r"/>
            <a:r>
              <a:rPr lang="ru-RU" sz="3600" b="1" i="1" dirty="0" smtClean="0">
                <a:solidFill>
                  <a:srgbClr val="92D050"/>
                </a:solidFill>
                <a:latin typeface="Bookman Old Style" panose="02050604050505020204" pitchFamily="18" charset="0"/>
              </a:rPr>
              <a:t>что жизнь удалась»</a:t>
            </a:r>
            <a:endParaRPr lang="ru-RU" sz="3600" b="1" i="1" dirty="0">
              <a:solidFill>
                <a:srgbClr val="92D05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57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46" y="794305"/>
            <a:ext cx="3285744" cy="4684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3" r="4967"/>
          <a:stretch/>
        </p:blipFill>
        <p:spPr>
          <a:xfrm>
            <a:off x="8516211" y="1463448"/>
            <a:ext cx="3479549" cy="4643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851443" y="1974494"/>
            <a:ext cx="4525347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EFF2B4"/>
              </a:solidFill>
            </a:endParaRPr>
          </a:p>
          <a:p>
            <a:pPr algn="ctr"/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FF2B4"/>
                </a:solidFill>
              </a:rPr>
              <a:t>и 30-летию </a:t>
            </a:r>
          </a:p>
          <a:p>
            <a:pPr algn="ctr"/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FF2B4"/>
                </a:solidFill>
              </a:rPr>
              <a:t>Шелеховского </a:t>
            </a:r>
          </a:p>
          <a:p>
            <a:pPr algn="ctr"/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FF2B4"/>
                </a:solidFill>
              </a:rPr>
              <a:t>района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77109" y="268030"/>
            <a:ext cx="42377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5400" b="1" i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FF2B4"/>
                </a:solidFill>
                <a:effectLst>
                  <a:outerShdw blurRad="50800" dist="50800" dir="5400000" sx="2000" sy="2000" algn="ctr" rotWithShape="0">
                    <a:srgbClr val="000000">
                      <a:alpha val="43137"/>
                    </a:srgbClr>
                  </a:outerShdw>
                </a:effectLst>
              </a:rPr>
              <a:t>60-летию </a:t>
            </a:r>
            <a:r>
              <a:rPr lang="ru-RU" sz="5400" b="1" i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FF2B4"/>
                </a:solidFill>
                <a:effectLst>
                  <a:outerShdw blurRad="50800" dist="50800" dir="5400000" sx="2000" sy="2000" algn="ctr" rotWithShape="0">
                    <a:srgbClr val="000000">
                      <a:alpha val="43137"/>
                    </a:srgbClr>
                  </a:outerShdw>
                </a:effectLst>
              </a:rPr>
              <a:t>города Шелехова</a:t>
            </a:r>
            <a:endParaRPr lang="ru-RU" dirty="0">
              <a:effectLst>
                <a:outerShdw blurRad="50800" dist="50800" dir="5400000" sx="2000" sy="2000" algn="ctr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03355" y="5743282"/>
            <a:ext cx="4655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5400" b="1" i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FF2B4"/>
                </a:solidFill>
              </a:rPr>
              <a:t>посвящается</a:t>
            </a:r>
          </a:p>
        </p:txBody>
      </p:sp>
    </p:spTree>
    <p:extLst>
      <p:ext uri="{BB962C8B-B14F-4D97-AF65-F5344CB8AC3E}">
        <p14:creationId xmlns:p14="http://schemas.microsoft.com/office/powerpoint/2010/main" val="2669181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384" y="658482"/>
            <a:ext cx="5685498" cy="3867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81583" y="320625"/>
            <a:ext cx="561441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Родился 27 октября 1947 года в </a:t>
            </a:r>
            <a:r>
              <a:rPr lang="ru-RU" sz="2000" b="1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г.Нерчинске</a:t>
            </a:r>
            <a:r>
              <a:rPr lang="ru-RU" sz="20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Читинской области в семье учителей. </a:t>
            </a:r>
            <a:endParaRPr lang="ru-RU" sz="2000" b="1" i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1970 году окончил Читинский государственный педагогический институт и специальность «Физическое воспитание». Работал в родной школе учителем физкультуры, затем призван в ряды Советской Армии.</a:t>
            </a:r>
          </a:p>
          <a:p>
            <a:pPr algn="ctr"/>
            <a:r>
              <a:rPr lang="ru-RU" sz="2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1972 году приехал в г. </a:t>
            </a:r>
            <a:r>
              <a:rPr lang="ru-RU" sz="2000" b="1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Шелехов</a:t>
            </a:r>
            <a:r>
              <a:rPr lang="ru-RU" sz="20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трудовую </a:t>
            </a:r>
            <a:r>
              <a:rPr lang="ru-RU" sz="2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 </a:t>
            </a:r>
            <a:r>
              <a:rPr lang="ru-RU" sz="20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продолжил </a:t>
            </a:r>
            <a:r>
              <a:rPr lang="ru-RU" sz="2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ДЮСШ методистом, затем завучем. Несколько лет возглавлял городское методическое объединение работников физкультуры и спорта.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80460" y="5184648"/>
            <a:ext cx="102138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общественных началах Н.С. Карпов вместе с тренерами ДЮСШ построили спортивный лагерь «Спарта» на берегу р. Иркут, где в летнее время продолжали учебно-воспитательную работу учащихся ДЮСШ. В течение пяти лет являлся директором лагеря. </a:t>
            </a:r>
          </a:p>
        </p:txBody>
      </p:sp>
    </p:spTree>
    <p:extLst>
      <p:ext uri="{BB962C8B-B14F-4D97-AF65-F5344CB8AC3E}">
        <p14:creationId xmlns:p14="http://schemas.microsoft.com/office/powerpoint/2010/main" val="3099324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7" t="7451" r="4878" b="29020"/>
          <a:stretch/>
        </p:blipFill>
        <p:spPr>
          <a:xfrm>
            <a:off x="493513" y="154896"/>
            <a:ext cx="4249364" cy="5917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05768" y="6227063"/>
            <a:ext cx="4889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Газета «</a:t>
            </a:r>
            <a:r>
              <a:rPr lang="ru-RU" sz="1400" b="1" i="1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Шелеховский</a:t>
            </a:r>
            <a:r>
              <a:rPr lang="ru-RU" sz="1400" b="1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вестник» от 26.10.2012 № 42 (6550)</a:t>
            </a:r>
            <a:endParaRPr lang="ru-RU" sz="1400" b="1" i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135" y="3113532"/>
            <a:ext cx="3578352" cy="2683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62" r="12832"/>
          <a:stretch/>
        </p:blipFill>
        <p:spPr>
          <a:xfrm>
            <a:off x="5247094" y="3620803"/>
            <a:ext cx="2779528" cy="2999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8340566" y="6035260"/>
            <a:ext cx="3557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92D050"/>
                </a:solidFill>
                <a:latin typeface="Arial Narrow" panose="020B0606020202030204" pitchFamily="34" charset="0"/>
              </a:rPr>
              <a:t>Семья – Людмила, Максим, Екатерина, Николай</a:t>
            </a:r>
            <a:endParaRPr lang="ru-RU" sz="1600" b="1" i="1" dirty="0">
              <a:solidFill>
                <a:srgbClr val="92D05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57800" y="493777"/>
            <a:ext cx="6446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2009 года – руководитель хоккейного клуба, методист по тренировочному процессу, заместитель директора по учебно-тренировочному процессу </a:t>
            </a:r>
            <a:endParaRPr lang="ru-RU" sz="2400" b="1" i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МБУ </a:t>
            </a:r>
            <a:r>
              <a:rPr lang="ru-RU" sz="24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«Физкультурно-спортивный клуб «</a:t>
            </a:r>
            <a:r>
              <a:rPr lang="ru-RU" sz="24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Шелехов</a:t>
            </a:r>
            <a:r>
              <a:rPr lang="ru-RU" sz="24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3798183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286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8"/>
          <a:stretch/>
        </p:blipFill>
        <p:spPr>
          <a:xfrm>
            <a:off x="412368" y="255333"/>
            <a:ext cx="3677032" cy="3002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385982" y="268555"/>
            <a:ext cx="3420036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25 апреля 2012 года </a:t>
            </a:r>
            <a:endParaRPr lang="ru-RU" sz="2400" b="1" i="1" dirty="0" smtClean="0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4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в </a:t>
            </a:r>
            <a:r>
              <a:rPr lang="ru-RU" sz="2400" b="1" i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Шелехове</a:t>
            </a:r>
            <a:r>
              <a:rPr lang="ru-RU" sz="24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 открылся единственный </a:t>
            </a:r>
            <a:endParaRPr lang="ru-RU" sz="2400" b="1" i="1" dirty="0" smtClean="0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4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в </a:t>
            </a:r>
            <a:r>
              <a:rPr lang="ru-RU" sz="24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области </a:t>
            </a:r>
            <a:endParaRPr lang="ru-RU" sz="2400" b="1" i="1" dirty="0" smtClean="0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4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«</a:t>
            </a:r>
            <a:r>
              <a:rPr lang="ru-RU" sz="24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Музей спортивной славы», </a:t>
            </a:r>
            <a:endParaRPr lang="ru-RU" sz="2400" b="1" i="1" dirty="0" smtClean="0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4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инициатором </a:t>
            </a:r>
            <a:r>
              <a:rPr lang="ru-RU" sz="24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и идейным вдохновителем которого стал </a:t>
            </a:r>
            <a:endParaRPr lang="ru-RU" sz="2400" b="1" i="1" dirty="0" smtClean="0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4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Николай </a:t>
            </a:r>
            <a:r>
              <a:rPr lang="ru-RU" sz="24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Сергеевич. </a:t>
            </a:r>
            <a:endParaRPr lang="ru-RU" sz="2400" b="1" i="1" dirty="0" smtClean="0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4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Экспозиция </a:t>
            </a:r>
            <a:r>
              <a:rPr lang="ru-RU" sz="24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музея рассказывает о людях, развивавших спорт </a:t>
            </a:r>
            <a:endParaRPr lang="ru-RU" sz="2400" b="1" i="1" dirty="0" smtClean="0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4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в </a:t>
            </a:r>
            <a:r>
              <a:rPr lang="ru-RU" sz="24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нашем городе, </a:t>
            </a:r>
            <a:endParaRPr lang="ru-RU" sz="2400" b="1" i="1" dirty="0" smtClean="0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4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о </a:t>
            </a:r>
            <a:r>
              <a:rPr lang="ru-RU" sz="24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великих спортсменах </a:t>
            </a:r>
            <a:endParaRPr lang="ru-RU" sz="2400" b="1" i="1" dirty="0" smtClean="0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4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и </a:t>
            </a:r>
            <a:r>
              <a:rPr lang="ru-RU" sz="24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их достижениях, </a:t>
            </a:r>
            <a:endParaRPr lang="ru-RU" sz="2400" b="1" i="1" dirty="0" smtClean="0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4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начиная </a:t>
            </a:r>
            <a:r>
              <a:rPr lang="ru-RU" sz="24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с 1950-х годов.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7" y="3675528"/>
            <a:ext cx="3686273" cy="276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027" y="268555"/>
            <a:ext cx="3953964" cy="5593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8328212" y="6059131"/>
            <a:ext cx="3424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Газета «</a:t>
            </a:r>
            <a:r>
              <a:rPr lang="ru-RU" sz="1400" b="1" i="1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Шелеховский</a:t>
            </a:r>
            <a:r>
              <a:rPr lang="ru-RU" sz="1400" b="1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вестник» </a:t>
            </a:r>
          </a:p>
          <a:p>
            <a:pPr algn="ctr"/>
            <a:r>
              <a:rPr lang="ru-RU" sz="1400" b="1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от 20.05.2022 № 19 (7033)</a:t>
            </a:r>
            <a:endParaRPr lang="ru-RU" sz="1400" b="1" i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058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7882" y="312860"/>
            <a:ext cx="73869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92D050"/>
                </a:solidFill>
                <a:latin typeface="Arial Narrow" panose="020B0606020202030204" pitchFamily="34" charset="0"/>
              </a:rPr>
              <a:t>В музее у каждого вида спорта есть свой стенд, где представлены разные награды – от значка ГТО до олимпийских медалей, а также фотографии, печатные издания и спортивный инвентарь. </a:t>
            </a:r>
            <a:endParaRPr lang="ru-RU" sz="2400" b="1" i="1" dirty="0" smtClean="0">
              <a:solidFill>
                <a:srgbClr val="92D05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400" b="1" i="1" dirty="0" smtClean="0">
                <a:solidFill>
                  <a:srgbClr val="92D050"/>
                </a:solidFill>
                <a:latin typeface="Arial Narrow" panose="020B0606020202030204" pitchFamily="34" charset="0"/>
              </a:rPr>
              <a:t>Особую </a:t>
            </a:r>
            <a:r>
              <a:rPr lang="ru-RU" sz="2400" b="1" i="1" dirty="0">
                <a:solidFill>
                  <a:srgbClr val="92D050"/>
                </a:solidFill>
                <a:latin typeface="Arial Narrow" panose="020B0606020202030204" pitchFamily="34" charset="0"/>
              </a:rPr>
              <a:t>гордость вызывает у посетителей коллекция наград выдающихся </a:t>
            </a:r>
            <a:r>
              <a:rPr lang="ru-RU" sz="2400" b="1" i="1" dirty="0" err="1">
                <a:solidFill>
                  <a:srgbClr val="92D050"/>
                </a:solidFill>
                <a:latin typeface="Arial Narrow" panose="020B0606020202030204" pitchFamily="34" charset="0"/>
              </a:rPr>
              <a:t>шелеховских</a:t>
            </a:r>
            <a:r>
              <a:rPr lang="ru-RU" sz="2400" b="1" i="1" dirty="0">
                <a:solidFill>
                  <a:srgbClr val="92D050"/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i="1" dirty="0" smtClean="0">
                <a:solidFill>
                  <a:srgbClr val="92D050"/>
                </a:solidFill>
                <a:latin typeface="Arial Narrow" panose="020B0606020202030204" pitchFamily="34" charset="0"/>
              </a:rPr>
              <a:t>спортсменов.</a:t>
            </a:r>
            <a:endParaRPr lang="ru-RU" sz="2400" b="1" i="1" dirty="0">
              <a:solidFill>
                <a:srgbClr val="92D05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575" y="3059047"/>
            <a:ext cx="4428988" cy="33909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65" y="3689702"/>
            <a:ext cx="3682202" cy="27602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133" y="638176"/>
            <a:ext cx="3526429" cy="264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4469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991" y="434497"/>
            <a:ext cx="4768015" cy="5468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712598" y="6016025"/>
            <a:ext cx="5037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Газета «</a:t>
            </a:r>
            <a:r>
              <a:rPr lang="ru-RU" sz="1400" b="1" i="1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Шелеховский</a:t>
            </a:r>
            <a:r>
              <a:rPr lang="ru-RU" sz="1400" b="1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вестник» от 24.06.2016 № 24 (6734)</a:t>
            </a:r>
            <a:endParaRPr lang="ru-RU" sz="1400" b="1" i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75" y="140677"/>
            <a:ext cx="2260684" cy="3014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1" r="5966"/>
          <a:stretch/>
        </p:blipFill>
        <p:spPr>
          <a:xfrm>
            <a:off x="494493" y="4142170"/>
            <a:ext cx="2596896" cy="2121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608" y="251460"/>
            <a:ext cx="2644211" cy="1983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81"/>
          <a:stretch/>
        </p:blipFill>
        <p:spPr>
          <a:xfrm>
            <a:off x="9243938" y="3060953"/>
            <a:ext cx="2331720" cy="2730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66823" y="3183048"/>
            <a:ext cx="3101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EFF2B4"/>
                </a:solidFill>
                <a:latin typeface="Arial Narrow" panose="020B0606020202030204" pitchFamily="34" charset="0"/>
              </a:rPr>
              <a:t>С </a:t>
            </a:r>
            <a:r>
              <a:rPr lang="ru-RU" sz="1600" i="1" dirty="0">
                <a:solidFill>
                  <a:srgbClr val="EFF2B4"/>
                </a:solidFill>
                <a:latin typeface="Arial Narrow" panose="020B0606020202030204" pitchFamily="34" charset="0"/>
              </a:rPr>
              <a:t>двукратным чемпионом летних </a:t>
            </a:r>
            <a:r>
              <a:rPr lang="ru-RU" sz="1600" i="1" dirty="0" err="1">
                <a:solidFill>
                  <a:srgbClr val="EFF2B4"/>
                </a:solidFill>
                <a:latin typeface="Arial Narrow" panose="020B0606020202030204" pitchFamily="34" charset="0"/>
              </a:rPr>
              <a:t>Паралимпийских</a:t>
            </a:r>
            <a:r>
              <a:rPr lang="ru-RU" sz="1600" i="1" dirty="0">
                <a:solidFill>
                  <a:srgbClr val="EFF2B4"/>
                </a:solidFill>
                <a:latin typeface="Arial Narrow" panose="020B0606020202030204" pitchFamily="34" charset="0"/>
              </a:rPr>
              <a:t> игр 2012 года в </a:t>
            </a:r>
            <a:r>
              <a:rPr lang="ru-RU" sz="1600" i="1" dirty="0" smtClean="0">
                <a:solidFill>
                  <a:srgbClr val="EFF2B4"/>
                </a:solidFill>
                <a:latin typeface="Arial Narrow" panose="020B0606020202030204" pitchFamily="34" charset="0"/>
              </a:rPr>
              <a:t>Лондоне </a:t>
            </a:r>
            <a:r>
              <a:rPr lang="ru-RU" sz="1600" i="1" dirty="0" err="1" smtClean="0">
                <a:solidFill>
                  <a:srgbClr val="EFF2B4"/>
                </a:solidFill>
                <a:latin typeface="Arial Narrow" panose="020B0606020202030204" pitchFamily="34" charset="0"/>
              </a:rPr>
              <a:t>Лабзиным</a:t>
            </a:r>
            <a:r>
              <a:rPr lang="ru-RU" sz="1600" i="1" dirty="0" smtClean="0">
                <a:solidFill>
                  <a:srgbClr val="EFF2B4"/>
                </a:solidFill>
                <a:latin typeface="Arial Narrow" panose="020B0606020202030204" pitchFamily="34" charset="0"/>
              </a:rPr>
              <a:t> А.А. </a:t>
            </a:r>
            <a:endParaRPr lang="ru-RU" sz="1600" i="1" dirty="0">
              <a:solidFill>
                <a:srgbClr val="EFF2B4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2047" y="6349861"/>
            <a:ext cx="3101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rgbClr val="EFF2B4"/>
                </a:solidFill>
                <a:latin typeface="Arial Narrow" panose="020B0606020202030204" pitchFamily="34" charset="0"/>
              </a:rPr>
              <a:t>С главой г. Шелехова Липиным С.Н.</a:t>
            </a:r>
            <a:endParaRPr lang="ru-RU" sz="1600" i="1" dirty="0">
              <a:solidFill>
                <a:srgbClr val="EFF2B4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10986" y="2286273"/>
            <a:ext cx="3397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EFF2B4"/>
                </a:solidFill>
                <a:latin typeface="Arial Narrow" panose="020B0606020202030204" pitchFamily="34" charset="0"/>
              </a:rPr>
              <a:t>С тренерами по боксу </a:t>
            </a:r>
            <a:r>
              <a:rPr lang="ru-RU" sz="1600" i="1" dirty="0" err="1" smtClean="0">
                <a:solidFill>
                  <a:srgbClr val="EFF2B4"/>
                </a:solidFill>
                <a:latin typeface="Arial Narrow" panose="020B0606020202030204" pitchFamily="34" charset="0"/>
              </a:rPr>
              <a:t>Казимиренко</a:t>
            </a:r>
            <a:r>
              <a:rPr lang="ru-RU" sz="1600" i="1" dirty="0" smtClean="0">
                <a:solidFill>
                  <a:srgbClr val="EFF2B4"/>
                </a:solidFill>
                <a:latin typeface="Arial Narrow" panose="020B0606020202030204" pitchFamily="34" charset="0"/>
              </a:rPr>
              <a:t> А.И. (слева) и Берестовым Н.М. (справа)</a:t>
            </a:r>
            <a:endParaRPr lang="ru-RU" sz="1600" i="1" dirty="0">
              <a:solidFill>
                <a:srgbClr val="EFF2B4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807" y="5902565"/>
            <a:ext cx="360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EFF2B4"/>
                </a:solidFill>
                <a:latin typeface="Arial Narrow" panose="020B0606020202030204" pitchFamily="34" charset="0"/>
              </a:rPr>
              <a:t>С мастером спорта России международного класса по армрестлингу Алексеевым В.С. </a:t>
            </a:r>
            <a:endParaRPr lang="ru-RU" sz="1600" i="1" dirty="0">
              <a:solidFill>
                <a:srgbClr val="EFF2B4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307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18"/>
          <a:stretch/>
        </p:blipFill>
        <p:spPr>
          <a:xfrm>
            <a:off x="5615737" y="2333742"/>
            <a:ext cx="2839416" cy="3812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264" y="2621703"/>
            <a:ext cx="2706624" cy="3791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337803" y="274319"/>
            <a:ext cx="633908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Обобщающим аккордом многолетней деятельности стали книги </a:t>
            </a:r>
            <a:r>
              <a:rPr lang="ru-RU" sz="22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 С</a:t>
            </a:r>
            <a:r>
              <a:rPr lang="ru-RU" sz="22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Карпова об истории спорта города Шелехова. </a:t>
            </a:r>
            <a:endParaRPr lang="ru-RU" sz="2200" b="1" i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2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2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данный момент идёт работа над третьей </a:t>
            </a:r>
            <a:r>
              <a:rPr lang="ru-RU" sz="22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книгой.</a:t>
            </a:r>
            <a:endParaRPr lang="ru-RU" sz="2200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60" y="403859"/>
            <a:ext cx="4304283" cy="5623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51630" y="6259703"/>
            <a:ext cx="4634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Газета «</a:t>
            </a:r>
            <a:r>
              <a:rPr lang="ru-RU" sz="1400" b="1" i="1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Шелеховский</a:t>
            </a:r>
            <a:r>
              <a:rPr lang="ru-RU" sz="1400" b="1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вестник» от 18.08.2017 № 32 (6793)</a:t>
            </a:r>
            <a:endParaRPr lang="ru-RU" sz="1400" b="1" i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0120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7"/>
          <a:stretch/>
        </p:blipFill>
        <p:spPr>
          <a:xfrm>
            <a:off x="3324045" y="363084"/>
            <a:ext cx="5639206" cy="3402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729318" y="4082023"/>
            <a:ext cx="47244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Н.С. Карпов – Отличник физической культуры и спорта РФ. </a:t>
            </a:r>
            <a:endParaRPr lang="ru-RU" sz="2200" b="1" i="1" dirty="0" smtClean="0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2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Дипломант </a:t>
            </a:r>
            <a:r>
              <a:rPr lang="ru-RU" sz="22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Международных и Всероссийских научно-практических конференций и форумов. </a:t>
            </a:r>
            <a:endParaRPr lang="ru-RU" sz="2200" b="1" i="1" dirty="0" smtClean="0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2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Член </a:t>
            </a:r>
            <a:r>
              <a:rPr lang="ru-RU" sz="22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Президиума Совета </a:t>
            </a:r>
            <a:r>
              <a:rPr lang="ru-RU" sz="22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ветеранов спорта </a:t>
            </a:r>
            <a:r>
              <a:rPr lang="ru-RU" sz="2200" b="1" i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Приангарья</a:t>
            </a:r>
            <a:r>
              <a:rPr lang="ru-RU" sz="22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03" y="363084"/>
            <a:ext cx="2109042" cy="3108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960" y="4254558"/>
            <a:ext cx="3024488" cy="2117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0588" y="4128261"/>
            <a:ext cx="3169841" cy="222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8447" y="440114"/>
            <a:ext cx="2212449" cy="3182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39327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0663" y="457588"/>
            <a:ext cx="61904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2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Елена Анатольевна ПЕТРУЧЕНЯ</a:t>
            </a:r>
            <a:endParaRPr lang="ru-RU" sz="5200" b="1" i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827" y="305563"/>
            <a:ext cx="4166616" cy="6246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40663" y="3355848"/>
            <a:ext cx="589788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b="1" i="1" dirty="0" smtClean="0">
                <a:solidFill>
                  <a:srgbClr val="C72D09"/>
                </a:solidFill>
                <a:latin typeface="Bookman Old Style" panose="02050604050505020204" pitchFamily="18" charset="0"/>
              </a:rPr>
              <a:t>«Патриотизм зарубежными хитами </a:t>
            </a:r>
          </a:p>
          <a:p>
            <a:pPr algn="r"/>
            <a:r>
              <a:rPr lang="ru-RU" sz="4400" b="1" i="1" dirty="0" smtClean="0">
                <a:solidFill>
                  <a:srgbClr val="C72D09"/>
                </a:solidFill>
                <a:latin typeface="Bookman Old Style" panose="02050604050505020204" pitchFamily="18" charset="0"/>
              </a:rPr>
              <a:t>не воспитывают»</a:t>
            </a:r>
            <a:endParaRPr lang="ru-RU" sz="4400" b="1" i="1" dirty="0">
              <a:solidFill>
                <a:srgbClr val="C72D09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5009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475226"/>
            <a:ext cx="6112065" cy="4076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66928" y="384048"/>
            <a:ext cx="1111910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Елена Анатольевна родилась 25 января 1963 г. в </a:t>
            </a:r>
            <a:r>
              <a:rPr lang="ru-RU" sz="2200" b="1" i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г.Слюдянке</a:t>
            </a:r>
            <a:r>
              <a:rPr lang="ru-RU" sz="22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 начальных классов Елена занималась в фольклорном кружке. Затем окончила Иркутское педагогическое училище № 3, получив профессию учителя музыки. Страницы </a:t>
            </a:r>
            <a:r>
              <a:rPr lang="ru-RU" sz="2200" b="1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её </a:t>
            </a:r>
            <a:r>
              <a:rPr lang="ru-RU" sz="22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трудовой биографии – это и школа №4, и Дом пионеров и школьников, и детский дом «</a:t>
            </a:r>
            <a:r>
              <a:rPr lang="ru-RU" sz="2200" b="1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Ручеёк</a:t>
            </a:r>
            <a:r>
              <a:rPr lang="ru-RU" sz="22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детский сад № 12.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7472" y="2350008"/>
            <a:ext cx="4937760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Будучи молодым педагогом, поняла, что хочет посвятить свою жизнь народному творчеству и поступила в Новосибирскую школу фольклора. Затем работала музыкальным руководителем в детском саду </a:t>
            </a:r>
            <a:r>
              <a:rPr lang="ru-RU" sz="21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№15 </a:t>
            </a:r>
            <a:r>
              <a:rPr lang="ru-RU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«Радуга». Елена Анатольевна организовывала яркие фольклорные праздники.  В них участвовали не только воспитанники, но и их родители, а также другие педагоги. </a:t>
            </a:r>
          </a:p>
        </p:txBody>
      </p:sp>
    </p:spTree>
    <p:extLst>
      <p:ext uri="{BB962C8B-B14F-4D97-AF65-F5344CB8AC3E}">
        <p14:creationId xmlns:p14="http://schemas.microsoft.com/office/powerpoint/2010/main" val="41507166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36" y="2324386"/>
            <a:ext cx="5199888" cy="3899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00" y="274320"/>
            <a:ext cx="2385275" cy="598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461" y="2324386"/>
            <a:ext cx="2770639" cy="3919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264788" y="224715"/>
            <a:ext cx="85143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000099"/>
                </a:solidFill>
                <a:latin typeface="Arial Narrow" panose="020B0606020202030204" pitchFamily="34" charset="0"/>
              </a:rPr>
              <a:t>Когда Е.А. </a:t>
            </a:r>
            <a:r>
              <a:rPr lang="ru-RU" sz="2000" b="1" i="1" dirty="0" err="1">
                <a:solidFill>
                  <a:srgbClr val="000099"/>
                </a:solidFill>
                <a:latin typeface="Arial Narrow" panose="020B0606020202030204" pitchFamily="34" charset="0"/>
              </a:rPr>
              <a:t>Петрученя</a:t>
            </a:r>
            <a:r>
              <a:rPr lang="ru-RU" sz="2000" b="1" i="1" dirty="0">
                <a:solidFill>
                  <a:srgbClr val="000099"/>
                </a:solidFill>
                <a:latin typeface="Arial Narrow" panose="020B0606020202030204" pitchFamily="34" charset="0"/>
              </a:rPr>
              <a:t> перешла на работу в качестве преподавателя сольного пения в Центр искусств им. К. Г. Самарина, то решила объединить своих воспитанников в фольклорный ансамбль. В 2009 году костяк нового коллектива «Иван да Марья» составили самые младшие участники «Затеи». В Центре искусств у ребят появилась возможность не только петь, но и обучаться музыкальной грамоте и игре на фортепиано.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769" y="6282303"/>
            <a:ext cx="3740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b="1" i="1" dirty="0">
                <a:solidFill>
                  <a:prstClr val="white"/>
                </a:solidFill>
                <a:latin typeface="Arial Narrow" panose="020B0606020202030204" pitchFamily="34" charset="0"/>
              </a:rPr>
              <a:t>Газета </a:t>
            </a:r>
            <a:r>
              <a:rPr lang="ru-RU" sz="1400" b="1" i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«»</a:t>
            </a:r>
            <a:r>
              <a:rPr lang="ru-RU" sz="1400" b="1" i="1" dirty="0" err="1" smtClean="0">
                <a:solidFill>
                  <a:prstClr val="white"/>
                </a:solidFill>
                <a:latin typeface="Arial Narrow" panose="020B0606020202030204" pitchFamily="34" charset="0"/>
              </a:rPr>
              <a:t>Шелеховский</a:t>
            </a:r>
            <a:r>
              <a:rPr lang="ru-RU" sz="1400" b="1" i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 вестник» от 01.04.2016 № 12 (6722) (Фонд № Р-27, оп.-1, д.159, л.160)</a:t>
            </a:r>
            <a:endParaRPr lang="ru-RU" sz="14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45424" y="6228115"/>
            <a:ext cx="3740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sz="1400" b="1" i="1" dirty="0">
                <a:solidFill>
                  <a:prstClr val="white"/>
                </a:solidFill>
                <a:latin typeface="Arial Narrow" panose="020B0606020202030204" pitchFamily="34" charset="0"/>
              </a:rPr>
              <a:t>Газета </a:t>
            </a:r>
            <a:r>
              <a:rPr lang="ru-RU" sz="1400" b="1" i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«»</a:t>
            </a:r>
            <a:r>
              <a:rPr lang="ru-RU" sz="1400" b="1" i="1" dirty="0" err="1" smtClean="0">
                <a:solidFill>
                  <a:prstClr val="white"/>
                </a:solidFill>
                <a:latin typeface="Arial Narrow" panose="020B0606020202030204" pitchFamily="34" charset="0"/>
              </a:rPr>
              <a:t>Шелеховский</a:t>
            </a:r>
            <a:r>
              <a:rPr lang="ru-RU" sz="1400" b="1" i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 вестник» от 08.02.2013 № 5 (6564) (Фонд № Р-27, оп.-1, д.130, л.66)</a:t>
            </a:r>
            <a:endParaRPr lang="ru-RU" sz="14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066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84"/>
            <a:ext cx="12191999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0"/>
            <a:ext cx="2159825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44"/>
          <a:stretch/>
        </p:blipFill>
        <p:spPr bwMode="auto">
          <a:xfrm>
            <a:off x="144463" y="4475276"/>
            <a:ext cx="2159825" cy="238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487" y="-5284"/>
            <a:ext cx="2159825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44"/>
          <a:stretch/>
        </p:blipFill>
        <p:spPr bwMode="auto">
          <a:xfrm>
            <a:off x="9861486" y="4482321"/>
            <a:ext cx="2159825" cy="238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93"/>
          <a:stretch/>
        </p:blipFill>
        <p:spPr>
          <a:xfrm>
            <a:off x="484632" y="326469"/>
            <a:ext cx="1591056" cy="18589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r="12886" b="35843"/>
          <a:stretch/>
        </p:blipFill>
        <p:spPr>
          <a:xfrm>
            <a:off x="384048" y="2495613"/>
            <a:ext cx="1655063" cy="19743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7" t="12484" r="32671" b="32439"/>
          <a:stretch/>
        </p:blipFill>
        <p:spPr>
          <a:xfrm>
            <a:off x="384048" y="4717423"/>
            <a:ext cx="1655063" cy="190195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1" t="11384" r="25894" b="29630"/>
          <a:stretch/>
        </p:blipFill>
        <p:spPr>
          <a:xfrm>
            <a:off x="10131552" y="295156"/>
            <a:ext cx="1627632" cy="189026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8" b="20706"/>
          <a:stretch/>
        </p:blipFill>
        <p:spPr>
          <a:xfrm>
            <a:off x="10131552" y="2485856"/>
            <a:ext cx="1627633" cy="192566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20908472">
            <a:off x="2111587" y="852419"/>
            <a:ext cx="7559121" cy="4524315"/>
          </a:xfrm>
          <a:prstGeom prst="rect">
            <a:avLst/>
          </a:prstGeom>
          <a:noFill/>
        </p:spPr>
        <p:txBody>
          <a:bodyPr vert="horz" wrap="square" rtlCol="0" anchor="ctr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ru-RU" sz="9600" b="1" i="1" dirty="0" smtClean="0">
                <a:solidFill>
                  <a:srgbClr val="FFC000"/>
                </a:solidFill>
                <a:effectLst>
                  <a:outerShdw blurRad="63500" dist="127000" dir="5400000" sx="101000" sy="101000" algn="ctr" rotWithShape="0">
                    <a:srgbClr val="000000">
                      <a:alpha val="68000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«Судьбы, ставшие историей»</a:t>
            </a:r>
            <a:endParaRPr lang="ru-RU" sz="9600" b="1" i="1" dirty="0">
              <a:solidFill>
                <a:srgbClr val="FFC000"/>
              </a:solidFill>
              <a:effectLst>
                <a:outerShdw blurRad="63500" dist="127000" dir="5400000" sx="101000" sy="101000" algn="ctr" rotWithShape="0">
                  <a:srgbClr val="000000">
                    <a:alpha val="68000"/>
                  </a:srgbClr>
                </a:outerShdw>
              </a:effectLst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6" b="7096"/>
          <a:stretch/>
        </p:blipFill>
        <p:spPr>
          <a:xfrm>
            <a:off x="10131552" y="4745736"/>
            <a:ext cx="1627632" cy="202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263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9872" y="192380"/>
            <a:ext cx="1119225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Талантливый музыкант, человек большой доброты и душевной щедрости Елена Анатольевна дарила много любви, тепла, заботы и внимания своим воспитанникам. Рядом с ними сама светилась на сцене и заряжала зрителей своим позитивом. Благодаря </a:t>
            </a:r>
            <a:r>
              <a:rPr lang="ru-RU" sz="22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её </a:t>
            </a:r>
            <a:r>
              <a:rPr lang="ru-RU" sz="22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увлеченности, высокому профессионализму, тонкому пониманию детской психологии дети буквально расцветали на глазах. Красиво и слаженно звучали их голоса на выступлениях, как горели глаза.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20" y="2942665"/>
            <a:ext cx="4663440" cy="3497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665976" y="2798629"/>
            <a:ext cx="48646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>
                <a:solidFill>
                  <a:srgbClr val="7030A0"/>
                </a:solidFill>
                <a:latin typeface="Monotype Corsiva" panose="03010101010201010101" pitchFamily="66" charset="0"/>
              </a:rPr>
              <a:t>Елена Анатольевна говорила: «Самое дорогое, самое ценное, что есть в моей жизни – это ансамбль </a:t>
            </a:r>
            <a:endParaRPr lang="ru-RU" sz="4000" b="1" i="1" dirty="0" smtClean="0">
              <a:solidFill>
                <a:srgbClr val="7030A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4000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«</a:t>
            </a:r>
            <a:r>
              <a:rPr lang="ru-RU" sz="4000" b="1" i="1" dirty="0">
                <a:solidFill>
                  <a:srgbClr val="7030A0"/>
                </a:solidFill>
                <a:latin typeface="Monotype Corsiva" panose="03010101010201010101" pitchFamily="66" charset="0"/>
              </a:rPr>
              <a:t>Иван да Марья».</a:t>
            </a:r>
          </a:p>
        </p:txBody>
      </p:sp>
    </p:spTree>
    <p:extLst>
      <p:ext uri="{BB962C8B-B14F-4D97-AF65-F5344CB8AC3E}">
        <p14:creationId xmlns:p14="http://schemas.microsoft.com/office/powerpoint/2010/main" val="19645474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69" y="2306967"/>
            <a:ext cx="5734935" cy="4226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804672" y="347472"/>
            <a:ext cx="1092708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Елена Анатольевна </a:t>
            </a:r>
            <a:r>
              <a:rPr lang="ru-RU" sz="2200" b="1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была </a:t>
            </a:r>
            <a:r>
              <a:rPr lang="ru-RU" sz="22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одним из лучших специалистов по народному вокалу в Иркутской области, </a:t>
            </a:r>
            <a:r>
              <a:rPr lang="ru-RU" sz="2200" b="1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её </a:t>
            </a:r>
            <a:r>
              <a:rPr lang="ru-RU" sz="22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приглашали участвовать в жюри областных и всероссийских конкурсов и фестивалей, во многих мастер-классах в Москве и других городах, она была наставником в первом выпуске телевизионного конкурса «Голос моего края».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75704" y="2306967"/>
            <a:ext cx="495604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неоценимый вклад в художественное воспитание детей и юношества, в сохранение и развитие народной песенной культуры Шелеховского района и Иркутской области Елена Анатольевна награждена знаком общественного признания «80 лет Иркутской области» и благодарностью Губернатора.</a:t>
            </a:r>
          </a:p>
        </p:txBody>
      </p:sp>
    </p:spTree>
    <p:extLst>
      <p:ext uri="{BB962C8B-B14F-4D97-AF65-F5344CB8AC3E}">
        <p14:creationId xmlns:p14="http://schemas.microsoft.com/office/powerpoint/2010/main" val="30716875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928" y="292608"/>
            <a:ext cx="5382901" cy="600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927" y="3044952"/>
            <a:ext cx="4578096" cy="3433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4" y="292607"/>
            <a:ext cx="2593206" cy="388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428998" y="368314"/>
            <a:ext cx="25786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latin typeface="Arial Narrow" panose="020B0606020202030204" pitchFamily="34" charset="0"/>
              </a:rPr>
              <a:t>15 марта 2020 года перестало биться сердце этой замечательной женщины.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81928" y="6354541"/>
            <a:ext cx="5382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i="1" dirty="0">
                <a:solidFill>
                  <a:prstClr val="white"/>
                </a:solidFill>
                <a:latin typeface="Arial Narrow" panose="020B0606020202030204" pitchFamily="34" charset="0"/>
              </a:rPr>
              <a:t>Газета </a:t>
            </a:r>
            <a:r>
              <a:rPr lang="ru-RU" sz="1400" b="1" i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«»</a:t>
            </a:r>
            <a:r>
              <a:rPr lang="ru-RU" sz="1400" b="1" i="1" dirty="0" err="1" smtClean="0">
                <a:solidFill>
                  <a:prstClr val="white"/>
                </a:solidFill>
                <a:latin typeface="Arial Narrow" panose="020B0606020202030204" pitchFamily="34" charset="0"/>
              </a:rPr>
              <a:t>Шелеховский</a:t>
            </a:r>
            <a:r>
              <a:rPr lang="ru-RU" sz="1400" b="1" i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 вестник» от 20.03.2020- № 10 (6924) </a:t>
            </a:r>
            <a:endParaRPr lang="ru-RU" sz="14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7543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6843" y="357120"/>
            <a:ext cx="1087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Владимир Фёдорович ТРАКАЙ</a:t>
            </a:r>
            <a:endParaRPr lang="ru-RU" sz="5400" b="1" i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4" y="1637570"/>
            <a:ext cx="6303264" cy="4727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278624" y="2194560"/>
            <a:ext cx="43251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Строитель города </a:t>
            </a:r>
          </a:p>
          <a:p>
            <a:pPr algn="r"/>
            <a:r>
              <a:rPr lang="ru-RU" sz="44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и защитник природы</a:t>
            </a:r>
            <a:endParaRPr lang="ru-RU" sz="4400" b="1" i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0378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886" y="2547398"/>
            <a:ext cx="4110228" cy="2907792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" r="5432"/>
          <a:stretch/>
        </p:blipFill>
        <p:spPr>
          <a:xfrm>
            <a:off x="7250430" y="393039"/>
            <a:ext cx="3886962" cy="2843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" t="2978" r="2579" b="2727"/>
          <a:stretch/>
        </p:blipFill>
        <p:spPr>
          <a:xfrm>
            <a:off x="8151114" y="3429000"/>
            <a:ext cx="3886200" cy="2665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"/>
          <a:stretch/>
        </p:blipFill>
        <p:spPr>
          <a:xfrm>
            <a:off x="6674358" y="4609712"/>
            <a:ext cx="2953512" cy="2047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76072" y="603504"/>
            <a:ext cx="594360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Родился 17 июня 1937 года в </a:t>
            </a:r>
            <a:r>
              <a:rPr lang="ru-RU" sz="2200" b="1" i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г.Иркутске</a:t>
            </a:r>
            <a:r>
              <a:rPr lang="ru-RU" sz="2200" b="1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семье служащих. После возвращения отца с войны переехали в г. Усть-Кут, где в 1954 году Владимир закончил среднюю школу. </a:t>
            </a:r>
            <a:endParaRPr lang="ru-RU" sz="2200" b="1" i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200" b="1" i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2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Окончил Ангарский техникум жидкого топлива и естественных </a:t>
            </a:r>
            <a:r>
              <a:rPr lang="ru-RU" sz="2200" b="1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газов (1958) </a:t>
            </a:r>
            <a:r>
              <a:rPr lang="ru-RU" sz="22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Иркутский политехнический </a:t>
            </a:r>
            <a:r>
              <a:rPr lang="ru-RU" sz="2200" b="1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 (1967) по специальности «Промышленное и гражданское строительство». </a:t>
            </a:r>
          </a:p>
          <a:p>
            <a:pPr algn="ctr"/>
            <a:endParaRPr lang="ru-RU" sz="1200" b="1" i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2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1958 году направлен на работу в СМУ «</a:t>
            </a:r>
            <a:r>
              <a:rPr lang="ru-RU" sz="2200" b="1" i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Жилстрой</a:t>
            </a:r>
            <a:r>
              <a:rPr lang="ru-RU" sz="22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треста «</a:t>
            </a:r>
            <a:r>
              <a:rPr lang="ru-RU" sz="2200" b="1" i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Иркутскалюминстрой</a:t>
            </a:r>
            <a:r>
              <a:rPr lang="ru-RU" sz="22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в молодой город </a:t>
            </a:r>
            <a:r>
              <a:rPr lang="ru-RU" sz="2200" b="1" i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Шелехов</a:t>
            </a:r>
            <a:r>
              <a:rPr lang="ru-RU" sz="22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34815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4"/>
          <a:stretch/>
        </p:blipFill>
        <p:spPr>
          <a:xfrm>
            <a:off x="792503" y="276040"/>
            <a:ext cx="2918460" cy="3449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77" y="4002053"/>
            <a:ext cx="3639312" cy="2117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744" y="658368"/>
            <a:ext cx="3752873" cy="5309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626759" y="6032310"/>
            <a:ext cx="3227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Газета «</a:t>
            </a:r>
            <a:r>
              <a:rPr lang="ru-RU" sz="1400" b="1" i="1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Шелеховский</a:t>
            </a:r>
            <a:r>
              <a:rPr lang="ru-RU" sz="1400" b="1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вестник» </a:t>
            </a:r>
          </a:p>
          <a:p>
            <a:pPr algn="ctr"/>
            <a:r>
              <a:rPr lang="ru-RU" sz="1400" b="1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от 24.07.2020 № 28 (6942)</a:t>
            </a:r>
            <a:endParaRPr lang="ru-RU" sz="1400" b="1" i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71771" y="189044"/>
            <a:ext cx="359359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20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лет трудового стажа Владимир Фёдорович возглавлял отделы капитального строительства </a:t>
            </a:r>
            <a:endParaRPr lang="ru-RU" sz="2000" b="1" i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тресте «</a:t>
            </a:r>
            <a:r>
              <a:rPr lang="ru-RU" sz="2000" b="1" i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Иркутскалюминстрой</a:t>
            </a:r>
            <a:r>
              <a:rPr lang="ru-RU" sz="20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 </a:t>
            </a:r>
            <a:r>
              <a:rPr lang="ru-RU" sz="2000" b="1" i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Шелеховском</a:t>
            </a:r>
            <a:r>
              <a:rPr lang="ru-RU" sz="20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управлении механизации, «</a:t>
            </a:r>
            <a:r>
              <a:rPr lang="ru-RU" sz="2000" b="1" i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Братскгэсстрое</a:t>
            </a:r>
            <a:r>
              <a:rPr lang="ru-RU" sz="20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ТЭЦ-5 и </a:t>
            </a:r>
            <a:r>
              <a:rPr lang="ru-RU" sz="2000" b="1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других предприятиях.</a:t>
            </a:r>
            <a:endParaRPr lang="ru-RU" sz="1200" b="1" i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b="1" i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i="1" dirty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При участии В.Ф. Тракая построены: </a:t>
            </a:r>
            <a:endParaRPr lang="ru-RU" sz="2000" b="1" i="1" dirty="0" smtClean="0">
              <a:solidFill>
                <a:srgbClr val="FFFF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водозабор </a:t>
            </a:r>
            <a:r>
              <a:rPr lang="ru-RU" sz="2000" b="1" i="1" dirty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 Ершах, </a:t>
            </a:r>
            <a:endParaRPr lang="ru-RU" sz="2000" b="1" i="1" dirty="0" smtClean="0">
              <a:solidFill>
                <a:srgbClr val="FFFF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6-й</a:t>
            </a:r>
            <a:r>
              <a:rPr lang="ru-RU" sz="2000" b="1" i="1" dirty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7-й и 8-й корпуса </a:t>
            </a:r>
            <a:r>
              <a:rPr lang="ru-RU" sz="2000" b="1" i="1" dirty="0" err="1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ИркАЗа</a:t>
            </a:r>
            <a:r>
              <a:rPr lang="ru-RU" sz="2000" b="1" i="1" dirty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цех алюминиевой пудры, электротермический цех, </a:t>
            </a:r>
            <a:endParaRPr lang="ru-RU" sz="2000" b="1" i="1" dirty="0" smtClean="0">
              <a:solidFill>
                <a:srgbClr val="FFFF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ДК </a:t>
            </a:r>
            <a:r>
              <a:rPr lang="ru-RU" sz="2000" b="1" i="1" dirty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«Металлург», жильё </a:t>
            </a:r>
            <a:endParaRPr lang="ru-RU" sz="2000" b="1" i="1" dirty="0" smtClean="0">
              <a:solidFill>
                <a:srgbClr val="FFFF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 </a:t>
            </a:r>
            <a:r>
              <a:rPr lang="ru-RU" sz="2000" b="1" i="1" dirty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объекты соцкультбыта.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4320" y="6293920"/>
            <a:ext cx="390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EFF2B4"/>
                </a:solidFill>
                <a:latin typeface="Arial Narrow" panose="020B0606020202030204" pitchFamily="34" charset="0"/>
              </a:rPr>
              <a:t>В.Ф. Тракай, Л.А. Лозовой, В.В. </a:t>
            </a:r>
            <a:r>
              <a:rPr lang="ru-RU" b="1" i="1" dirty="0" err="1" smtClean="0">
                <a:solidFill>
                  <a:srgbClr val="EFF2B4"/>
                </a:solidFill>
                <a:latin typeface="Arial Narrow" panose="020B0606020202030204" pitchFamily="34" charset="0"/>
              </a:rPr>
              <a:t>Поздняк</a:t>
            </a:r>
            <a:endParaRPr lang="ru-RU" b="1" i="1" dirty="0">
              <a:solidFill>
                <a:srgbClr val="EFF2B4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5712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652" y="475488"/>
            <a:ext cx="4085729" cy="2651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1" t="50686" r="19986" b="10666"/>
          <a:stretch/>
        </p:blipFill>
        <p:spPr>
          <a:xfrm>
            <a:off x="7785652" y="3547871"/>
            <a:ext cx="4050792" cy="2955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21" y="3887881"/>
            <a:ext cx="2805370" cy="1977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211" y="3887881"/>
            <a:ext cx="3160620" cy="2012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67918" y="264926"/>
            <a:ext cx="723074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Неотъемлемой частью в жизни Владимира </a:t>
            </a:r>
            <a:r>
              <a:rPr lang="ru-RU" sz="2200" b="1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Фёдоровича </a:t>
            </a:r>
            <a:r>
              <a:rPr lang="ru-RU" sz="22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являются увлечение туризмом, альпинизмом, изучением природы родного края</a:t>
            </a:r>
            <a:r>
              <a:rPr lang="ru-RU" sz="2200" b="1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ru-RU" sz="1400" b="1" i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200" b="1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i="1" dirty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Свою любовь к природе передавал молодому поколению, а красоту мест и необъятные просторы </a:t>
            </a:r>
            <a:r>
              <a:rPr lang="ru-RU" sz="2200" b="1" i="1" dirty="0" smtClean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края </a:t>
            </a:r>
            <a:r>
              <a:rPr lang="ru-RU" sz="2200" b="1" i="1" dirty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показывал в походах на озеро Байкал, горы </a:t>
            </a:r>
            <a:r>
              <a:rPr lang="ru-RU" sz="2200" b="1" i="1" dirty="0" err="1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Хамар-Дабана</a:t>
            </a:r>
            <a:r>
              <a:rPr lang="ru-RU" sz="2200" b="1" i="1" dirty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ru-RU" sz="2200" b="1" i="1" dirty="0" err="1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Тункинские</a:t>
            </a:r>
            <a:r>
              <a:rPr lang="ru-RU" sz="2200" b="1" i="1" dirty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Гольцы Восточного </a:t>
            </a:r>
            <a:r>
              <a:rPr lang="ru-RU" sz="2200" b="1" i="1" dirty="0" err="1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Саяна</a:t>
            </a:r>
            <a:r>
              <a:rPr lang="ru-RU" sz="2200" b="1" i="1" dirty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 Работал в молодёжном туристическом клубе «Наследники» как наставник молодых краеведов.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6072" y="6014073"/>
            <a:ext cx="2871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EFF2B4"/>
                </a:solidFill>
                <a:latin typeface="Arial Narrow" panose="020B0606020202030204" pitchFamily="34" charset="0"/>
              </a:rPr>
              <a:t>Восхождение на Пик Любви. 1973г.</a:t>
            </a:r>
            <a:endParaRPr lang="ru-RU" b="1" i="1" dirty="0">
              <a:solidFill>
                <a:srgbClr val="EFF2B4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89211" y="6045710"/>
            <a:ext cx="3160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EFF2B4"/>
                </a:solidFill>
                <a:latin typeface="Arial Narrow" panose="020B0606020202030204" pitchFamily="34" charset="0"/>
              </a:rPr>
              <a:t>Сплав по реке Иркут</a:t>
            </a:r>
            <a:endParaRPr lang="ru-RU" b="1" i="1" dirty="0">
              <a:solidFill>
                <a:srgbClr val="EFF2B4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9707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169" y="3429000"/>
            <a:ext cx="3669128" cy="2751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93" y="326898"/>
            <a:ext cx="3397261" cy="5074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201" y="2963102"/>
            <a:ext cx="3915420" cy="2936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54230" y="584314"/>
            <a:ext cx="7278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Владимир </a:t>
            </a:r>
            <a:r>
              <a:rPr lang="ru-RU" sz="2400" b="1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Фёдорович </a:t>
            </a:r>
            <a:r>
              <a:rPr lang="ru-RU" sz="24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участвовал в работе </a:t>
            </a:r>
            <a:r>
              <a:rPr lang="ru-RU" sz="2400" b="1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Восточно</a:t>
            </a:r>
            <a:r>
              <a:rPr lang="ru-RU" sz="24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b="1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Сибирского </a:t>
            </a:r>
            <a:r>
              <a:rPr lang="ru-RU" sz="24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географического института по описанию </a:t>
            </a:r>
            <a:r>
              <a:rPr lang="ru-RU" sz="2400" b="1" i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скальников</a:t>
            </a:r>
            <a:r>
              <a:rPr lang="ru-RU" sz="24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«Витязь», «Старуха», «Идол» и </a:t>
            </a:r>
            <a:r>
              <a:rPr lang="ru-RU" sz="2400" b="1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других, </a:t>
            </a:r>
            <a:r>
              <a:rPr lang="ru-RU" sz="24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расположенных на </a:t>
            </a:r>
            <a:r>
              <a:rPr lang="ru-RU" sz="2400" b="1" i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Олхинском</a:t>
            </a:r>
            <a:r>
              <a:rPr lang="ru-RU" sz="24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плато </a:t>
            </a:r>
            <a:endParaRPr lang="ru-RU" sz="2400" b="1" i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393" y="5660137"/>
            <a:ext cx="3397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 smtClean="0">
                <a:solidFill>
                  <a:srgbClr val="FFFF00"/>
                </a:solidFill>
                <a:latin typeface="Arial Narrow" panose="020B0606020202030204" pitchFamily="34" charset="0"/>
              </a:rPr>
              <a:t>Скальник</a:t>
            </a:r>
            <a:r>
              <a:rPr lang="ru-RU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 «Идол»</a:t>
            </a:r>
            <a:endParaRPr lang="ru-RU" b="1" i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40201" y="5996180"/>
            <a:ext cx="3915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 smtClean="0">
                <a:solidFill>
                  <a:srgbClr val="FFFF00"/>
                </a:solidFill>
                <a:latin typeface="Arial Narrow" panose="020B0606020202030204" pitchFamily="34" charset="0"/>
              </a:rPr>
              <a:t>Скальник</a:t>
            </a:r>
            <a:r>
              <a:rPr lang="ru-RU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 «Старуха»</a:t>
            </a:r>
            <a:endParaRPr lang="ru-RU" b="1" i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58169" y="6272784"/>
            <a:ext cx="3747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 smtClean="0">
                <a:solidFill>
                  <a:srgbClr val="FFFF00"/>
                </a:solidFill>
                <a:latin typeface="Arial Narrow" panose="020B0606020202030204" pitchFamily="34" charset="0"/>
              </a:rPr>
              <a:t>Скальник</a:t>
            </a:r>
            <a:r>
              <a:rPr lang="ru-RU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 «Витязь»</a:t>
            </a:r>
            <a:endParaRPr lang="ru-RU" b="1" i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2146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08" y="3246120"/>
            <a:ext cx="2422725" cy="3492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648" y="2167128"/>
            <a:ext cx="2221118" cy="3209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413" y="1188720"/>
            <a:ext cx="2106413" cy="2999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b="21347"/>
          <a:stretch/>
        </p:blipFill>
        <p:spPr>
          <a:xfrm>
            <a:off x="2986850" y="4128351"/>
            <a:ext cx="3102719" cy="1992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r="3937" b="11846"/>
          <a:stretch/>
        </p:blipFill>
        <p:spPr>
          <a:xfrm>
            <a:off x="264782" y="3429000"/>
            <a:ext cx="2388710" cy="2721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6709" y="1093788"/>
            <a:ext cx="80794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Благодаря </a:t>
            </a:r>
            <a:r>
              <a:rPr lang="ru-RU" sz="23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Тракаю Владимиру Фёдоровичу, уникальные </a:t>
            </a:r>
            <a:r>
              <a:rPr lang="ru-RU" sz="23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деревья: </a:t>
            </a:r>
            <a:r>
              <a:rPr lang="ru-RU" sz="23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тополя </a:t>
            </a:r>
            <a:r>
              <a:rPr lang="ru-RU" sz="23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и кедр </a:t>
            </a:r>
            <a:r>
              <a:rPr lang="ru-RU" sz="23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на </a:t>
            </a:r>
            <a:r>
              <a:rPr lang="ru-RU" sz="23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реке </a:t>
            </a:r>
            <a:r>
              <a:rPr lang="ru-RU" sz="23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Снежной вблизи Тёплых озёр, лиственница сибирская на берегу </a:t>
            </a:r>
            <a:r>
              <a:rPr lang="ru-RU" sz="23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реки </a:t>
            </a:r>
            <a:r>
              <a:rPr lang="ru-RU" sz="2300" b="1" i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Олха</a:t>
            </a:r>
            <a:r>
              <a:rPr lang="ru-RU" sz="23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, сосны и лиственницы на базе «Металлург» получили сертификаты на присвоение всероссийского статуса деревьев – памятников живой природы.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9637" y="223131"/>
            <a:ext cx="110727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Принимает активное участие во Всероссийской программе «Деревья – памятники живой природы</a:t>
            </a:r>
            <a:r>
              <a:rPr lang="ru-RU" sz="2400" b="1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400" b="1" i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9555" y="6336792"/>
            <a:ext cx="536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EFF2B4"/>
                </a:solidFill>
                <a:latin typeface="Arial Narrow" panose="020B0606020202030204" pitchFamily="34" charset="0"/>
              </a:rPr>
              <a:t>Сосна и лиственница на базе «Металлург»</a:t>
            </a:r>
            <a:endParaRPr lang="ru-RU" i="1" dirty="0">
              <a:solidFill>
                <a:srgbClr val="EFF2B4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4367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43" y="435416"/>
            <a:ext cx="3283472" cy="4645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" b="49131"/>
          <a:stretch/>
        </p:blipFill>
        <p:spPr>
          <a:xfrm>
            <a:off x="7418525" y="3108960"/>
            <a:ext cx="4459834" cy="3090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556" y="1200624"/>
            <a:ext cx="3313839" cy="468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461070" y="1271016"/>
            <a:ext cx="45418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Активная </a:t>
            </a:r>
            <a:r>
              <a:rPr lang="ru-RU" sz="2200" b="1" i="1" dirty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деятельность ведется Владимиром </a:t>
            </a:r>
            <a:r>
              <a:rPr lang="ru-RU" sz="2200" b="1" i="1" dirty="0" smtClean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Фёдоровичем </a:t>
            </a:r>
            <a:r>
              <a:rPr lang="ru-RU" sz="2200" b="1" i="1" dirty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 сохранению истории города Шелехова и имен </a:t>
            </a:r>
            <a:r>
              <a:rPr lang="ru-RU" sz="2200" b="1" i="1" dirty="0" err="1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первостроителей</a:t>
            </a:r>
            <a:r>
              <a:rPr lang="ru-RU" sz="2200" b="1" i="1" dirty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05072" y="320040"/>
            <a:ext cx="7699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Владимир Фёдорович Тракай – </a:t>
            </a:r>
            <a:r>
              <a:rPr lang="ru-RU" sz="2200" b="1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исследователь </a:t>
            </a:r>
          </a:p>
          <a:p>
            <a:pPr algn="ctr"/>
            <a:r>
              <a:rPr lang="ru-RU" sz="2200" b="1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2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краевед. </a:t>
            </a:r>
            <a:endParaRPr lang="ru-RU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7154755" y="6385486"/>
            <a:ext cx="5037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Газета «</a:t>
            </a:r>
            <a:r>
              <a:rPr lang="ru-RU" sz="1400" b="1" i="1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Шелеховский</a:t>
            </a:r>
            <a:r>
              <a:rPr lang="ru-RU" sz="1400" b="1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вестник» от 10.07.2020 № 26 (6940)</a:t>
            </a:r>
            <a:endParaRPr lang="ru-RU" sz="1400" b="1" i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3816" y="5244492"/>
            <a:ext cx="3227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Газета «</a:t>
            </a:r>
            <a:r>
              <a:rPr lang="ru-RU" sz="1400" b="1" i="1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Шелеховский</a:t>
            </a:r>
            <a:r>
              <a:rPr lang="ru-RU" sz="1400" b="1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вестник» </a:t>
            </a:r>
          </a:p>
          <a:p>
            <a:pPr algn="ctr"/>
            <a:r>
              <a:rPr lang="ru-RU" sz="1400" b="1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от 19.06.2020 № 23 (6937)</a:t>
            </a:r>
            <a:endParaRPr lang="ru-RU" sz="1400" b="1" i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65697" y="5983144"/>
            <a:ext cx="3227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Газета «</a:t>
            </a:r>
            <a:r>
              <a:rPr lang="ru-RU" sz="1400" b="1" i="1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Шелеховский</a:t>
            </a:r>
            <a:r>
              <a:rPr lang="ru-RU" sz="1400" b="1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вестник» </a:t>
            </a:r>
          </a:p>
          <a:p>
            <a:pPr algn="ctr"/>
            <a:r>
              <a:rPr lang="ru-RU" sz="1400" b="1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от 07.07.2017 № 26 (6787)</a:t>
            </a:r>
            <a:endParaRPr lang="ru-RU" sz="1400" b="1" i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601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424" y="1453568"/>
            <a:ext cx="3578352" cy="4914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57784" y="221258"/>
            <a:ext cx="1087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>
                      <a:alpha val="99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Игорь </a:t>
            </a:r>
            <a:r>
              <a:rPr lang="ru-RU" sz="5400" b="1" i="1" dirty="0" err="1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>
                      <a:alpha val="99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Самсонович</a:t>
            </a:r>
            <a:r>
              <a:rPr lang="ru-RU" sz="5400" b="1" i="1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>
                      <a:alpha val="99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ГРИНБЕРГ</a:t>
            </a:r>
            <a:endParaRPr lang="ru-RU" sz="5400" b="1" i="1" dirty="0">
              <a:solidFill>
                <a:srgbClr val="FFFF00"/>
              </a:solidFill>
              <a:effectLst>
                <a:outerShdw blurRad="50800" dist="50800" dir="5400000" algn="ctr" rotWithShape="0">
                  <a:schemeClr val="tx1">
                    <a:alpha val="99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564" y="1283316"/>
            <a:ext cx="668426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i="1" dirty="0">
                <a:solidFill>
                  <a:schemeClr val="bg1"/>
                </a:solidFill>
                <a:latin typeface="Bookman Old Style" panose="02050604050505020204" pitchFamily="18" charset="0"/>
                <a:cs typeface="Courier New" panose="02070309020205020404" pitchFamily="49" charset="0"/>
              </a:rPr>
              <a:t>«Я уверен, что всё лучшее в мире не имеет цены, но имеет огромную ценность. А это наши люди. Добрые и открытые. Те, кто строил </a:t>
            </a:r>
            <a:r>
              <a:rPr lang="ru-RU" sz="2400" b="1" i="1" dirty="0" err="1">
                <a:solidFill>
                  <a:schemeClr val="bg1"/>
                </a:solidFill>
                <a:latin typeface="Bookman Old Style" panose="02050604050505020204" pitchFamily="18" charset="0"/>
                <a:cs typeface="Courier New" panose="02070309020205020404" pitchFamily="49" charset="0"/>
              </a:rPr>
              <a:t>Шелехов</a:t>
            </a:r>
            <a:r>
              <a:rPr lang="ru-RU" sz="2400" b="1" i="1" dirty="0">
                <a:solidFill>
                  <a:schemeClr val="bg1"/>
                </a:solidFill>
                <a:latin typeface="Bookman Old Style" panose="02050604050505020204" pitchFamily="18" charset="0"/>
                <a:cs typeface="Courier New" panose="02070309020205020404" pitchFamily="49" charset="0"/>
              </a:rPr>
              <a:t>, благоустраивал его, закладывал традиции, и те, кто сейчас их продолжает. Здорово, что мы умеем находить в своем городе хорошее, а плохое стараемся исправить. А главное, делаем это вместе и чувствуем себя жителями одного дома, и этот дом </a:t>
            </a:r>
            <a:r>
              <a:rPr lang="ru-RU" sz="2400" b="1" i="1" dirty="0" smtClean="0">
                <a:solidFill>
                  <a:schemeClr val="bg1"/>
                </a:solidFill>
                <a:latin typeface="Bookman Old Style" panose="02050604050505020204" pitchFamily="18" charset="0"/>
                <a:cs typeface="Courier New" panose="02070309020205020404" pitchFamily="49" charset="0"/>
              </a:rPr>
              <a:t>- наш </a:t>
            </a:r>
            <a:r>
              <a:rPr lang="ru-RU" sz="2400" b="1" i="1" dirty="0" err="1">
                <a:solidFill>
                  <a:schemeClr val="bg1"/>
                </a:solidFill>
                <a:latin typeface="Bookman Old Style" panose="02050604050505020204" pitchFamily="18" charset="0"/>
                <a:cs typeface="Courier New" panose="02070309020205020404" pitchFamily="49" charset="0"/>
              </a:rPr>
              <a:t>Шелехов</a:t>
            </a:r>
            <a:r>
              <a:rPr lang="ru-RU" sz="2400" b="1" i="1" dirty="0">
                <a:solidFill>
                  <a:schemeClr val="bg1"/>
                </a:solidFill>
                <a:latin typeface="Bookman Old Style" panose="02050604050505020204" pitchFamily="18" charset="0"/>
                <a:cs typeface="Courier New" panose="02070309020205020404" pitchFamily="49" charset="0"/>
              </a:rPr>
              <a:t>!»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2564" y="6367655"/>
            <a:ext cx="6737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Из статьи «О самом любимом городе на земле», «Областная газета» от 13.07.2012</a:t>
            </a:r>
            <a:endParaRPr lang="ru-RU" sz="1400" b="1" i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6770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7240" y="458374"/>
            <a:ext cx="1065276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i="1" dirty="0">
                <a:solidFill>
                  <a:srgbClr val="FFFFFF"/>
                </a:solidFill>
                <a:latin typeface="Bookman Old Style" pitchFamily="18" charset="0"/>
              </a:rPr>
              <a:t>Приглашаем Вас посетить архивный отдел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i="1" dirty="0">
                <a:solidFill>
                  <a:srgbClr val="FFFFFF"/>
                </a:solidFill>
                <a:latin typeface="Bookman Old Style" pitchFamily="18" charset="0"/>
              </a:rPr>
              <a:t>Администрации </a:t>
            </a:r>
            <a:r>
              <a:rPr lang="ru-RU" sz="2600" b="1" i="1" dirty="0" err="1">
                <a:solidFill>
                  <a:srgbClr val="FFFFFF"/>
                </a:solidFill>
                <a:latin typeface="Bookman Old Style" pitchFamily="18" charset="0"/>
              </a:rPr>
              <a:t>Шелеховского</a:t>
            </a:r>
            <a:r>
              <a:rPr lang="ru-RU" sz="2600" b="1" i="1" dirty="0">
                <a:solidFill>
                  <a:srgbClr val="FFFFFF"/>
                </a:solidFill>
                <a:latin typeface="Bookman Old Style" pitchFamily="18" charset="0"/>
              </a:rPr>
              <a:t> муниципального района, </a:t>
            </a:r>
            <a:r>
              <a:rPr lang="ru-RU" sz="2600" b="1" i="1" dirty="0" smtClean="0">
                <a:solidFill>
                  <a:srgbClr val="FFFFFF"/>
                </a:solidFill>
                <a:latin typeface="Bookman Old Style" pitchFamily="18" charset="0"/>
              </a:rPr>
              <a:t>расположенный </a:t>
            </a:r>
            <a:r>
              <a:rPr lang="ru-RU" sz="2600" b="1" i="1" dirty="0">
                <a:solidFill>
                  <a:srgbClr val="FFFFFF"/>
                </a:solidFill>
                <a:latin typeface="Bookman Old Style" pitchFamily="18" charset="0"/>
              </a:rPr>
              <a:t>по адресу: </a:t>
            </a:r>
            <a:endParaRPr lang="ru-RU" sz="2600" b="1" i="1" dirty="0" smtClean="0">
              <a:solidFill>
                <a:srgbClr val="FFFFFF"/>
              </a:solidFill>
              <a:latin typeface="Bookman Old Style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i="1" dirty="0" smtClean="0">
                <a:solidFill>
                  <a:srgbClr val="FFFFFF"/>
                </a:solidFill>
                <a:latin typeface="Bookman Old Style" pitchFamily="18" charset="0"/>
              </a:rPr>
              <a:t>г</a:t>
            </a:r>
            <a:r>
              <a:rPr lang="ru-RU" sz="2600" b="1" i="1" dirty="0">
                <a:solidFill>
                  <a:srgbClr val="FFFFFF"/>
                </a:solidFill>
                <a:latin typeface="Bookman Old Style" pitchFamily="18" charset="0"/>
              </a:rPr>
              <a:t>. </a:t>
            </a:r>
            <a:r>
              <a:rPr lang="ru-RU" sz="2600" b="1" i="1" dirty="0" err="1">
                <a:solidFill>
                  <a:srgbClr val="FFFFFF"/>
                </a:solidFill>
                <a:latin typeface="Bookman Old Style" pitchFamily="18" charset="0"/>
              </a:rPr>
              <a:t>Шелехов</a:t>
            </a:r>
            <a:r>
              <a:rPr lang="ru-RU" sz="2600" b="1" i="1" dirty="0">
                <a:solidFill>
                  <a:srgbClr val="FFFFFF"/>
                </a:solidFill>
                <a:latin typeface="Bookman Old Style" pitchFamily="18" charset="0"/>
              </a:rPr>
              <a:t>, </a:t>
            </a:r>
            <a:r>
              <a:rPr lang="ru-RU" sz="2600" b="1" i="1" dirty="0" err="1">
                <a:solidFill>
                  <a:srgbClr val="FFFFFF"/>
                </a:solidFill>
                <a:latin typeface="Bookman Old Style" pitchFamily="18" charset="0"/>
              </a:rPr>
              <a:t>Култукский</a:t>
            </a:r>
            <a:r>
              <a:rPr lang="ru-RU" sz="2600" b="1" i="1" dirty="0">
                <a:solidFill>
                  <a:srgbClr val="FFFFFF"/>
                </a:solidFill>
                <a:latin typeface="Bookman Old Style" pitchFamily="18" charset="0"/>
              </a:rPr>
              <a:t> тракт, 10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i="1" dirty="0">
                <a:solidFill>
                  <a:srgbClr val="FFFFFF"/>
                </a:solidFill>
                <a:latin typeface="Bookman Old Style" pitchFamily="18" charset="0"/>
              </a:rPr>
              <a:t>тел. (39550) 4-49-48, </a:t>
            </a:r>
            <a:r>
              <a:rPr lang="ru-RU" sz="2600" b="1" i="1" dirty="0" smtClean="0">
                <a:solidFill>
                  <a:srgbClr val="FFFFFF"/>
                </a:solidFill>
                <a:latin typeface="Bookman Old Style" pitchFamily="18" charset="0"/>
              </a:rPr>
              <a:t>5-33-20.</a:t>
            </a:r>
            <a:endParaRPr lang="ru-RU" sz="2600" b="1" i="1" dirty="0">
              <a:solidFill>
                <a:srgbClr val="FFFFFF"/>
              </a:solidFill>
              <a:latin typeface="Bookman Old Style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800" i="1" dirty="0">
              <a:solidFill>
                <a:srgbClr val="FFFFFF"/>
              </a:solidFill>
              <a:latin typeface="Bookman Old Style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>
                <a:solidFill>
                  <a:srgbClr val="FFFF00"/>
                </a:solidFill>
                <a:latin typeface="Bookman Old Style" pitchFamily="18" charset="0"/>
              </a:rPr>
              <a:t>Всегда рады видеть Вас! 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9104" y="3584448"/>
            <a:ext cx="9118184" cy="2965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3132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54296" y="261392"/>
            <a:ext cx="718718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Родился 13 октября 1945 года в городе </a:t>
            </a:r>
            <a:r>
              <a:rPr lang="ru-RU" sz="24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Комсомольск-на-Амуре </a:t>
            </a:r>
            <a:r>
              <a:rPr lang="ru-RU" sz="24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Хабаровского края. В 1961 году переехали с семьей из Тайшета </a:t>
            </a:r>
            <a:r>
              <a:rPr lang="ru-RU" sz="24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в </a:t>
            </a:r>
            <a:r>
              <a:rPr lang="ru-RU" sz="2400" b="1" i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Шелехов</a:t>
            </a:r>
            <a:r>
              <a:rPr lang="ru-RU" sz="24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, где окончил </a:t>
            </a:r>
            <a:endParaRPr lang="en-US" sz="2400" b="1" i="1" dirty="0" smtClean="0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 algn="r"/>
            <a:r>
              <a:rPr lang="ru-RU" sz="24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школу </a:t>
            </a:r>
            <a:r>
              <a:rPr lang="ru-RU" sz="24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№ 1. </a:t>
            </a:r>
            <a:endParaRPr lang="ru-RU" sz="2400" b="1" i="1" dirty="0" smtClean="0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 algn="r"/>
            <a:r>
              <a:rPr lang="ru-RU" sz="24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Служил </a:t>
            </a:r>
            <a:r>
              <a:rPr lang="ru-RU" sz="24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на Дальнем Востоке радистом. </a:t>
            </a:r>
            <a:endParaRPr lang="ru-RU" sz="2400" b="1" i="1" dirty="0" smtClean="0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 algn="r"/>
            <a:r>
              <a:rPr lang="ru-RU" sz="24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В </a:t>
            </a:r>
            <a:r>
              <a:rPr lang="ru-RU" sz="24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1979 году получил специальность инженер-экономист в Иркутском институте народного хозяйства. </a:t>
            </a:r>
            <a:endParaRPr lang="en-US" sz="2400" b="1" i="1" dirty="0" smtClean="0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 algn="r"/>
            <a:r>
              <a:rPr lang="ru-RU" sz="24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В 1967 году началась трудовая деятельность на Иркутском алюминиевом заводе. В течение 44 лет прошел профессиональный путь от </a:t>
            </a:r>
            <a:r>
              <a:rPr lang="ru-RU" sz="2400" b="1" i="1" dirty="0" err="1">
                <a:solidFill>
                  <a:srgbClr val="FFFF00"/>
                </a:solidFill>
                <a:latin typeface="Arial Narrow" panose="020B0606020202030204" pitchFamily="34" charset="0"/>
              </a:rPr>
              <a:t>анодчика</a:t>
            </a:r>
            <a:r>
              <a:rPr lang="ru-RU" sz="24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 до генерального директора. </a:t>
            </a:r>
          </a:p>
          <a:p>
            <a:pPr algn="r"/>
            <a:r>
              <a:rPr lang="ru-RU" sz="24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Является автором научных статей. Доктор технических наук, на его счету более 20 изобретений.</a:t>
            </a:r>
          </a:p>
          <a:p>
            <a:pPr algn="r"/>
            <a:r>
              <a:rPr lang="ru-RU" sz="24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12 лет являлся депутатом Законодательного Собрания Иркутской области.</a:t>
            </a:r>
          </a:p>
          <a:p>
            <a:pPr algn="r"/>
            <a:r>
              <a:rPr lang="ru-RU" sz="24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" r="4634" b="14616"/>
          <a:stretch/>
        </p:blipFill>
        <p:spPr>
          <a:xfrm>
            <a:off x="169164" y="261392"/>
            <a:ext cx="2212847" cy="2984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2600855"/>
            <a:ext cx="3073908" cy="3998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4639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68" y="717055"/>
            <a:ext cx="1241557" cy="1947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441" y="246889"/>
            <a:ext cx="4156048" cy="5879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081" y="3667067"/>
            <a:ext cx="4465112" cy="2710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"/>
          <a:stretch/>
        </p:blipFill>
        <p:spPr>
          <a:xfrm>
            <a:off x="2324892" y="356617"/>
            <a:ext cx="4828794" cy="259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336753" y="3045274"/>
            <a:ext cx="4816933" cy="530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i="1" dirty="0">
                <a:solidFill>
                  <a:prstClr val="white"/>
                </a:solidFill>
                <a:latin typeface="Arial Narrow" panose="020B0606020202030204" pitchFamily="34" charset="0"/>
              </a:rPr>
              <a:t>Газета «Рассвет коммунизма» от 18.06.1977</a:t>
            </a:r>
            <a:r>
              <a:rPr lang="en-US" sz="1400" b="1" i="1" dirty="0">
                <a:solidFill>
                  <a:prstClr val="white"/>
                </a:solidFill>
                <a:latin typeface="Arial Narrow" panose="020B0606020202030204" pitchFamily="34" charset="0"/>
              </a:rPr>
              <a:t> </a:t>
            </a:r>
            <a:r>
              <a:rPr lang="ru-RU" sz="1400" b="1" i="1" dirty="0">
                <a:solidFill>
                  <a:prstClr val="white"/>
                </a:solidFill>
                <a:latin typeface="Arial Narrow" panose="020B0606020202030204" pitchFamily="34" charset="0"/>
              </a:rPr>
              <a:t>№</a:t>
            </a:r>
            <a:r>
              <a:rPr lang="en-US" sz="1400" b="1" i="1" dirty="0">
                <a:solidFill>
                  <a:prstClr val="white"/>
                </a:solidFill>
                <a:latin typeface="Arial Narrow" panose="020B0606020202030204" pitchFamily="34" charset="0"/>
              </a:rPr>
              <a:t> 73 (1933)</a:t>
            </a:r>
            <a:r>
              <a:rPr lang="ru-RU" sz="1400" b="1" i="1" dirty="0">
                <a:solidFill>
                  <a:prstClr val="white"/>
                </a:solidFill>
                <a:latin typeface="Arial Narrow" panose="020B0606020202030204" pitchFamily="34" charset="0"/>
              </a:rPr>
              <a:t> (Фонд № Р-27, оп.-1, д.23, л.131)</a:t>
            </a:r>
            <a:endParaRPr lang="ru-RU" sz="14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75066" y="6172523"/>
            <a:ext cx="4816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i="1" dirty="0">
                <a:solidFill>
                  <a:prstClr val="white"/>
                </a:solidFill>
                <a:latin typeface="Arial Narrow" panose="020B0606020202030204" pitchFamily="34" charset="0"/>
              </a:rPr>
              <a:t>Газета </a:t>
            </a:r>
            <a:r>
              <a:rPr lang="ru-RU" sz="1400" b="1" i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«Восточно-Сибирская правда» от 16.07.2005 №149/150 (25070-25071)</a:t>
            </a:r>
            <a:endParaRPr lang="ru-RU" sz="14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24081" y="6434133"/>
            <a:ext cx="4465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Руководство </a:t>
            </a:r>
            <a:r>
              <a:rPr lang="ru-RU" sz="1600" b="1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ИркАЗа</a:t>
            </a:r>
            <a:r>
              <a:rPr lang="ru-RU" sz="16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города</a:t>
            </a:r>
            <a:endParaRPr lang="ru-RU" sz="1600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551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68950" y="389803"/>
            <a:ext cx="30540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Благодаря трудам и средствам </a:t>
            </a:r>
            <a:endParaRPr lang="ru-RU" sz="2400" b="1" i="1" dirty="0" smtClean="0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4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И.С</a:t>
            </a:r>
            <a:r>
              <a:rPr lang="ru-RU" sz="24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. Гринберга осуществляется строительство храма Святых Апостолов Петра и Павла. </a:t>
            </a:r>
            <a:endParaRPr lang="ru-RU" sz="2400" b="1" i="1" dirty="0" smtClean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01278" y="1810752"/>
            <a:ext cx="5238797" cy="3492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9909" r="8414" b="3642"/>
          <a:stretch/>
        </p:blipFill>
        <p:spPr>
          <a:xfrm>
            <a:off x="8433336" y="389803"/>
            <a:ext cx="3183026" cy="4907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64" y="3798976"/>
            <a:ext cx="3566160" cy="2377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8423320" y="5477584"/>
            <a:ext cx="3463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B050"/>
                </a:solidFill>
                <a:latin typeface="Arial Narrow" panose="020B0606020202030204" pitchFamily="34" charset="0"/>
              </a:rPr>
              <a:t>И.С. Гринберг с настоятелем Храма отцом Александром и руководителем строительством Л.А. Лозовым</a:t>
            </a:r>
            <a:endParaRPr lang="ru-RU" b="1" i="1" dirty="0">
              <a:solidFill>
                <a:srgbClr val="00B05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0632" y="6400800"/>
            <a:ext cx="2432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Фото Н.И. Кузьмина</a:t>
            </a:r>
            <a:endParaRPr lang="ru-RU" i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141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" b="11751"/>
          <a:stretch/>
        </p:blipFill>
        <p:spPr>
          <a:xfrm>
            <a:off x="559576" y="5276088"/>
            <a:ext cx="5688333" cy="1124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4" y="420624"/>
            <a:ext cx="2718658" cy="4059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215384" y="493776"/>
            <a:ext cx="7635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Инициатор создания Благотворительного фонда </a:t>
            </a:r>
            <a:endParaRPr lang="ru-RU" sz="2400" b="1" i="1" dirty="0" smtClean="0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 lvl="0" algn="ctr"/>
            <a:r>
              <a:rPr lang="ru-RU" sz="24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Г.И</a:t>
            </a:r>
            <a:r>
              <a:rPr lang="ru-RU" sz="24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. Шелехова, попечительского совета образовательных учреждений и проведения ежегодного бала </a:t>
            </a:r>
            <a:r>
              <a:rPr lang="ru-RU" sz="24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одарённых </a:t>
            </a:r>
            <a:r>
              <a:rPr lang="ru-RU" sz="24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детей «Синяя </a:t>
            </a:r>
            <a:r>
              <a:rPr lang="ru-RU" sz="24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птица». </a:t>
            </a:r>
            <a:endParaRPr lang="ru-RU" sz="2400" b="1" i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843" y="2922972"/>
            <a:ext cx="5086403" cy="3390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917" y="2450592"/>
            <a:ext cx="3749394" cy="2501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0035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04439" y="267866"/>
            <a:ext cx="7707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Меценат </a:t>
            </a:r>
            <a:r>
              <a:rPr lang="ru-RU" sz="24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Иркутского музея декабристов </a:t>
            </a:r>
            <a:endParaRPr lang="ru-RU" sz="2400" b="1" i="1" dirty="0" smtClean="0">
              <a:solidFill>
                <a:srgbClr val="FFFF00"/>
              </a:solidFill>
              <a:latin typeface="Arial Narrow" panose="020B0606020202030204" pitchFamily="34" charset="0"/>
            </a:endParaRPr>
          </a:p>
          <a:p>
            <a:pPr lvl="0" algn="ctr"/>
            <a:r>
              <a:rPr lang="ru-RU" sz="24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и </a:t>
            </a:r>
            <a:r>
              <a:rPr lang="ru-RU" sz="24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музея Г.И. Шелехова. 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49" y="501645"/>
            <a:ext cx="3507249" cy="5214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985" y="1550823"/>
            <a:ext cx="2900373" cy="419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439" y="3496654"/>
            <a:ext cx="4527905" cy="2680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9" b="7721"/>
          <a:stretch/>
        </p:blipFill>
        <p:spPr>
          <a:xfrm>
            <a:off x="5020056" y="1213715"/>
            <a:ext cx="2976493" cy="2120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059924" y="6291375"/>
            <a:ext cx="4816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i="1" dirty="0">
                <a:solidFill>
                  <a:prstClr val="white"/>
                </a:solidFill>
                <a:latin typeface="Arial Narrow" panose="020B0606020202030204" pitchFamily="34" charset="0"/>
              </a:rPr>
              <a:t>Газета </a:t>
            </a:r>
            <a:r>
              <a:rPr lang="ru-RU" sz="1400" b="1" i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«</a:t>
            </a:r>
            <a:r>
              <a:rPr lang="ru-RU" sz="1400" b="1" i="1" dirty="0" err="1" smtClean="0">
                <a:solidFill>
                  <a:prstClr val="white"/>
                </a:solidFill>
                <a:latin typeface="Arial Narrow" panose="020B0606020202030204" pitchFamily="34" charset="0"/>
              </a:rPr>
              <a:t>Шелеховский</a:t>
            </a:r>
            <a:r>
              <a:rPr lang="ru-RU" sz="1400" b="1" i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 вестник» от 04.08.2017 № № 30  (6791)</a:t>
            </a:r>
          </a:p>
          <a:p>
            <a:pPr lvl="0" algn="ctr"/>
            <a:r>
              <a:rPr lang="ru-RU" sz="1400" b="1" i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(Фонд № Р-27, оп.-1, д.168, л.4)</a:t>
            </a:r>
            <a:endParaRPr lang="ru-RU" sz="14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6559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2624</TotalTime>
  <Words>2292</Words>
  <Application>Microsoft Office PowerPoint</Application>
  <PresentationFormat>Широкоэкранный</PresentationFormat>
  <Paragraphs>194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9" baseType="lpstr">
      <vt:lpstr>Arial</vt:lpstr>
      <vt:lpstr>Arial Black</vt:lpstr>
      <vt:lpstr>Arial Narrow</vt:lpstr>
      <vt:lpstr>Bookman Old Style</vt:lpstr>
      <vt:lpstr>Calibri</vt:lpstr>
      <vt:lpstr>Calibri Light</vt:lpstr>
      <vt:lpstr>Courier New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Карпов Евгений Егорович</dc:creator>
  <cp:lastModifiedBy>Карпов Евгений Егорович</cp:lastModifiedBy>
  <cp:revision>141</cp:revision>
  <dcterms:created xsi:type="dcterms:W3CDTF">2022-05-17T03:08:27Z</dcterms:created>
  <dcterms:modified xsi:type="dcterms:W3CDTF">2022-10-05T00:22:48Z</dcterms:modified>
</cp:coreProperties>
</file>