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1"/>
  </p:handoutMasterIdLst>
  <p:sldIdLst>
    <p:sldId id="257" r:id="rId2"/>
    <p:sldId id="259" r:id="rId3"/>
    <p:sldId id="261" r:id="rId4"/>
    <p:sldId id="262" r:id="rId5"/>
    <p:sldId id="263" r:id="rId6"/>
    <p:sldId id="271" r:id="rId7"/>
    <p:sldId id="274" r:id="rId8"/>
    <p:sldId id="273" r:id="rId9"/>
    <p:sldId id="275" r:id="rId10"/>
    <p:sldId id="278" r:id="rId11"/>
    <p:sldId id="279" r:id="rId12"/>
    <p:sldId id="280" r:id="rId13"/>
    <p:sldId id="282" r:id="rId14"/>
    <p:sldId id="287" r:id="rId15"/>
    <p:sldId id="283" r:id="rId16"/>
    <p:sldId id="284" r:id="rId17"/>
    <p:sldId id="290" r:id="rId18"/>
    <p:sldId id="292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54F4D-B48B-4D50-B436-563FBE428C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3415F-869D-4250-9A93-01B8CA496E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692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4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7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5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2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2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7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39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5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5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9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68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999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480" y="1857364"/>
            <a:ext cx="708660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Критерии формирования  списка организаций - источников комплектования архивного отдела Администрации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Шелеховского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муниципального района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400" b="1" dirty="0" smtClean="0">
              <a:solidFill>
                <a:srgbClr val="111111"/>
              </a:solidFill>
              <a:latin typeface="Bookman Old Style" pitchFamily="18" charset="0"/>
            </a:endParaRPr>
          </a:p>
        </p:txBody>
      </p:sp>
      <p:pic>
        <p:nvPicPr>
          <p:cNvPr id="3076" name="Picture 5" descr="ger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14017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"/>
            <a:ext cx="5643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4290"/>
            <a:ext cx="8728724" cy="63830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Система органов Судебного департамента-</a:t>
            </a:r>
          </a:p>
          <a:p>
            <a:pPr marL="0" indent="0"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Шелеховский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городской суд Иркутской области Управления Судебного департамента в Иркутской области;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Финансирование.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Кредитование. Налогообложение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муниципального района;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Муниципальное казенное </a:t>
            </a:r>
          </a:p>
          <a:p>
            <a:pPr algn="r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учреждение</a:t>
            </a:r>
          </a:p>
          <a:p>
            <a:pPr algn="r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r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«Централизованная бухгалтерия  </a:t>
            </a:r>
          </a:p>
          <a:p>
            <a:pPr algn="r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муниципальных учреждений</a:t>
            </a:r>
          </a:p>
          <a:p>
            <a:pPr algn="r">
              <a:spcBef>
                <a:spcPts val="0"/>
              </a:spcBef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района»</a:t>
            </a:r>
          </a:p>
          <a:p>
            <a:pPr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района»</a:t>
            </a:r>
          </a:p>
          <a:p>
            <a:pPr>
              <a:spcBef>
                <a:spcPts val="0"/>
              </a:spcBef>
              <a:buNone/>
            </a:pPr>
            <a:endParaRPr lang="ru-RU" sz="2200" dirty="0" smtClean="0">
              <a:latin typeface="Bookman Old Style" pitchFamily="18" charset="0"/>
            </a:endParaRPr>
          </a:p>
          <a:p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5" name="Picture 6" descr="E:\Ист комп-фото\ЦБМУ\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7390"/>
          <a:stretch>
            <a:fillRect/>
          </a:stretch>
        </p:blipFill>
        <p:spPr bwMode="auto">
          <a:xfrm>
            <a:off x="251520" y="3573016"/>
            <a:ext cx="3857652" cy="26794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OBMENKA\Белова Т.В\Ист комп-фото\фото Фин упр\Документы подготовлены для Архива АШМ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22" y="1340768"/>
            <a:ext cx="3712414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790450" y="0"/>
            <a:ext cx="5525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lubochko\Desktop\Мои документы\Р-22 ИРКАЗ\АРХИВ\DSC04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3724672" cy="27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6672"/>
            <a:ext cx="7992888" cy="5976664"/>
          </a:xfrm>
          <a:noFill/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2400" b="1" dirty="0" smtClean="0">
                <a:latin typeface="Bookman Old Style" pitchFamily="18" charset="0"/>
              </a:rPr>
              <a:t>   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Имущество.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</a:p>
          <a:p>
            <a:pPr marL="0" lvl="0" indent="0" algn="r">
              <a:buNone/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распоряжению муниципальным имуществом</a:t>
            </a:r>
          </a:p>
          <a:p>
            <a:pPr lvl="0" algn="r"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по распоряжению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муниципальным имуществом Администрации </a:t>
            </a:r>
          </a:p>
          <a:p>
            <a:pPr lvl="0" algn="r">
              <a:buNone/>
            </a:pP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района;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i="1" dirty="0" smtClean="0">
                <a:ea typeface="Calibri"/>
                <a:cs typeface="Times New Roman"/>
              </a:rPr>
              <a:t> </a:t>
            </a:r>
            <a:r>
              <a:rPr lang="ru-RU" sz="2400" b="1" i="1" dirty="0" smtClean="0">
                <a:effectLst/>
                <a:latin typeface="Times New Roman"/>
                <a:ea typeface="Times New Roman"/>
                <a:cs typeface="Times New Roman"/>
              </a:rPr>
              <a:t>Промышленность. Топливо. Энергетика </a:t>
            </a:r>
            <a:endParaRPr lang="ru-RU" sz="2000" b="1" i="1" dirty="0">
              <a:ea typeface="Calibri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Филиал Открытого акционерного</a:t>
            </a:r>
          </a:p>
          <a:p>
            <a:pPr marL="0" indent="0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 общества «РУСАЛ Братск» в 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г.Шелехове</a:t>
            </a:r>
            <a:r>
              <a:rPr lang="ru-RU" sz="2400" dirty="0" smtClean="0">
                <a:latin typeface="Times New Roman"/>
                <a:ea typeface="Times New Roman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Открытое акционерное общество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Иркутсккабель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r">
              <a:buNone/>
            </a:pPr>
            <a:r>
              <a:rPr lang="ru-RU" sz="2400" b="1" i="1" dirty="0" smtClean="0">
                <a:effectLst/>
                <a:latin typeface="Times New Roman"/>
                <a:ea typeface="Times New Roman"/>
              </a:rPr>
              <a:t>Связь. Радиовещание. Телевидение. Печать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Ø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учреждение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 «Редакция газеты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Шелеховский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вестник»;</a:t>
            </a: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026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ru-RU" sz="22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Высшее, общее среднее и специальное образование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Управление    образования,    молодежной  политики и спорта        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         Администрации  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муниципального  района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2" descr="C:\Users\777\Desktop\АРХИВЫ\20170302_144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542918"/>
            <a:ext cx="2786665" cy="37155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OBMENKA\День архивов-2017\DSCN5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348880"/>
            <a:ext cx="4765561" cy="35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bs00979_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1285852" y="-38688"/>
            <a:ext cx="6459659" cy="6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57166"/>
            <a:ext cx="8391876" cy="616817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b="1" dirty="0" smtClean="0">
                <a:latin typeface="Bookman Old Style" pitchFamily="18" charset="0"/>
              </a:rPr>
              <a:t>                                           </a:t>
            </a:r>
            <a:r>
              <a:rPr lang="ru-RU" sz="88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Культура. Искусство</a:t>
            </a:r>
          </a:p>
          <a:p>
            <a:pPr>
              <a:buNone/>
            </a:pPr>
            <a:endParaRPr lang="ru-RU" sz="8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Отдел культуры Администрации</a:t>
            </a:r>
          </a:p>
          <a:p>
            <a:pPr marL="0" indent="0">
              <a:buNone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8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муниципального района;</a:t>
            </a:r>
          </a:p>
          <a:p>
            <a:pPr marL="0" indent="0">
              <a:buNone/>
            </a:pPr>
            <a:endParaRPr lang="ru-RU" sz="8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  Районное муниципальное казенное </a:t>
            </a:r>
          </a:p>
          <a:p>
            <a:pPr marL="0" indent="0">
              <a:buNone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учреждение культуры </a:t>
            </a:r>
            <a:r>
              <a:rPr lang="ru-RU" sz="88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marL="0" indent="0">
              <a:buNone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800" dirty="0" err="1" smtClean="0">
                <a:latin typeface="Times New Roman" pitchFamily="18" charset="0"/>
                <a:cs typeface="Times New Roman" pitchFamily="18" charset="0"/>
              </a:rPr>
              <a:t>Шелеховская</a:t>
            </a: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800" dirty="0" err="1" smtClean="0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центральная библиотека»;</a:t>
            </a:r>
          </a:p>
          <a:p>
            <a:pPr marL="0" indent="0">
              <a:buNone/>
            </a:pPr>
            <a:endParaRPr lang="ru-RU" sz="6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6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6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6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6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8" algn="r">
              <a:buFont typeface="Wingdings" pitchFamily="2" charset="2"/>
              <a:buChar char="Ø"/>
            </a:pPr>
            <a:r>
              <a:rPr lang="ru-RU" sz="8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учреждение культуры </a:t>
            </a:r>
          </a:p>
          <a:p>
            <a:pPr marL="3657600" lvl="8" indent="0" algn="r">
              <a:buNone/>
            </a:pPr>
            <a:r>
              <a:rPr lang="ru-RU" sz="8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8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marL="3657600" lvl="8" indent="0" algn="r">
              <a:buNone/>
            </a:pPr>
            <a:r>
              <a:rPr lang="ru-RU" sz="8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«Городской музей </a:t>
            </a:r>
          </a:p>
          <a:p>
            <a:pPr marL="0" indent="0" algn="r">
              <a:buNone/>
            </a:pPr>
            <a:r>
              <a:rPr lang="ru-RU" sz="8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Г.И. </a:t>
            </a:r>
            <a:r>
              <a:rPr lang="ru-RU" sz="8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Шелехова</a:t>
            </a:r>
            <a:r>
              <a:rPr lang="ru-RU" sz="8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lvl="0" algn="r">
              <a:buFont typeface="Wingdings" pitchFamily="2" charset="2"/>
              <a:buChar char="Ø"/>
            </a:pPr>
            <a:endParaRPr lang="ru-RU" sz="6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7" name="Picture 3" descr="E:\Ист комп-фото\Фото Культура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2656"/>
            <a:ext cx="2366738" cy="3805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 bwMode="auto">
          <a:xfrm>
            <a:off x="755576" y="3551812"/>
            <a:ext cx="4013669" cy="2675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bs00979_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467544" y="476672"/>
            <a:ext cx="82809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58204" cy="62865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"Культурно-досуговый центр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«Очаг»;</a:t>
            </a:r>
          </a:p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автономное учреждение 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культуры </a:t>
            </a:r>
          </a:p>
          <a:p>
            <a:pPr marL="0" indent="0" algn="r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«ЦТД «Родники»;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i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Наука и научное обслуживание. Информационные ресурсы и технологии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учреждение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Информационно-методический образовательный центр»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462979" cy="29753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Разговор беседа обсуждение"/>
          <p:cNvPicPr>
            <a:picLocks noChangeAspect="1" noChangeArrowheads="1"/>
          </p:cNvPicPr>
          <p:nvPr/>
        </p:nvPicPr>
        <p:blipFill>
          <a:blip r:embed="rId2"/>
          <a:srcRect l="25676" r="10783"/>
          <a:stretch>
            <a:fillRect/>
          </a:stretch>
        </p:blipFill>
        <p:spPr bwMode="auto">
          <a:xfrm>
            <a:off x="5796136" y="404664"/>
            <a:ext cx="301950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60649"/>
            <a:ext cx="8678198" cy="63682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i="1" dirty="0" smtClean="0"/>
              <a:t>                                     </a:t>
            </a:r>
            <a:r>
              <a:rPr lang="ru-RU" sz="2600" b="1" i="1" dirty="0" smtClean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                       </a:t>
            </a:r>
          </a:p>
          <a:p>
            <a:pPr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            Труд и занятость населения.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                      Здравоохранение</a:t>
            </a:r>
          </a:p>
          <a:p>
            <a:pPr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               и социальное  развитие.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Областное государственное </a:t>
            </a:r>
          </a:p>
          <a:p>
            <a:pPr marL="0" indent="0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казенное  учреждение</a:t>
            </a:r>
          </a:p>
          <a:p>
            <a:pPr marL="0" indent="0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 «Центр занятости населения </a:t>
            </a:r>
          </a:p>
          <a:p>
            <a:pPr marL="0" indent="0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города 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Шелехова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»;</a:t>
            </a:r>
          </a:p>
          <a:p>
            <a:pPr marL="0" indent="0">
              <a:buNone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Ø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Областное государственное бюджетное </a:t>
            </a:r>
          </a:p>
          <a:p>
            <a:pPr marL="0" indent="0" algn="r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   учреждение здравоохранения</a:t>
            </a:r>
          </a:p>
          <a:p>
            <a:pPr marL="0" indent="0" algn="r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 «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Шелеховская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 районная больница» </a:t>
            </a:r>
            <a:r>
              <a:rPr lang="ru-RU" sz="2400" dirty="0" smtClean="0"/>
              <a:t> </a:t>
            </a:r>
          </a:p>
          <a:p>
            <a:pPr algn="r"/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365104"/>
            <a:ext cx="2691336" cy="196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5259951" cy="4034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2852"/>
            <a:ext cx="8749588" cy="64545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Bookman Old Style" pitchFamily="18" charset="0"/>
              </a:rPr>
              <a:t>      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Избирательные комиссии-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территориальная 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избирательная комиссия;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Общественные объединения-</a:t>
            </a:r>
          </a:p>
          <a:p>
            <a:pPr algn="r">
              <a:buFont typeface="Wingdings" pitchFamily="2" charset="2"/>
              <a:buChar char="Ø"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Шелеховская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районная </a:t>
            </a:r>
          </a:p>
          <a:p>
            <a:pPr marL="0" indent="0"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общественная 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организация ветеранов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(пенсионеров) войны, 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труда, Вооружённых Сил 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правоохранительных органов.</a:t>
            </a:r>
          </a:p>
          <a:p>
            <a:pPr algn="r"/>
            <a:endParaRPr lang="ru-RU" dirty="0"/>
          </a:p>
        </p:txBody>
      </p:sp>
      <p:pic>
        <p:nvPicPr>
          <p:cNvPr id="6" name="Picture 19" descr="пп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652120" y="260648"/>
            <a:ext cx="3204972" cy="2143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t="2519"/>
          <a:stretch>
            <a:fillRect/>
          </a:stretch>
        </p:blipFill>
        <p:spPr bwMode="auto">
          <a:xfrm>
            <a:off x="785786" y="244799"/>
            <a:ext cx="7458621" cy="592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 организациями-источниками комплектования: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643050"/>
            <a:ext cx="4319340" cy="500063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Анализ нормативных, распорядительных, организационных документов уточнение функций организации,   ее структуры, наличие вышестоящих и подчиненных организаций.</a:t>
            </a:r>
          </a:p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 typeface="Wingdings" pitchFamily="2" charset="2"/>
              <a:buChar char="q"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    Ведение наблюдательного дела на каждую организацию - источник комплектования архива, в которое включаются документы, характеризующие его правовой статус и деятельность, а также работу архива и организацию документов в делопроизводстве.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15096" y="1628800"/>
            <a:ext cx="4449392" cy="432048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Ознакомление с постановкой делопроизводства для установления полноты и качества документирования деятельности.     Анализ инструкций по делопроизводству, номенклатуры дел позволяющих раскрыть состав образующихся в организации документов.</a:t>
            </a: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работе экспертных комиссий (ЭК) организаций- источников комплектования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Arc-01\obmenka\Белова Т.В\Ист комп-фото\DSCN135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3058" r="2119" b="11216"/>
          <a:stretch>
            <a:fillRect/>
          </a:stretch>
        </p:blipFill>
        <p:spPr bwMode="auto">
          <a:xfrm>
            <a:off x="-11558" y="0"/>
            <a:ext cx="91555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571528"/>
            <a:ext cx="8358246" cy="1428736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Архив в целях формирования и обеспечения сохранности документов Архивного фонда РФ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000241"/>
            <a:ext cx="8643998" cy="474112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оказывает методическую и практическую помощь: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в организации документов в делопроизводстве и формировании дел;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по отбору документов в состав Архивного фонда РФ и подготовке их к передаче на постоянное хранение;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по упорядочению документов по личному составу; по ведению учета документов Архивного фонда РФ, находящихся на временном хранении;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по подготовке нормативных и методических документов (пособий) по вопросам делопроизводства и архивного дела;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по совершенствованию работы делопроизводственных, архивных и экспертных служб источников комплектования;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в повышении профессиональной квалификации работников  служб.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785794"/>
            <a:ext cx="8286808" cy="1143008"/>
          </a:xfrm>
        </p:spPr>
        <p:txBody>
          <a:bodyPr>
            <a:no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осуществляет взаимодействие с делопроизводственными,  архивными и экспертными службами источников его комплектования;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304800"/>
            <a:ext cx="7467600" cy="58213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928662" y="1"/>
            <a:ext cx="74295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28662" y="1000108"/>
            <a:ext cx="7772400" cy="3071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Спасибо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за внимание!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Нормативно – правовые акты: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13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554230" y="1600200"/>
            <a:ext cx="6035540" cy="4525963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1071546"/>
            <a:ext cx="8229600" cy="5357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Федеральный закон от 22 октября 2004 года                                  № 125-ФЗ «Об архивном деле в Российской Федерации»;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«Правила организации хранения, комплектования, учета и использования документов Архивного фонда Российской Федерации и других архивных документов в государственных и муниципальных архивах, музеях и библиотеках, организациях Российской академии наук» (М., 2007);</a:t>
            </a:r>
          </a:p>
          <a:p>
            <a:pPr algn="just"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Методические рекомендации «Определение организаций-источников комплектования государственных и муниципальных архивов», подготовленные ВНИИДАД и согласованные ЦЭПК при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Росархиве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30 октября 2012 г.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 smtClean="0">
              <a:latin typeface="Book Antiqu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E:\Ист комп-фото\DSCN1339.JPG"/>
          <p:cNvPicPr>
            <a:picLocks noChangeAspect="1" noChangeArrowheads="1"/>
          </p:cNvPicPr>
          <p:nvPr/>
        </p:nvPicPr>
        <p:blipFill>
          <a:blip r:embed="rId2" cstate="print"/>
          <a:srcRect l="14720" b="10169"/>
          <a:stretch>
            <a:fillRect/>
          </a:stretch>
        </p:blipFill>
        <p:spPr bwMode="auto">
          <a:xfrm>
            <a:off x="3563888" y="1772816"/>
            <a:ext cx="5101738" cy="4434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71546"/>
            <a:ext cx="8501122" cy="8572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Book Antiqua" pitchFamily="18" charset="0"/>
              </a:rPr>
              <a:t>Принципы и критерии определения организаций – источников комплектования государственных и муниципальных архивов: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28802"/>
            <a:ext cx="7929618" cy="4929198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историзм;</a:t>
            </a:r>
          </a:p>
          <a:p>
            <a:pPr marL="457200" lvl="1" indent="0">
              <a:buNone/>
            </a:pPr>
            <a:endParaRPr lang="ru-RU" sz="3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системность;</a:t>
            </a:r>
          </a:p>
          <a:p>
            <a:pPr marL="0" indent="0">
              <a:buNone/>
            </a:pPr>
            <a:endParaRPr lang="ru-RU" sz="3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целостность</a:t>
            </a:r>
            <a:endParaRPr lang="ru-RU" sz="35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Arc-01\obmenka\Белова Т.В\Ист комп-фото\DSCN13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398" r="-248" b="10891"/>
          <a:stretch>
            <a:fillRect/>
          </a:stretch>
        </p:blipFill>
        <p:spPr bwMode="auto">
          <a:xfrm>
            <a:off x="-178698" y="0"/>
            <a:ext cx="9322698" cy="685804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357982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</a:pPr>
            <a:endParaRPr lang="ru-RU" sz="2800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Государственные органы,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органы местного самоуправления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отнесены к числу источников комплектования государственных, муниципальных архивов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/>
              <a:t>(в их фондах концентрируется информация                  (документы) других организаций)</a:t>
            </a:r>
            <a:endParaRPr lang="ru-RU" sz="2800" b="1" dirty="0">
              <a:latin typeface="Century" pitchFamily="18" charset="0"/>
            </a:endParaRPr>
          </a:p>
        </p:txBody>
      </p:sp>
      <p:pic>
        <p:nvPicPr>
          <p:cNvPr id="5" name="Picture 2" descr="\\Arc-01\obmenka\Белова Т.В\Ист комп-фото\DSCN1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4664"/>
            <a:ext cx="4749246" cy="3561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Arc-01\obmenka\Белова Т.В\Ист комп-фото\DSCN135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3345" r="3097" b="11295"/>
          <a:stretch>
            <a:fillRect/>
          </a:stretch>
        </p:blipFill>
        <p:spPr bwMode="auto">
          <a:xfrm>
            <a:off x="-285784" y="0"/>
            <a:ext cx="964413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рганизации, действующие на территории Российской Федерации различаются:</a:t>
            </a:r>
            <a:endParaRPr lang="ru-RU" sz="31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4210080" cy="490063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роду деятельности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(предприятия, учреждения, общественные объединения граждан);</a:t>
            </a: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видам собственности                              и полномочиям по распоряжению имуществом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(государственные, муниципальные, частные);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81518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подчиненности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(федеральные, субъектов Российской Федерации, муниципальные);</a:t>
            </a: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 целям деятельности, организационно-правовой форме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коммерческие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хозяйственные товарищества и общества, и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некоммерческие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потребительские кооперативы, фонды ит.д.)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1928794" y="-34909"/>
            <a:ext cx="7215206" cy="689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6"/>
            <a:ext cx="8115328" cy="628654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При  определении  организаций-источников комплектования      государственных, муниципальных  архивов  учитывается:</a:t>
            </a:r>
          </a:p>
          <a:p>
            <a:pPr marL="0" indent="0"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1.Особая роль организации  </a:t>
            </a:r>
          </a:p>
          <a:p>
            <a:pPr marL="0" indent="0"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масштаб и новизна деятельности; </a:t>
            </a:r>
          </a:p>
          <a:p>
            <a:pPr marL="0" indent="0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 участие в международных, государственных,   </a:t>
            </a:r>
          </a:p>
          <a:p>
            <a:pPr marL="0" indent="0">
              <a:buNone/>
            </a:pPr>
            <a:r>
              <a:rPr lang="ru-RU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и региональных программах;  </a:t>
            </a:r>
          </a:p>
          <a:p>
            <a:pPr marL="0" indent="0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экстремальные условия работы; </a:t>
            </a:r>
          </a:p>
          <a:p>
            <a:pPr marL="0" indent="0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заслуги – награды, премии и общественное признание; </a:t>
            </a:r>
          </a:p>
          <a:p>
            <a:pPr marL="0" indent="0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стабильность существования и др., </a:t>
            </a:r>
          </a:p>
          <a:p>
            <a:pPr marL="0" indent="0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историческая преемственность приема ее документов в архив)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0" algn="r"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2. Место организации среди других организаций </a:t>
            </a:r>
          </a:p>
          <a:p>
            <a:pPr marL="0" lvl="0" indent="0" algn="r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в зоне комплектования государственного, муниципального архива, </a:t>
            </a:r>
          </a:p>
          <a:p>
            <a:pPr marL="0" lvl="0" indent="0" algn="r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в том числе, градообразующие организации </a:t>
            </a:r>
          </a:p>
          <a:p>
            <a:pPr marL="0" lvl="0" indent="0" algn="r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и наиболее типичные для данной территории организации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6461910" cy="2571768"/>
          </a:xfrm>
        </p:spPr>
        <p:txBody>
          <a:bodyPr>
            <a:normAutofit/>
          </a:bodyPr>
          <a:lstStyle/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Государственные организации,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включаемые в Список,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определяет государственный архив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 письменному согласованию с ними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организационные аспекты работы.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2060848"/>
            <a:ext cx="4320480" cy="43924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Территориальные органы федеральных органов государственной власти и федеральные организации, иные государственные органы РФ, расположенные на территории субъекта РФ,  включаются в Список организаций-источников комплектования соответствующего архива </a:t>
            </a:r>
          </a:p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на основании договора.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45255" y="2852936"/>
            <a:ext cx="4067661" cy="371397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Органы государственной власти, органы  местного самоуправления включаются в Список организаций-источников комплектования государственных, муниципальных архивов </a:t>
            </a:r>
          </a:p>
          <a:p>
            <a:pPr lvl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в обязательном порядке.</a:t>
            </a:r>
            <a:endParaRPr lang="ru-RU" sz="22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14290"/>
            <a:ext cx="2126338" cy="250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r="1" b="2202"/>
          <a:stretch>
            <a:fillRect/>
          </a:stretch>
        </p:blipFill>
        <p:spPr bwMode="auto">
          <a:xfrm>
            <a:off x="467544" y="2372535"/>
            <a:ext cx="3286557" cy="391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32656"/>
            <a:ext cx="8064897" cy="602530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            Негосударственные организации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               и общественные объединения </a:t>
            </a: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заключают договор о сотрудничестве </a:t>
            </a:r>
          </a:p>
          <a:p>
            <a:pPr lvl="0" algn="ctr"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в области делопроизводства и архивного дела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и включении  в Список организаций-источников комплектования государственного, </a:t>
            </a:r>
          </a:p>
          <a:p>
            <a:pPr lvl="0" algn="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муниципального архива.</a:t>
            </a:r>
          </a:p>
          <a:p>
            <a:endParaRPr lang="ru-RU" dirty="0"/>
          </a:p>
        </p:txBody>
      </p:sp>
      <p:pic>
        <p:nvPicPr>
          <p:cNvPr id="1026" name="Picture 2" descr="C:\Users\lubochko\Desktop\Мои документы\архив фото\9 мая 2007\фотки 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356992"/>
            <a:ext cx="3903507" cy="29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179512" y="214290"/>
            <a:ext cx="8784976" cy="645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/>
            </a:r>
            <a:b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</a:b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/>
            </a:r>
            <a:b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/>
            </a:r>
            <a:b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</a:b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/>
            </a:r>
            <a:b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 Администрации  </a:t>
            </a:r>
            <a:r>
              <a:rPr lang="ru-RU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от 30.11.2016 №298-па                                  утверждён Список организаций-источников комплектования архивного отдела Администрации </a:t>
            </a:r>
            <a:r>
              <a:rPr lang="ru-RU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b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76872"/>
            <a:ext cx="8358278" cy="41044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i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Представительные органы местного самоуправления </a:t>
            </a:r>
            <a:r>
              <a:rPr lang="ru-RU" sz="24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Дума </a:t>
            </a:r>
            <a:r>
              <a:rPr lang="ru-RU" sz="2400" dirty="0" err="1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муниципального района и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Думы </a:t>
            </a:r>
            <a:r>
              <a:rPr lang="ru-RU" sz="2400" dirty="0" err="1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Большелугского</a:t>
            </a: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городских, </a:t>
            </a:r>
            <a:r>
              <a:rPr lang="ru-RU" sz="2400" dirty="0" err="1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Баклашинского</a:t>
            </a: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Олхинского</a:t>
            </a: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Подкаменского</a:t>
            </a: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и Шаманского сельских поселений;</a:t>
            </a:r>
          </a:p>
          <a:p>
            <a:pPr marL="0" indent="0" algn="ctr">
              <a:buNone/>
            </a:pPr>
            <a:endParaRPr lang="ru-RU" sz="2400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Исполнительно-распорядительные органы муниципальных образований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–Администрация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муниципального района и Администрации городских и сельских поселений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муниципального района; 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Контрольные органы муниципальных образований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(Контрольно ревизионная палата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района); </a:t>
            </a:r>
            <a:endParaRPr lang="ru-RU" sz="2400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</TotalTime>
  <Words>834</Words>
  <Application>Microsoft Office PowerPoint</Application>
  <PresentationFormat>Экран (4:3)</PresentationFormat>
  <Paragraphs>183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Критерии формирования  списка организаций - источников комплектования архивного отдела Администрации Шелеховского муниципального района </vt:lpstr>
      <vt:lpstr>Нормативно – правовые акты:</vt:lpstr>
      <vt:lpstr>Принципы и критерии определения организаций – источников комплектования государственных и муниципальных архивов:  </vt:lpstr>
      <vt:lpstr>Презентация PowerPoint</vt:lpstr>
      <vt:lpstr>Организации, действующие на территории Российской Федерации различаются:</vt:lpstr>
      <vt:lpstr>Презентация PowerPoint</vt:lpstr>
      <vt:lpstr>Государственные организации,  включаемые в Список,  определяет государственный архив,  по письменному согласованию с ними  организационные аспекты работы. </vt:lpstr>
      <vt:lpstr>Презентация PowerPoint</vt:lpstr>
      <vt:lpstr>    Постановлением  Администрации  Шелеховского муниципального района от 30.11.2016 №298-па                                  утверждён Список организаций-источников комплектования архивного отдела Администрации Шелеховского муниципального района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организациями-источниками комплектования:</vt:lpstr>
      <vt:lpstr>Архив в целях формирования и обеспечения сохранности документов Архивного фонда РФ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Критерии формирования  списка организаций - источников комплектования архивного отдела Администрации Шелеховского муниципального района</dc:title>
  <dc:creator>Любочко Лариса Михайловна</dc:creator>
  <cp:lastModifiedBy>Любочко Лариса Михайловна</cp:lastModifiedBy>
  <cp:revision>87</cp:revision>
  <cp:lastPrinted>2017-03-13T09:44:21Z</cp:lastPrinted>
  <dcterms:modified xsi:type="dcterms:W3CDTF">2017-03-13T09:46:05Z</dcterms:modified>
</cp:coreProperties>
</file>