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8" r:id="rId3"/>
    <p:sldId id="267" r:id="rId4"/>
    <p:sldId id="263" r:id="rId5"/>
    <p:sldId id="260" r:id="rId6"/>
    <p:sldId id="261" r:id="rId7"/>
    <p:sldId id="264" r:id="rId8"/>
    <p:sldId id="280" r:id="rId9"/>
    <p:sldId id="282" r:id="rId10"/>
    <p:sldId id="269" r:id="rId11"/>
    <p:sldId id="275" r:id="rId12"/>
    <p:sldId id="271" r:id="rId13"/>
    <p:sldId id="265" r:id="rId14"/>
    <p:sldId id="274" r:id="rId15"/>
    <p:sldId id="276" r:id="rId16"/>
    <p:sldId id="266" r:id="rId17"/>
    <p:sldId id="273" r:id="rId18"/>
    <p:sldId id="279" r:id="rId19"/>
    <p:sldId id="270" r:id="rId20"/>
    <p:sldId id="281" r:id="rId21"/>
    <p:sldId id="278" r:id="rId22"/>
    <p:sldId id="277" r:id="rId23"/>
    <p:sldId id="283" r:id="rId24"/>
    <p:sldId id="27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6600"/>
    <a:srgbClr val="003366"/>
    <a:srgbClr val="A50021"/>
    <a:srgbClr val="800000"/>
    <a:srgbClr val="F4EE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4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74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9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00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8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48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3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14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10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88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4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  <a:alpha val="47000"/>
              </a:schemeClr>
            </a:gs>
            <a:gs pos="38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52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42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bykova\Мои документы\Загруз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-2368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1376508">
            <a:off x="1952274" y="2794078"/>
            <a:ext cx="7127272" cy="22159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Шелеховскому</a:t>
            </a:r>
            <a:r>
              <a:rPr lang="ru-RU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</a:t>
            </a:r>
          </a:p>
          <a:p>
            <a:pPr algn="ctr"/>
            <a:r>
              <a:rPr lang="ru-RU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р</a:t>
            </a:r>
            <a:r>
              <a:rPr lang="ru-RU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а </a:t>
            </a:r>
            <a:r>
              <a:rPr lang="ru-RU" sz="6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йо</a:t>
            </a:r>
            <a:r>
              <a:rPr lang="ru-RU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н у – 25!</a:t>
            </a:r>
            <a:endParaRPr lang="ru-RU" sz="6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88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Arc-01\obmenka\ВЫСТАВКА-25 лет Шелеховскому району\Природа района\Большой лу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8028385" cy="326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16632"/>
            <a:ext cx="8496944" cy="324036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46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Большелугское</a:t>
            </a:r>
            <a:r>
              <a:rPr lang="ru-RU" sz="4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городское </a:t>
            </a:r>
            <a:r>
              <a:rPr lang="ru-RU" sz="4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поселение</a:t>
            </a:r>
            <a:endParaRPr lang="en-US" sz="46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b="1" u="sng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Включает:</a:t>
            </a:r>
            <a:r>
              <a:rPr lang="ru-RU" sz="29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поселок Большой Луг, железнодорожные остановочные пункты Рассоха, Огоньки, Орленок, Ягодный.</a:t>
            </a:r>
          </a:p>
          <a:p>
            <a:r>
              <a:rPr lang="ru-RU" sz="2900" b="1" u="sng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Образовано</a:t>
            </a:r>
            <a:r>
              <a:rPr lang="ru-RU" sz="29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более 55 лет назад. </a:t>
            </a:r>
          </a:p>
          <a:p>
            <a:r>
              <a:rPr lang="ru-RU" sz="2900" b="1" u="sng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Площадь поселения</a:t>
            </a:r>
            <a:r>
              <a:rPr lang="ru-RU" sz="29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– более 26 000 га. </a:t>
            </a:r>
          </a:p>
          <a:p>
            <a:r>
              <a:rPr lang="ru-RU" sz="2900" b="1" u="sng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</a:t>
            </a:r>
            <a:r>
              <a:rPr lang="ru-RU" sz="29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более 5824 человек.</a:t>
            </a:r>
          </a:p>
          <a:p>
            <a:r>
              <a:rPr lang="ru-RU" sz="2900" b="1" u="sng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Природные ресурсы:</a:t>
            </a:r>
            <a:r>
              <a:rPr lang="ru-RU" sz="29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900" dirty="0" err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Ханчинское</a:t>
            </a:r>
            <a:r>
              <a:rPr lang="ru-RU" sz="29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месторождение углисто-глинистых сланцев, сырья для производства керамзита – легкого наполнителя бетона. Запасы по всем категориям 20 млн. м3. </a:t>
            </a:r>
            <a:endParaRPr lang="ru-RU" sz="32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517232"/>
            <a:ext cx="8892480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Железнодорожный вокзал в посёлке Большой Луг. </a:t>
            </a:r>
            <a:r>
              <a:rPr lang="ru-RU" sz="28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1997г.</a:t>
            </a:r>
            <a:endParaRPr lang="ru-RU" sz="28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36904" cy="5243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9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Arc-01\obmenka\ВЫСТАВКА-25 лет Шелеховскому району\Поселения\Баклаш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92" y="1350869"/>
            <a:ext cx="4214991" cy="2936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4048" y="260648"/>
            <a:ext cx="4028909" cy="6408712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поселения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20 997 га. </a:t>
            </a:r>
          </a:p>
          <a:p>
            <a:r>
              <a:rPr lang="ru-RU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населения: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7500 человек.</a:t>
            </a:r>
          </a:p>
          <a:p>
            <a:r>
              <a:rPr lang="ru-RU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Природные и рекреационные ресурсы: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«Введенские» месторождения суглинков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глин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(в 1,5 км к югу от г.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Шелехова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запасы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2,5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млн.м3;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-в 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районе с. </a:t>
            </a: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Пионерск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существуют археологические памятники стоянки древнего человека периода неолита  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1-е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тыс.до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н.э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.);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Calibri"/>
              </a:rPr>
              <a:t>-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 районе с.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Пионерск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Calibri"/>
              </a:rPr>
              <a:t>на </a:t>
            </a:r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левом берегу </a:t>
            </a: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Calibri"/>
              </a:rPr>
              <a:t>Иркута </a:t>
            </a:r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есть уникальное в ботаническом плане </a:t>
            </a: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Calibri"/>
              </a:rPr>
              <a:t>место - </a:t>
            </a:r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остров Березовый, на котором произрастают </a:t>
            </a:r>
            <a:endParaRPr lang="ru-RU" sz="2000" b="1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Calibri"/>
              </a:rPr>
              <a:t>12 </a:t>
            </a:r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видов Орхидных, занесенных в Красную Книгу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638400"/>
            <a:ext cx="4608512" cy="1908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Включает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села </a:t>
            </a:r>
            <a:r>
              <a:rPr lang="ru-RU" sz="1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Баклаши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Введенщина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Пионерск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пос. Чистые Ключи. </a:t>
            </a:r>
          </a:p>
          <a:p>
            <a:endParaRPr lang="ru-RU" b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Образовано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декабря 2004 года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самих сел много больше, как, например, села </a:t>
            </a:r>
            <a:r>
              <a:rPr lang="ru-RU" sz="1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Введенщина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отметившего </a:t>
            </a: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уже свое трехсотлетие.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6305" y="116632"/>
            <a:ext cx="4807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 err="1">
                <a:solidFill>
                  <a:srgbClr val="F4E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Баклашинское</a:t>
            </a:r>
            <a:r>
              <a:rPr lang="ru-RU" sz="3600" b="1" i="1" dirty="0">
                <a:solidFill>
                  <a:srgbClr val="F4E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сельское поселение</a:t>
            </a:r>
          </a:p>
        </p:txBody>
      </p:sp>
    </p:spTree>
    <p:extLst>
      <p:ext uri="{BB962C8B-B14F-4D97-AF65-F5344CB8AC3E}">
        <p14:creationId xmlns:p14="http://schemas.microsoft.com/office/powerpoint/2010/main" val="28502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lubochko\Desktop\Мои документы\Выставки\Выставка С днем рождения, 25 лет ШР\Баклаши\20170518_201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0" y="3637243"/>
            <a:ext cx="4078283" cy="305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2938338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</a:pPr>
            <a:r>
              <a:rPr lang="ru-RU" dirty="0">
                <a:latin typeface="Monotype Corsiva"/>
                <a:ea typeface="Calibri"/>
                <a:cs typeface="Times New Roman"/>
              </a:rPr>
              <a:t>Вдоль берега золотистые,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r>
              <a:rPr lang="ru-RU" dirty="0">
                <a:latin typeface="Monotype Corsiva"/>
                <a:ea typeface="Calibri"/>
                <a:cs typeface="Times New Roman"/>
              </a:rPr>
              <a:t>Воды прохладные, чистые,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r>
              <a:rPr lang="ru-RU" dirty="0">
                <a:latin typeface="Monotype Corsiva"/>
                <a:ea typeface="Calibri"/>
                <a:cs typeface="Times New Roman"/>
              </a:rPr>
              <a:t>Царство родное лучистое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r>
              <a:rPr lang="ru-RU" dirty="0">
                <a:latin typeface="Monotype Corsiva"/>
                <a:ea typeface="Calibri"/>
                <a:cs typeface="Times New Roman"/>
              </a:rPr>
              <a:t>Богатыря Иркута.</a:t>
            </a:r>
            <a:endParaRPr lang="ru-RU" sz="36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3226361"/>
            <a:ext cx="232788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Monotype Corsiva"/>
                <a:ea typeface="Calibri"/>
                <a:cs typeface="Times New Roman"/>
              </a:rPr>
              <a:t>Татьяна АНГАРСКАЯ</a:t>
            </a:r>
            <a:endParaRPr lang="ru-RU" sz="1200" dirty="0">
              <a:ea typeface="Calibri"/>
              <a:cs typeface="Times New Roman"/>
            </a:endParaRPr>
          </a:p>
        </p:txBody>
      </p:sp>
      <p:pic>
        <p:nvPicPr>
          <p:cNvPr id="3075" name="Picture 3" descr="C:\Users\lubochko\Desktop\Мои документы\Выставки\Выставка С днем рождения, 25 лет ШР\Введенщина\Image 33 6641711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2656"/>
            <a:ext cx="306365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ubochko\Desktop\Мои документы\Выставки\Выставка С днем рождения, 25 лет ШР\Природа района\Орхидеи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81434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3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2" y="3717032"/>
            <a:ext cx="4537012" cy="26384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6355492"/>
            <a:ext cx="4427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Constantia" pitchFamily="18" charset="0"/>
              </a:rPr>
              <a:t>Общий вид на село </a:t>
            </a:r>
            <a:r>
              <a:rPr lang="ru-RU" sz="2000" b="1" i="1" dirty="0" err="1" smtClean="0">
                <a:solidFill>
                  <a:schemeClr val="bg1"/>
                </a:solidFill>
                <a:latin typeface="Constantia" pitchFamily="18" charset="0"/>
              </a:rPr>
              <a:t>Олха</a:t>
            </a:r>
            <a:r>
              <a:rPr lang="ru-RU" sz="2000" b="1" i="1" dirty="0">
                <a:solidFill>
                  <a:schemeClr val="bg1"/>
                </a:solidFill>
                <a:latin typeface="Constantia" pitchFamily="18" charset="0"/>
              </a:rPr>
              <a:t>,</a:t>
            </a:r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 2004 год</a:t>
            </a:r>
            <a:endParaRPr lang="ru-RU" sz="20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88640"/>
            <a:ext cx="4181772" cy="21236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/>
                <a:ea typeface="Times New Roman"/>
                <a:cs typeface="+mj-cs"/>
              </a:rPr>
              <a:t>О л х и н с к о е    </a:t>
            </a:r>
            <a:r>
              <a:rPr lang="en-US" sz="4400" b="1" dirty="0" smtClean="0">
                <a:solidFill>
                  <a:srgbClr val="002060"/>
                </a:solidFill>
                <a:latin typeface="Times New Roman"/>
                <a:ea typeface="Times New Roman"/>
                <a:cs typeface="+mj-cs"/>
              </a:rPr>
              <a:t>   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/>
                <a:ea typeface="Times New Roman"/>
                <a:cs typeface="+mj-cs"/>
              </a:rPr>
              <a:t>с </a:t>
            </a:r>
            <a:r>
              <a:rPr lang="ru-RU" sz="4400" b="1" dirty="0">
                <a:solidFill>
                  <a:srgbClr val="002060"/>
                </a:solidFill>
                <a:latin typeface="Times New Roman"/>
                <a:ea typeface="Times New Roman"/>
                <a:cs typeface="+mj-cs"/>
              </a:rPr>
              <a:t>е л ь с к о е </a:t>
            </a:r>
            <a:endParaRPr lang="ru-RU" sz="4400" b="1" dirty="0" smtClean="0">
              <a:solidFill>
                <a:srgbClr val="002060"/>
              </a:solidFill>
              <a:latin typeface="Times New Roman"/>
              <a:ea typeface="Times New Roman"/>
              <a:cs typeface="+mj-cs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/>
                <a:ea typeface="Times New Roman"/>
                <a:cs typeface="+mj-cs"/>
              </a:rPr>
              <a:t>поселение</a:t>
            </a:r>
            <a:endParaRPr lang="ru-RU" sz="4400" b="1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116748"/>
            <a:ext cx="4896544" cy="2952211"/>
          </a:xfrm>
        </p:spPr>
        <p:txBody>
          <a:bodyPr>
            <a:noAutofit/>
          </a:bodyPr>
          <a:lstStyle/>
          <a:p>
            <a:pPr algn="l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Включает</a:t>
            </a: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село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Олха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поселки Летняя и 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Дачная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44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садоводства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Образовано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в 1994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году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(истории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села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Олха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более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300лет)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Площадь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- 8753 га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Численность населения: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2065 человек.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411335"/>
            <a:ext cx="8790284" cy="4227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Природные и рекреационные ресурсы: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месторождение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минеральных и питьевых подземных вод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Олхинское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»;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508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месторождения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гранитов «Орленок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Олхинское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«Скалистый»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50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запасы не менее 200 млн. м3);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36550" indent="-285750" algn="r">
              <a:lnSpc>
                <a:spcPct val="115000"/>
              </a:lnSpc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месторождение известняка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365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Олхинское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</a:p>
          <a:p>
            <a:pPr marL="50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запас 30 млн. тонн);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50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скальники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Олхинского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поселения</a:t>
            </a:r>
          </a:p>
          <a:p>
            <a:pPr marL="50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«Старуха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«Идол», «Витязь»,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365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старинные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усадьбы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памятников</a:t>
            </a:r>
          </a:p>
          <a:p>
            <a:pPr marL="50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истории и архитектуры XIX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</a:t>
            </a:r>
          </a:p>
          <a:p>
            <a:pPr marL="3365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начала XX века;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Свято-Никольский приход.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805264"/>
            <a:ext cx="8003232" cy="922114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Храм Николая Чудотворца в селе </a:t>
            </a:r>
            <a:r>
              <a:rPr lang="ru-RU" sz="2500" b="1" dirty="0" err="1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Олха</a:t>
            </a:r>
            <a:r>
              <a:rPr lang="ru-RU" sz="2500" b="1" dirty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r>
              <a:rPr lang="ru-RU" sz="25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2011 год</a:t>
            </a:r>
            <a:endParaRPr lang="ru-RU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9527" cy="526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28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lubochko\Desktop\Мои документы\Выставки\Выставка С днем рождения, 25 лет ШР\Природа района\Олха река ле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970"/>
            <a:ext cx="4611483" cy="307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ubochko\Desktop\Мои документы\Выставки\Выставка С днем рождения, 25 лет ШР\Природа района\Скальники Олха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302736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3086" y="286969"/>
            <a:ext cx="8649394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     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МАЛАЯ РОДИНА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Быть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 может что-то ближе,</a:t>
            </a: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Быть милее и родней?..</a:t>
            </a: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Дом, калитка и булыжник</a:t>
            </a: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дороге перед ней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Над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рекой склонившись, ива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Разговор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ведёт с волной.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Дремлют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скалы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молчаливо,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Наслаждаясь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тишиной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5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По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сосновым кронам белка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Живо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прыгает, резвясь.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саду… в саду ранетка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Раскраснелась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Налилась…</a:t>
            </a:r>
            <a:endParaRPr lang="ru-RU" sz="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Мне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 боли в сердце дорог –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Здесь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живу я с малых лет –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Этот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край, родной посёлок…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Нет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свете лучше мест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!..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             </a:t>
            </a:r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Алексей ГАВРИКОВ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4" name="Picture 6" descr="C:\Users\lubochko\Desktop\Мои документы\Выставки\Выставка С днем рождения, 25 лет ШР\Природа района\Орхидеи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4" y="4832065"/>
            <a:ext cx="2655196" cy="175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5364088" y="260648"/>
            <a:ext cx="3779912" cy="2232248"/>
          </a:xfrm>
          <a:prstGeom prst="wedgeRoundRectCallout">
            <a:avLst>
              <a:gd name="adj1" fmla="val -49661"/>
              <a:gd name="adj2" fmla="val 580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18" y="154697"/>
            <a:ext cx="3888432" cy="214625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Подкаменское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сельское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поселение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\\Arc-01\obmenka\ВЫСТАВКА-25 лет Шелеховскому району\Поселения\Подкаменная\20170701_131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959075"/>
            <a:ext cx="6768751" cy="381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-603448"/>
            <a:ext cx="55081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</a:br>
            <a:r>
              <a:rPr lang="ru-RU" sz="2000" b="1" i="1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> 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+mj-cs"/>
              </a:rPr>
            </a:br>
            <a:r>
              <a:rPr lang="ru-RU" sz="2000" b="1" u="sng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Включает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село Подкаменная, 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поселки Большая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Глубокая, Глубокая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Граматуха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Источник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Родниковый,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Санаторный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Трудный,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Хузино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Образовано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20 января 1976 года </a:t>
            </a:r>
            <a:endParaRPr lang="ru-RU" sz="2000" b="1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Как остановочный пункт ВСЖД 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возник в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50-е годы.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Площадь поселения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32624 га.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u="sng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Численность населения: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1045 человек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0" y="260648"/>
            <a:ext cx="4856192" cy="36846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63880" y="4005064"/>
            <a:ext cx="845659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Природные  </a:t>
            </a:r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ресурсы: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Лесные. Л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есообразующие  породы: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сосна, лиственница, кедр, береза,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осина;  </a:t>
            </a: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2000" b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ценные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промысловые животные: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кабарга, изюбрь, лось, кабан, косуля, соболь, медведь, рябчик, глухарь и другие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животные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у</a:t>
            </a: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никальны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п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риродные достопримечательности - </a:t>
            </a:r>
            <a:r>
              <a:rPr lang="ru-RU" sz="20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скальники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«Фараон»,  «Ворон» 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 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«Витязь»</a:t>
            </a:r>
            <a:endParaRPr lang="ru-RU" sz="12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500" y="4365104"/>
            <a:ext cx="4923556" cy="237626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800" b="1" u="sng" dirty="0">
                <a:solidFill>
                  <a:srgbClr val="003366"/>
                </a:solidFill>
                <a:latin typeface="Times New Roman"/>
                <a:ea typeface="Times New Roman"/>
              </a:rPr>
              <a:t>Площадь поселения</a:t>
            </a:r>
            <a:r>
              <a:rPr lang="ru-RU" sz="1800" b="1" dirty="0">
                <a:solidFill>
                  <a:srgbClr val="003366"/>
                </a:solidFill>
                <a:latin typeface="Times New Roman"/>
                <a:ea typeface="Times New Roman"/>
              </a:rPr>
              <a:t> – более 85 тысяч га.</a:t>
            </a:r>
            <a:endParaRPr lang="ru-RU" b="1" dirty="0">
              <a:solidFill>
                <a:srgbClr val="003366"/>
              </a:solidFill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</a:pPr>
            <a:endParaRPr lang="ru-RU" sz="1800" b="1" u="sng" dirty="0" smtClean="0">
              <a:solidFill>
                <a:srgbClr val="003366"/>
              </a:solidFill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</a:pPr>
            <a:r>
              <a:rPr lang="ru-RU" sz="1800" b="1" u="sng" dirty="0" smtClean="0">
                <a:solidFill>
                  <a:srgbClr val="003366"/>
                </a:solidFill>
                <a:latin typeface="Times New Roman"/>
                <a:ea typeface="Times New Roman"/>
              </a:rPr>
              <a:t>Численность </a:t>
            </a:r>
            <a:r>
              <a:rPr lang="ru-RU" sz="1800" b="1" u="sng" dirty="0">
                <a:solidFill>
                  <a:srgbClr val="003366"/>
                </a:solidFill>
                <a:latin typeface="Times New Roman"/>
                <a:ea typeface="Times New Roman"/>
              </a:rPr>
              <a:t>населения:</a:t>
            </a:r>
            <a:r>
              <a:rPr lang="ru-RU" sz="1800" b="1" dirty="0">
                <a:solidFill>
                  <a:srgbClr val="003366"/>
                </a:solidFill>
                <a:latin typeface="Times New Roman"/>
                <a:ea typeface="Times New Roman"/>
              </a:rPr>
              <a:t> </a:t>
            </a:r>
            <a:r>
              <a:rPr lang="ru-RU" sz="1800" b="1" dirty="0" smtClean="0">
                <a:solidFill>
                  <a:srgbClr val="003366"/>
                </a:solidFill>
                <a:latin typeface="Times New Roman"/>
                <a:ea typeface="Times New Roman"/>
              </a:rPr>
              <a:t>более 1906</a:t>
            </a:r>
            <a:r>
              <a:rPr lang="ru-RU" sz="1800" b="1" dirty="0">
                <a:solidFill>
                  <a:srgbClr val="003366"/>
                </a:solidFill>
                <a:latin typeface="Times New Roman"/>
                <a:ea typeface="Times New Roman"/>
              </a:rPr>
              <a:t> человек.</a:t>
            </a:r>
            <a:endParaRPr lang="ru-RU" b="1" dirty="0">
              <a:solidFill>
                <a:srgbClr val="003366"/>
              </a:solidFill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</a:pPr>
            <a:endParaRPr lang="ru-RU" sz="1800" b="1" u="sng" dirty="0" smtClean="0">
              <a:solidFill>
                <a:srgbClr val="003366"/>
              </a:solidFill>
              <a:latin typeface="Times New Roman"/>
              <a:ea typeface="Calibri"/>
            </a:endParaRPr>
          </a:p>
          <a:p>
            <a:pPr lvl="0">
              <a:spcBef>
                <a:spcPts val="0"/>
              </a:spcBef>
            </a:pPr>
            <a:r>
              <a:rPr lang="ru-RU" sz="1800" b="1" u="sng" dirty="0" smtClean="0">
                <a:solidFill>
                  <a:srgbClr val="003366"/>
                </a:solidFill>
                <a:latin typeface="Times New Roman"/>
                <a:ea typeface="Calibri"/>
              </a:rPr>
              <a:t>Природные </a:t>
            </a:r>
            <a:r>
              <a:rPr lang="ru-RU" sz="1800" b="1" u="sng" dirty="0">
                <a:solidFill>
                  <a:srgbClr val="003366"/>
                </a:solidFill>
                <a:latin typeface="Times New Roman"/>
                <a:ea typeface="Calibri"/>
              </a:rPr>
              <a:t>ресурсы </a:t>
            </a:r>
            <a:r>
              <a:rPr lang="ru-RU" sz="1800" b="1" u="sng" dirty="0" smtClean="0">
                <a:solidFill>
                  <a:srgbClr val="003366"/>
                </a:solidFill>
                <a:latin typeface="Times New Roman"/>
                <a:ea typeface="Calibri"/>
              </a:rPr>
              <a:t>:</a:t>
            </a:r>
            <a:r>
              <a:rPr lang="ru-RU" sz="1800" b="1" dirty="0" smtClean="0">
                <a:solidFill>
                  <a:srgbClr val="003366"/>
                </a:solidFill>
                <a:latin typeface="Times New Roman"/>
                <a:ea typeface="Calibri"/>
              </a:rPr>
              <a:t> </a:t>
            </a:r>
            <a:r>
              <a:rPr lang="ru-RU" sz="1800" b="1" dirty="0">
                <a:solidFill>
                  <a:srgbClr val="003366"/>
                </a:solidFill>
                <a:latin typeface="Times New Roman"/>
                <a:ea typeface="Calibri"/>
              </a:rPr>
              <a:t>единственное в области </a:t>
            </a:r>
            <a:r>
              <a:rPr lang="ru-RU" sz="1800" b="1" dirty="0" err="1">
                <a:solidFill>
                  <a:srgbClr val="003366"/>
                </a:solidFill>
                <a:latin typeface="Times New Roman"/>
                <a:ea typeface="Calibri"/>
              </a:rPr>
              <a:t>Мотское</a:t>
            </a:r>
            <a:r>
              <a:rPr lang="ru-RU" sz="1800" b="1" dirty="0">
                <a:solidFill>
                  <a:srgbClr val="003366"/>
                </a:solidFill>
                <a:latin typeface="Times New Roman"/>
                <a:ea typeface="Calibri"/>
              </a:rPr>
              <a:t> месторождение охры расположено в 1,5 км к востоку от 39 км автомобильного тракта </a:t>
            </a:r>
            <a:r>
              <a:rPr lang="ru-RU" sz="1800" b="1" dirty="0" smtClean="0">
                <a:solidFill>
                  <a:srgbClr val="003366"/>
                </a:solidFill>
                <a:latin typeface="Times New Roman"/>
                <a:ea typeface="Calibri"/>
              </a:rPr>
              <a:t>Иркутск-</a:t>
            </a:r>
            <a:r>
              <a:rPr lang="ru-RU" sz="1800" b="1" dirty="0" err="1" smtClean="0">
                <a:solidFill>
                  <a:srgbClr val="003366"/>
                </a:solidFill>
                <a:latin typeface="Times New Roman"/>
                <a:ea typeface="Calibri"/>
              </a:rPr>
              <a:t>Слюдянка</a:t>
            </a:r>
            <a:endParaRPr lang="ru-RU" dirty="0">
              <a:solidFill>
                <a:srgbClr val="003366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5" y="1412776"/>
            <a:ext cx="440031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37613" y="14398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u="sng" dirty="0" smtClean="0">
                <a:solidFill>
                  <a:srgbClr val="0070C0"/>
                </a:solidFill>
                <a:latin typeface="Times New Roman"/>
                <a:ea typeface="Times New Roman"/>
              </a:rPr>
              <a:t>Включает</a:t>
            </a:r>
            <a:r>
              <a:rPr lang="ru-RU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села </a:t>
            </a:r>
            <a:r>
              <a:rPr lang="ru-RU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Шаманка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, Моты, </a:t>
            </a:r>
            <a:endParaRPr lang="ru-RU" b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поселок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Куйтун. </a:t>
            </a:r>
            <a:endParaRPr lang="ru-RU" sz="1400" b="1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b="1" u="sng" dirty="0">
                <a:solidFill>
                  <a:srgbClr val="0070C0"/>
                </a:solidFill>
                <a:latin typeface="Times New Roman"/>
                <a:ea typeface="Times New Roman"/>
              </a:rPr>
              <a:t>Образовано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 в июне 1999 года.  </a:t>
            </a:r>
            <a:endParaRPr lang="ru-RU" b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algn="r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Как поселение лесозаготовителей село Шаманка начало строиться в 1927 году.</a:t>
            </a:r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endParaRPr lang="ru-RU" sz="1400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algn="r">
              <a:spcAft>
                <a:spcPts val="0"/>
              </a:spcAft>
            </a:pPr>
            <a:endParaRPr lang="ru-RU" b="1" i="1" dirty="0" smtClean="0">
              <a:solidFill>
                <a:srgbClr val="0070C0"/>
              </a:solidFill>
              <a:latin typeface="Monotype Corsiva" pitchFamily="66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Название </a:t>
            </a:r>
            <a:r>
              <a:rPr lang="ru-RU" b="1" i="1" dirty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Шаманка произошло от эвенкийского "Шаман" – "колдун", "знахарь", "жрец", "идолопоклонник". В этих местностях раньше жили буряты-шаманисты, поэтому эти места стали называть шаманскими</a:t>
            </a:r>
            <a:r>
              <a:rPr lang="ru-RU" b="1" i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.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endParaRPr lang="ru-RU" sz="1400" b="1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algn="r">
              <a:spcAft>
                <a:spcPts val="0"/>
              </a:spcAft>
            </a:pPr>
            <a:endParaRPr lang="ru-RU" b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156" y="96357"/>
            <a:ext cx="4364533" cy="113877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Шаманское </a:t>
            </a:r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сельское</a:t>
            </a:r>
          </a:p>
          <a:p>
            <a:pPr lvl="0" algn="ctr"/>
            <a:r>
              <a:rPr lang="ru-RU" sz="3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4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поселение</a:t>
            </a:r>
          </a:p>
        </p:txBody>
      </p:sp>
      <p:pic>
        <p:nvPicPr>
          <p:cNvPr id="7170" name="Picture 2" descr="\\Arc-01\obmenka\ВЫСТАВКА-25 лет Шелеховскому району\Природа района\Шаманка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4088479" cy="299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5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8640"/>
            <a:ext cx="319809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323795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2267744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32656"/>
            <a:ext cx="5904656" cy="621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Первым документом, который дал </a:t>
            </a:r>
            <a:r>
              <a:rPr lang="ru-RU" sz="2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старт новому муниципальному образованию, </a:t>
            </a:r>
            <a:endParaRPr lang="ru-RU" sz="2200" b="1" dirty="0" smtClean="0">
              <a:solidFill>
                <a:srgbClr val="0066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является решение </a:t>
            </a:r>
            <a:r>
              <a:rPr lang="ru-RU" sz="2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Малого Совета Иркутского областного Совета народных депутатов от 20 января 1993 </a:t>
            </a:r>
            <a:r>
              <a:rPr lang="ru-RU" sz="2200" b="1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года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Об образовании </a:t>
            </a:r>
            <a:r>
              <a:rPr lang="ru-RU" sz="2200" b="1" dirty="0" err="1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Шелеховского</a:t>
            </a:r>
            <a:r>
              <a:rPr lang="ru-RU" sz="2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района</a:t>
            </a:r>
            <a:r>
              <a:rPr lang="ru-RU" sz="2200" b="1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»,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в</a:t>
            </a:r>
            <a:r>
              <a:rPr lang="ru-RU" sz="2200" b="1" dirty="0" smtClean="0">
                <a:solidFill>
                  <a:srgbClr val="006600"/>
                </a:solidFill>
                <a:latin typeface="Times New Roman"/>
                <a:ea typeface="Times New Roman"/>
                <a:cs typeface="Times New Roman"/>
              </a:rPr>
              <a:t> котором имеется запись: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006600"/>
                </a:solidFill>
                <a:latin typeface="Cambria" pitchFamily="18" charset="0"/>
                <a:ea typeface="Times New Roman"/>
                <a:cs typeface="Times New Roman"/>
              </a:rPr>
              <a:t>… </a:t>
            </a:r>
            <a:r>
              <a:rPr lang="ru-RU" sz="2400" b="1" i="1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«выделить </a:t>
            </a: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из Иркутского района территорию общей площадью </a:t>
            </a:r>
            <a:r>
              <a:rPr lang="ru-RU" sz="2400" b="1" i="1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200,6 </a:t>
            </a:r>
            <a:r>
              <a:rPr lang="ru-RU" sz="2400" b="1" i="1" dirty="0" err="1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тыс.га</a:t>
            </a:r>
            <a:r>
              <a:rPr lang="ru-RU" sz="2400" b="1" i="1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  </a:t>
            </a:r>
            <a:endParaRPr lang="ru-RU" sz="2400" b="1" i="1" dirty="0" smtClean="0">
              <a:solidFill>
                <a:srgbClr val="00660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и</a:t>
            </a: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 образовать </a:t>
            </a:r>
            <a:r>
              <a:rPr lang="ru-RU" sz="2400" b="1" i="1" dirty="0" err="1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Шелеховский</a:t>
            </a: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 район, </a:t>
            </a:r>
            <a:endParaRPr lang="ru-RU" sz="2400" b="1" i="1" dirty="0" smtClean="0">
              <a:solidFill>
                <a:srgbClr val="00660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включить </a:t>
            </a: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в него</a:t>
            </a:r>
            <a:r>
              <a:rPr lang="ru-RU" sz="2400" b="1" i="1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: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Шаманский</a:t>
            </a: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, </a:t>
            </a:r>
            <a:r>
              <a:rPr lang="ru-RU" sz="2400" b="1" i="1" dirty="0" err="1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Подкаменский</a:t>
            </a: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, </a:t>
            </a:r>
            <a:r>
              <a:rPr lang="ru-RU" sz="2400" b="1" i="1" dirty="0" err="1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Баклашинский</a:t>
            </a:r>
            <a:r>
              <a:rPr lang="ru-RU" sz="2400" b="1" i="1" dirty="0" smtClean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 </a:t>
            </a: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сельские Советы народных депутатов и </a:t>
            </a:r>
            <a:r>
              <a:rPr lang="ru-RU" sz="2400" b="1" i="1" dirty="0" err="1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Большелугский</a:t>
            </a: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  <a:ea typeface="Times New Roman"/>
                <a:cs typeface="Times New Roman"/>
              </a:rPr>
              <a:t> поселковый Совет народных депутатов». </a:t>
            </a:r>
            <a:endParaRPr lang="ru-RU" sz="2400" b="1" i="1" dirty="0">
              <a:solidFill>
                <a:srgbClr val="006600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90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Шелеховское</a:t>
            </a:r>
            <a:r>
              <a:rPr lang="ru-RU" dirty="0" smtClean="0"/>
              <a:t> городское поселение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высокорадоновые</a:t>
            </a:r>
            <a:r>
              <a:rPr lang="ru-RU" dirty="0"/>
              <a:t> воды </a:t>
            </a:r>
            <a:r>
              <a:rPr lang="ru-RU" dirty="0" err="1"/>
              <a:t>Мотского</a:t>
            </a:r>
            <a:r>
              <a:rPr lang="ru-RU" dirty="0"/>
              <a:t> месторождения </a:t>
            </a:r>
          </a:p>
        </p:txBody>
      </p:sp>
    </p:spTree>
    <p:extLst>
      <p:ext uri="{BB962C8B-B14F-4D97-AF65-F5344CB8AC3E}">
        <p14:creationId xmlns:p14="http://schemas.microsoft.com/office/powerpoint/2010/main" val="1273486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milova\Local Settings\Temporary Internet Files\Content.Word\Старуха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1934"/>
          <a:stretch/>
        </p:blipFill>
        <p:spPr bwMode="auto">
          <a:xfrm>
            <a:off x="174687" y="764704"/>
            <a:ext cx="325066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30329" y="5373216"/>
            <a:ext cx="333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006600"/>
                </a:solidFill>
                <a:latin typeface="Candara" pitchFamily="34" charset="0"/>
              </a:rPr>
              <a:t>Скальник</a:t>
            </a:r>
            <a:r>
              <a:rPr lang="ru-RU" sz="2800" b="1" dirty="0" smtClean="0">
                <a:solidFill>
                  <a:srgbClr val="006600"/>
                </a:solidFill>
                <a:latin typeface="Candara" pitchFamily="34" charset="0"/>
              </a:rPr>
              <a:t> «Старуха»</a:t>
            </a:r>
            <a:endParaRPr lang="ru-RU" sz="2800" b="1" dirty="0">
              <a:solidFill>
                <a:srgbClr val="006600"/>
              </a:solidFill>
              <a:latin typeface="Candara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563888" y="188640"/>
            <a:ext cx="5122912" cy="6408712"/>
          </a:xfrm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400" b="1" u="sng" dirty="0">
                <a:solidFill>
                  <a:srgbClr val="006600"/>
                </a:solidFill>
                <a:latin typeface="Comic Sans MS" pitchFamily="66" charset="0"/>
                <a:ea typeface="Calibri"/>
              </a:rPr>
              <a:t>Полезные ископаемые, природные ресурсы:</a:t>
            </a:r>
            <a:r>
              <a:rPr lang="ru-RU" sz="2400" dirty="0">
                <a:solidFill>
                  <a:srgbClr val="006600"/>
                </a:solidFill>
                <a:latin typeface="Comic Sans MS" pitchFamily="66" charset="0"/>
                <a:ea typeface="Calibri"/>
              </a:rPr>
              <a:t> </a:t>
            </a:r>
            <a:endParaRPr lang="en-US" sz="2400" dirty="0" smtClean="0">
              <a:solidFill>
                <a:srgbClr val="006600"/>
              </a:solidFill>
              <a:latin typeface="Comic Sans MS" pitchFamily="66" charset="0"/>
              <a:ea typeface="Calibri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1000" dirty="0">
              <a:solidFill>
                <a:srgbClr val="006600"/>
              </a:solidFill>
              <a:latin typeface="Comic Sans MS" pitchFamily="66" charset="0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600" i="1" dirty="0">
                <a:latin typeface="Trebuchet MS" pitchFamily="34" charset="0"/>
                <a:ea typeface="Calibri"/>
              </a:rPr>
              <a:t>    Полезные ископаемые принадлежат в основном к группе естественных строительных материалов — это глина, облицовочный камень, минеральные краски, известняк и мрамор. </a:t>
            </a:r>
            <a:endParaRPr lang="ru-RU" sz="1600" dirty="0">
              <a:latin typeface="Trebuchet MS" pitchFamily="34" charset="0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600" i="1" dirty="0">
                <a:latin typeface="Trebuchet MS" pitchFamily="34" charset="0"/>
                <a:ea typeface="Calibri"/>
              </a:rPr>
              <a:t>     Разработаны  месторождения гранитов и </a:t>
            </a:r>
            <a:r>
              <a:rPr lang="ru-RU" sz="1600" i="1" dirty="0" err="1">
                <a:latin typeface="Trebuchet MS" pitchFamily="34" charset="0"/>
                <a:ea typeface="Calibri"/>
              </a:rPr>
              <a:t>гранодиоритов</a:t>
            </a:r>
            <a:r>
              <a:rPr lang="ru-RU" sz="1600" i="1" dirty="0">
                <a:latin typeface="Trebuchet MS" pitchFamily="34" charset="0"/>
                <a:ea typeface="Calibri"/>
              </a:rPr>
              <a:t> «Орленок», «</a:t>
            </a:r>
            <a:r>
              <a:rPr lang="ru-RU" sz="1600" i="1" dirty="0" err="1">
                <a:latin typeface="Trebuchet MS" pitchFamily="34" charset="0"/>
                <a:ea typeface="Calibri"/>
              </a:rPr>
              <a:t>Олхинское</a:t>
            </a:r>
            <a:r>
              <a:rPr lang="ru-RU" sz="1600" i="1" dirty="0">
                <a:latin typeface="Trebuchet MS" pitchFamily="34" charset="0"/>
                <a:ea typeface="Calibri"/>
              </a:rPr>
              <a:t>», «Скалистый», их запасы составляют не менее 200 млн. м3, сырье пригодно для производства облицовочной плитки, бордюров, щебня, отсева и бутового камня.</a:t>
            </a:r>
            <a:endParaRPr lang="ru-RU" sz="1600" dirty="0">
              <a:latin typeface="Trebuchet MS" pitchFamily="34" charset="0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600" i="1" dirty="0">
                <a:latin typeface="Trebuchet MS" pitchFamily="34" charset="0"/>
                <a:ea typeface="Calibri"/>
              </a:rPr>
              <a:t>      В непосредственной близости к городу расположено </a:t>
            </a:r>
            <a:r>
              <a:rPr lang="ru-RU" sz="1600" i="1" dirty="0" err="1">
                <a:latin typeface="Trebuchet MS" pitchFamily="34" charset="0"/>
                <a:ea typeface="Calibri"/>
              </a:rPr>
              <a:t>Олхинское</a:t>
            </a:r>
            <a:r>
              <a:rPr lang="ru-RU" sz="1600" i="1" dirty="0">
                <a:latin typeface="Trebuchet MS" pitchFamily="34" charset="0"/>
                <a:ea typeface="Calibri"/>
              </a:rPr>
              <a:t> месторождение карбонатного сырья известняка, запас которого исчисляется в 30 млн. тонн. Известь в с. </a:t>
            </a:r>
            <a:r>
              <a:rPr lang="ru-RU" sz="1600" i="1" dirty="0" err="1">
                <a:latin typeface="Trebuchet MS" pitchFamily="34" charset="0"/>
                <a:ea typeface="Calibri"/>
              </a:rPr>
              <a:t>Олха</a:t>
            </a:r>
            <a:r>
              <a:rPr lang="ru-RU" sz="1600" i="1" dirty="0">
                <a:latin typeface="Trebuchet MS" pitchFamily="34" charset="0"/>
                <a:ea typeface="Calibri"/>
              </a:rPr>
              <a:t> добывали еще в XVIII веке и использовали при строительстве церквей, соборов, домов в городе Иркутске, а в XX веке при строительстве промышленной базы города Шелехова. </a:t>
            </a:r>
            <a:endParaRPr lang="ru-RU" sz="1600" dirty="0">
              <a:latin typeface="Trebuchet MS" pitchFamily="34" charset="0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600" i="1" dirty="0">
                <a:latin typeface="Trebuchet MS" pitchFamily="34" charset="0"/>
                <a:ea typeface="Calibri"/>
              </a:rPr>
              <a:t>     </a:t>
            </a:r>
            <a:r>
              <a:rPr lang="ru-RU" sz="1600" i="1" dirty="0" err="1">
                <a:latin typeface="Trebuchet MS" pitchFamily="34" charset="0"/>
                <a:ea typeface="Calibri"/>
              </a:rPr>
              <a:t>Олхинское</a:t>
            </a:r>
            <a:r>
              <a:rPr lang="ru-RU" sz="1600" i="1" dirty="0">
                <a:latin typeface="Trebuchet MS" pitchFamily="34" charset="0"/>
                <a:ea typeface="Calibri"/>
              </a:rPr>
              <a:t>  месторождение гранита, расположенное в 1,5 км юго-западнее железнодорожной станции Большой Луг, используется для производства облицовочных плит.</a:t>
            </a:r>
            <a:endParaRPr lang="ru-RU" sz="1600" dirty="0">
              <a:latin typeface="Trebuchet MS" pitchFamily="34" charset="0"/>
              <a:ea typeface="Times New Roman"/>
            </a:endParaRPr>
          </a:p>
          <a:p>
            <a:endParaRPr lang="ru-RU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3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99412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onstantia" pitchFamily="18" charset="0"/>
              </a:rPr>
              <a:t>Мост через Иркут. Село Шаманка</a:t>
            </a:r>
            <a:endParaRPr lang="ru-RU" b="1" i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3074" name="Picture 2" descr="\\Arc-01\obmenka\ВЫСТАВКА-25 лет Шелеховскому району\Поселения\Шаман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920879" cy="5317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45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640604"/>
            <a:ext cx="38351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Monotype Corsiva" pitchFamily="66" charset="0"/>
              </a:rPr>
              <a:t>Очаровал утёс Шаманский</a:t>
            </a:r>
          </a:p>
          <a:p>
            <a:r>
              <a:rPr lang="ru-RU" sz="2200" b="1" dirty="0">
                <a:latin typeface="Monotype Corsiva" pitchFamily="66" charset="0"/>
              </a:rPr>
              <a:t>На фоне глади Иркута,</a:t>
            </a:r>
          </a:p>
          <a:p>
            <a:r>
              <a:rPr lang="ru-RU" sz="2200" b="1" dirty="0">
                <a:latin typeface="Monotype Corsiva" pitchFamily="66" charset="0"/>
              </a:rPr>
              <a:t>Природы памятник гигантский –</a:t>
            </a:r>
          </a:p>
          <a:p>
            <a:r>
              <a:rPr lang="ru-RU" sz="2200" b="1" dirty="0">
                <a:latin typeface="Monotype Corsiva" pitchFamily="66" charset="0"/>
              </a:rPr>
              <a:t>Величественность, красота!</a:t>
            </a:r>
          </a:p>
          <a:p>
            <a:r>
              <a:rPr lang="ru-RU" sz="2200" b="1" dirty="0">
                <a:latin typeface="Monotype Corsiva" pitchFamily="66" charset="0"/>
              </a:rPr>
              <a:t> </a:t>
            </a:r>
          </a:p>
          <a:p>
            <a:r>
              <a:rPr lang="ru-RU" sz="2200" b="1" dirty="0">
                <a:latin typeface="Monotype Corsiva" pitchFamily="66" charset="0"/>
              </a:rPr>
              <a:t>Река почтительно, смиренно</a:t>
            </a:r>
          </a:p>
          <a:p>
            <a:r>
              <a:rPr lang="ru-RU" sz="2200" b="1" dirty="0">
                <a:latin typeface="Monotype Corsiva" pitchFamily="66" charset="0"/>
              </a:rPr>
              <a:t>Святыню огибает здесь,</a:t>
            </a:r>
          </a:p>
          <a:p>
            <a:r>
              <a:rPr lang="ru-RU" sz="2200" b="1" dirty="0">
                <a:latin typeface="Monotype Corsiva" pitchFamily="66" charset="0"/>
              </a:rPr>
              <a:t>Скала утёса чуть надменно,</a:t>
            </a:r>
          </a:p>
          <a:p>
            <a:r>
              <a:rPr lang="ru-RU" sz="2200" b="1" dirty="0">
                <a:latin typeface="Monotype Corsiva" pitchFamily="66" charset="0"/>
              </a:rPr>
              <a:t>Как крепость, встала до небес.</a:t>
            </a:r>
          </a:p>
          <a:p>
            <a:r>
              <a:rPr lang="ru-RU" sz="2200" b="1" dirty="0">
                <a:latin typeface="Monotype Corsiva" pitchFamily="66" charset="0"/>
              </a:rPr>
              <a:t> </a:t>
            </a:r>
          </a:p>
          <a:p>
            <a:r>
              <a:rPr lang="ru-RU" sz="2200" b="1" dirty="0">
                <a:latin typeface="Monotype Corsiva" pitchFamily="66" charset="0"/>
              </a:rPr>
              <a:t>А гребень пышно украшает</a:t>
            </a:r>
          </a:p>
          <a:p>
            <a:r>
              <a:rPr lang="ru-RU" sz="2200" b="1" dirty="0">
                <a:latin typeface="Monotype Corsiva" pitchFamily="66" charset="0"/>
              </a:rPr>
              <a:t>Вечнозелёных сосен лес,</a:t>
            </a:r>
          </a:p>
          <a:p>
            <a:r>
              <a:rPr lang="ru-RU" sz="2200" b="1" dirty="0">
                <a:latin typeface="Monotype Corsiva" pitchFamily="66" charset="0"/>
              </a:rPr>
              <a:t>От разрушений защищает</a:t>
            </a:r>
          </a:p>
          <a:p>
            <a:r>
              <a:rPr lang="ru-RU" sz="2200" b="1" dirty="0">
                <a:latin typeface="Monotype Corsiva" pitchFamily="66" charset="0"/>
              </a:rPr>
              <a:t>Святое место – мир чудес</a:t>
            </a:r>
            <a:r>
              <a:rPr lang="ru-RU" sz="2200" b="1" dirty="0" smtClean="0">
                <a:latin typeface="Monotype Corsiva" pitchFamily="66" charset="0"/>
              </a:rPr>
              <a:t>.</a:t>
            </a:r>
          </a:p>
          <a:p>
            <a:endParaRPr lang="ru-RU" sz="2200" b="1" dirty="0" smtClean="0">
              <a:latin typeface="Monotype Corsiva" pitchFamily="66" charset="0"/>
            </a:endParaRPr>
          </a:p>
          <a:p>
            <a:r>
              <a:rPr lang="ru-RU" sz="2200" b="1" dirty="0" smtClean="0">
                <a:latin typeface="Monotype Corsiva" pitchFamily="66" charset="0"/>
              </a:rPr>
              <a:t>                     Элла Герасименко</a:t>
            </a:r>
            <a:endParaRPr lang="ru-RU" sz="2200" b="1" dirty="0">
              <a:latin typeface="Monotype Corsiva" pitchFamily="66" charset="0"/>
            </a:endParaRPr>
          </a:p>
        </p:txBody>
      </p:sp>
      <p:pic>
        <p:nvPicPr>
          <p:cNvPr id="4098" name="Picture 2" descr="C:\Users\lubochko\Desktop\Мои документы\Выставки\Выставка С днем рождения, 25 лет ШР\Природа района\село Шаман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267200" cy="28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второй диск 1\Media\Фотки\японец\японец 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9" y="3645024"/>
            <a:ext cx="3747469" cy="28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538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b="1" i="1" dirty="0">
                <a:latin typeface="Times New Roman"/>
                <a:ea typeface="Calibri"/>
              </a:rPr>
              <a:t>Строящаяся часовня в селе </a:t>
            </a:r>
            <a:r>
              <a:rPr lang="ru-RU" sz="3800" b="1" i="1" dirty="0" err="1">
                <a:latin typeface="Times New Roman"/>
                <a:ea typeface="Calibri"/>
              </a:rPr>
              <a:t>Введенщина</a:t>
            </a:r>
            <a:r>
              <a:rPr lang="ru-RU" sz="3800" b="1" i="1" dirty="0">
                <a:latin typeface="Times New Roman"/>
                <a:ea typeface="Calibri"/>
              </a:rPr>
              <a:t>. </a:t>
            </a:r>
            <a:r>
              <a:rPr lang="ru-RU" sz="3800" b="1" i="1" dirty="0" smtClean="0">
                <a:latin typeface="Times New Roman"/>
                <a:ea typeface="Calibri"/>
              </a:rPr>
              <a:t>2000 год</a:t>
            </a:r>
            <a:endParaRPr lang="ru-RU" sz="3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3"/>
            <a:ext cx="7920880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9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89067"/>
            <a:ext cx="4896544" cy="645230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За 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год до образования района в близлежащих сельских поселениях проводились референдумы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где 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население близлежащих сел решали вопрос: «Остаться в  Иркутском районе, или войти в состав  </a:t>
            </a:r>
            <a:r>
              <a:rPr lang="ru-RU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?» </a:t>
            </a: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Жители </a:t>
            </a: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Смоленщины решили </a:t>
            </a:r>
            <a:endParaRPr lang="ru-RU" b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остаться </a:t>
            </a: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в составе Иркутского района</a:t>
            </a: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2700" b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Жители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Баклашей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большинством голосов приняли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решение 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присоединении к 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Шелеховскому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району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   Согласно 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протоколу 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шестой сессии </a:t>
            </a:r>
            <a:r>
              <a:rPr lang="ru-RU" b="1" dirty="0" err="1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Баклашинского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сельского Совета народных депутатов от 26 декабря 1991 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года 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: «общее 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число избирателей на тот момент составляло 1542 человека. 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  <a:ea typeface="Times New Roman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Из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 них «приняло участие в голосовании 1263 человека, из которых 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  <a:ea typeface="Times New Roman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за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 переход в г. </a:t>
            </a:r>
            <a:r>
              <a:rPr lang="ru-RU" b="1" dirty="0" err="1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Шелехов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проголосовало 1175 человек, </a:t>
            </a:r>
            <a:r>
              <a:rPr lang="ru-RU" dirty="0">
                <a:latin typeface="Monotype Corsiva" pitchFamily="66" charset="0"/>
                <a:ea typeface="Times New Roman"/>
                <a:cs typeface="Times New Roman" pitchFamily="18" charset="0"/>
              </a:rPr>
              <a:t>против 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86 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  <a:ea typeface="Times New Roman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2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бюллетеня </a:t>
            </a:r>
            <a:r>
              <a:rPr lang="ru-RU" b="1" dirty="0">
                <a:solidFill>
                  <a:srgbClr val="00206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признано недействительными».</a:t>
            </a:r>
            <a:endParaRPr lang="ru-RU" b="1" dirty="0">
              <a:solidFill>
                <a:srgbClr val="002060"/>
              </a:solidFill>
              <a:latin typeface="Monotype Corsiva" pitchFamily="66" charset="0"/>
              <a:ea typeface="Calibri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672408" cy="255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4864"/>
            <a:ext cx="3240360" cy="4486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7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Documents and Settings\milova\Local Settings\Temporary Internet Files\Content.Word\DSC_000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73" y="273482"/>
            <a:ext cx="2037855" cy="236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 descr="C:\Documents and Settings\milova\Local Settings\Temporary Internet Files\Content.Word\Лобанов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18" y="4292129"/>
            <a:ext cx="1966699" cy="247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84168" y="2636912"/>
            <a:ext cx="291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Arial" pitchFamily="34" charset="0"/>
                <a:cs typeface="Arial" pitchFamily="34" charset="0"/>
              </a:rPr>
              <a:t>Юрий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Александрович СЮСИН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b="1" i="1" dirty="0" smtClean="0"/>
              <a:t>Мэр ШМР </a:t>
            </a:r>
            <a:r>
              <a:rPr lang="ru-RU" sz="1600" b="1" i="1" dirty="0" smtClean="0"/>
              <a:t>(с 2005по 2010.г.г.)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62024" y="5761473"/>
            <a:ext cx="3419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Arial" pitchFamily="34" charset="0"/>
                <a:cs typeface="Arial" pitchFamily="34" charset="0"/>
              </a:rPr>
              <a:t>Александр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Юрьевич ЛОБАНОВ</a:t>
            </a:r>
            <a:endParaRPr lang="ru-RU" sz="1600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 smtClean="0"/>
              <a:t>Мэр ШМР ( </a:t>
            </a:r>
            <a:r>
              <a:rPr lang="ru-RU" sz="1600" b="1" i="1" dirty="0" smtClean="0"/>
              <a:t>с2010 по2013г.г.), </a:t>
            </a:r>
            <a:r>
              <a:rPr lang="ru-RU" sz="1600" b="1" i="1" dirty="0"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Председатель </a:t>
            </a:r>
            <a:r>
              <a:rPr lang="ru-RU" sz="1600" b="1" i="1" dirty="0" smtClean="0">
                <a:solidFill>
                  <a:prstClr val="black"/>
                </a:solidFill>
                <a:latin typeface="Arial Narrow"/>
                <a:ea typeface="Calibri"/>
                <a:cs typeface="Times New Roman"/>
              </a:rPr>
              <a:t>Думы (с 2005 по 2008г.г.)</a:t>
            </a: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5" y="794930"/>
            <a:ext cx="1996667" cy="2229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1368" y="3175520"/>
            <a:ext cx="29523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Владислав Викторович</a:t>
            </a:r>
            <a:br>
              <a:rPr lang="ru-RU" sz="1400" b="1" i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400" b="1" i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ПОЗДНЯК</a:t>
            </a:r>
            <a:r>
              <a:rPr lang="ru-RU" sz="1400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/>
            </a:r>
            <a:br>
              <a:rPr lang="ru-RU" sz="1400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</a:br>
            <a:r>
              <a:rPr lang="ru-RU" sz="1400" b="1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>Глава администрации г</a:t>
            </a:r>
            <a:r>
              <a:rPr lang="ru-RU" sz="1400" b="1" i="1" dirty="0" smtClean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>. Шелехова</a:t>
            </a:r>
          </a:p>
          <a:p>
            <a:pPr algn="ctr"/>
            <a:r>
              <a:rPr lang="ru-RU" sz="1400" b="1" i="1" dirty="0" smtClean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>(1991-1994</a:t>
            </a:r>
            <a:r>
              <a:rPr lang="ru-RU" sz="1400" b="1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>), </a:t>
            </a:r>
            <a:r>
              <a:rPr lang="ru-RU" sz="1400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/>
            </a:r>
            <a:br>
              <a:rPr lang="ru-RU" sz="1400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</a:br>
            <a:r>
              <a:rPr lang="ru-RU" sz="1400" b="1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>Мэр г</a:t>
            </a:r>
            <a:r>
              <a:rPr lang="ru-RU" sz="1400" b="1" i="1" dirty="0" smtClean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>. Шелехова </a:t>
            </a:r>
            <a:r>
              <a:rPr lang="ru-RU" sz="1400" b="1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>(1994-2002), </a:t>
            </a:r>
            <a:r>
              <a:rPr lang="ru-RU" sz="1400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/>
            </a:r>
            <a:br>
              <a:rPr lang="ru-RU" sz="1400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</a:br>
            <a:r>
              <a:rPr lang="ru-RU" sz="1400" b="1" i="1" dirty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>Председатель Думы </a:t>
            </a:r>
            <a:r>
              <a:rPr lang="ru-RU" sz="1400" b="1" i="1" dirty="0" smtClean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>г. Шелехова</a:t>
            </a:r>
          </a:p>
          <a:p>
            <a:pPr algn="ctr"/>
            <a:r>
              <a:rPr lang="ru-RU" sz="1400" b="1" i="1" dirty="0" smtClean="0">
                <a:solidFill>
                  <a:prstClr val="black"/>
                </a:solidFill>
                <a:latin typeface="+mj-lt"/>
                <a:ea typeface="Calibri"/>
                <a:cs typeface="Times New Roman" pitchFamily="18" charset="0"/>
              </a:rPr>
              <a:t>(с1994  по 2002г.г.)</a:t>
            </a:r>
            <a:endParaRPr lang="ru-RU" sz="1400" i="1" dirty="0">
              <a:latin typeface="+mj-lt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89" y="672193"/>
            <a:ext cx="1980221" cy="223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Documents and Settings\milova\Local Settings\Temporary Internet Files\Content.Word\IMG_0918-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95" y="3457218"/>
            <a:ext cx="2088233" cy="230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94946" y="5661248"/>
            <a:ext cx="38401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>
                <a:latin typeface="Arial" pitchFamily="34" charset="0"/>
                <a:cs typeface="Arial" pitchFamily="34" charset="0"/>
              </a:rPr>
              <a:t>Максим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Николаевич  МОДИН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i="1" dirty="0" smtClean="0"/>
              <a:t>           Мэр </a:t>
            </a:r>
            <a:r>
              <a:rPr lang="ru-RU" sz="1600" b="1" i="1" dirty="0"/>
              <a:t>Шелеховского </a:t>
            </a:r>
            <a:endParaRPr lang="ru-RU" sz="1600" b="1" i="1" dirty="0" smtClean="0"/>
          </a:p>
          <a:p>
            <a:pPr algn="ctr"/>
            <a:r>
              <a:rPr lang="ru-RU" sz="1600" b="1" i="1" dirty="0" smtClean="0"/>
              <a:t>муниципального </a:t>
            </a:r>
            <a:r>
              <a:rPr lang="ru-RU" sz="1600" b="1" i="1" dirty="0"/>
              <a:t>района</a:t>
            </a:r>
            <a:endParaRPr lang="ru-RU" sz="1600" dirty="0"/>
          </a:p>
          <a:p>
            <a:pPr algn="ctr"/>
            <a:r>
              <a:rPr lang="ru-RU" sz="1600" b="1" i="1" dirty="0" smtClean="0"/>
              <a:t>        (</a:t>
            </a:r>
            <a:r>
              <a:rPr lang="ru-RU" sz="1600" b="1" i="1" dirty="0"/>
              <a:t>с марта 2014 года)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3024232"/>
            <a:ext cx="33843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Arial" pitchFamily="34" charset="0"/>
                <a:ea typeface="Calibri"/>
                <a:cs typeface="Arial" pitchFamily="34" charset="0"/>
              </a:rPr>
              <a:t>Сергей Витальевич</a:t>
            </a:r>
            <a:endParaRPr lang="ru-RU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/>
            <a:r>
              <a:rPr lang="ru-RU" sz="1600" b="1" i="1" dirty="0">
                <a:latin typeface="Arial" pitchFamily="34" charset="0"/>
                <a:ea typeface="Calibri"/>
                <a:cs typeface="Arial" pitchFamily="34" charset="0"/>
              </a:rPr>
              <a:t>ПОЛЯКОВ</a:t>
            </a:r>
            <a:endParaRPr lang="ru-RU" sz="1600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/>
            <a:r>
              <a:rPr lang="ru-RU" sz="1600" b="1" i="1" dirty="0">
                <a:latin typeface="Arial Narrow"/>
                <a:ea typeface="Calibri"/>
                <a:cs typeface="Times New Roman"/>
              </a:rPr>
              <a:t>Мэр г</a:t>
            </a:r>
            <a:r>
              <a:rPr lang="ru-RU" sz="1600" b="1" i="1" dirty="0" smtClean="0">
                <a:latin typeface="Arial Narrow"/>
                <a:ea typeface="Calibri"/>
                <a:cs typeface="Times New Roman"/>
              </a:rPr>
              <a:t>. Шелехова </a:t>
            </a:r>
            <a:r>
              <a:rPr lang="ru-RU" sz="1600" b="1" i="1" dirty="0">
                <a:latin typeface="Arial Narrow"/>
                <a:ea typeface="Calibri"/>
                <a:cs typeface="Times New Roman"/>
              </a:rPr>
              <a:t>(2002-2005)</a:t>
            </a:r>
            <a:endParaRPr lang="ru-RU" sz="1600" dirty="0">
              <a:ea typeface="Calibri"/>
              <a:cs typeface="Times New Roman"/>
            </a:endParaRPr>
          </a:p>
          <a:p>
            <a:pPr algn="ctr"/>
            <a:r>
              <a:rPr lang="ru-RU" sz="1600" b="1" i="1" dirty="0">
                <a:latin typeface="Arial Narrow"/>
                <a:ea typeface="Calibri"/>
                <a:cs typeface="Times New Roman"/>
              </a:rPr>
              <a:t>Председатель Думы г</a:t>
            </a:r>
            <a:r>
              <a:rPr lang="ru-RU" sz="1600" b="1" i="1" dirty="0" smtClean="0">
                <a:latin typeface="Arial Narrow"/>
                <a:ea typeface="Calibri"/>
                <a:cs typeface="Times New Roman"/>
              </a:rPr>
              <a:t>. </a:t>
            </a:r>
            <a:r>
              <a:rPr lang="ru-RU" sz="1600" b="1" i="1" dirty="0" err="1" smtClean="0">
                <a:latin typeface="Arial Narrow"/>
                <a:ea typeface="Calibri"/>
                <a:cs typeface="Times New Roman"/>
              </a:rPr>
              <a:t>Шелехова</a:t>
            </a:r>
            <a:r>
              <a:rPr lang="ru-RU" sz="1600" b="1" i="1" dirty="0" smtClean="0">
                <a:latin typeface="Arial Narrow"/>
                <a:ea typeface="Calibri"/>
                <a:cs typeface="Times New Roman"/>
              </a:rPr>
              <a:t> </a:t>
            </a:r>
            <a:endParaRPr lang="ru-RU" sz="1600" b="1" i="1" dirty="0" smtClean="0">
              <a:latin typeface="Arial Narrow"/>
              <a:ea typeface="Calibri"/>
              <a:cs typeface="Times New Roman"/>
            </a:endParaRPr>
          </a:p>
          <a:p>
            <a:pPr algn="ctr"/>
            <a:r>
              <a:rPr lang="ru-RU" sz="1600" b="1" i="1" dirty="0" smtClean="0">
                <a:latin typeface="Arial Narrow"/>
                <a:ea typeface="Calibri"/>
                <a:cs typeface="Times New Roman"/>
              </a:rPr>
              <a:t>(с 2002 по 2005г.г.)</a:t>
            </a:r>
            <a:endParaRPr lang="ru-R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043608" y="188640"/>
            <a:ext cx="70567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Руководители </a:t>
            </a:r>
            <a:r>
              <a:rPr lang="ru-RU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87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/>
          </p:cNvPicPr>
          <p:nvPr>
            <p:ph sz="half" idx="1"/>
          </p:nvPr>
        </p:nvPicPr>
        <p:blipFill rotWithShape="1">
          <a:blip r:embed="rId2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2"/>
          <a:stretch/>
        </p:blipFill>
        <p:spPr bwMode="auto">
          <a:xfrm>
            <a:off x="5652120" y="2276872"/>
            <a:ext cx="3312368" cy="4402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7"/>
          <a:stretch/>
        </p:blipFill>
        <p:spPr bwMode="auto">
          <a:xfrm>
            <a:off x="192535" y="332655"/>
            <a:ext cx="4339108" cy="555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" r="5003" b="3073"/>
          <a:stretch/>
        </p:blipFill>
        <p:spPr bwMode="auto">
          <a:xfrm>
            <a:off x="2771800" y="1988840"/>
            <a:ext cx="331236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858218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 </a:t>
            </a:r>
            <a:r>
              <a:rPr lang="ru-RU" sz="2200" b="1" dirty="0">
                <a:solidFill>
                  <a:srgbClr val="A50021"/>
                </a:solidFill>
              </a:rPr>
              <a:t>23 февраля 1999 года </a:t>
            </a:r>
            <a:r>
              <a:rPr lang="ru-RU" sz="2200" b="1" dirty="0" smtClean="0">
                <a:solidFill>
                  <a:srgbClr val="A50021"/>
                </a:solidFill>
              </a:rPr>
              <a:t>зарегистрирован </a:t>
            </a:r>
            <a:r>
              <a:rPr lang="ru-RU" sz="2200" b="1" dirty="0" smtClean="0">
                <a:solidFill>
                  <a:srgbClr val="A50021"/>
                </a:solidFill>
              </a:rPr>
              <a:t/>
            </a:r>
            <a:br>
              <a:rPr lang="ru-RU" sz="2200" b="1" dirty="0" smtClean="0">
                <a:solidFill>
                  <a:srgbClr val="A50021"/>
                </a:solidFill>
              </a:rPr>
            </a:br>
            <a:r>
              <a:rPr lang="ru-RU" sz="2200" b="1" dirty="0" smtClean="0">
                <a:solidFill>
                  <a:srgbClr val="A50021"/>
                </a:solidFill>
              </a:rPr>
              <a:t>«</a:t>
            </a:r>
            <a:r>
              <a:rPr lang="ru-RU" sz="2200" b="1" dirty="0">
                <a:solidFill>
                  <a:srgbClr val="A50021"/>
                </a:solidFill>
              </a:rPr>
              <a:t>Устав </a:t>
            </a:r>
            <a:r>
              <a:rPr lang="ru-RU" sz="2200" b="1" dirty="0" err="1">
                <a:solidFill>
                  <a:srgbClr val="A50021"/>
                </a:solidFill>
              </a:rPr>
              <a:t>Шелеховского</a:t>
            </a:r>
            <a:r>
              <a:rPr lang="ru-RU" sz="2200" b="1" dirty="0">
                <a:solidFill>
                  <a:srgbClr val="A50021"/>
                </a:solidFill>
              </a:rPr>
              <a:t> муниципального образования», </a:t>
            </a:r>
            <a:r>
              <a:rPr lang="ru-RU" sz="2200" b="1" dirty="0" smtClean="0">
                <a:solidFill>
                  <a:srgbClr val="A50021"/>
                </a:solidFill>
              </a:rPr>
              <a:t/>
            </a:r>
            <a:br>
              <a:rPr lang="ru-RU" sz="2200" b="1" dirty="0" smtClean="0">
                <a:solidFill>
                  <a:srgbClr val="A50021"/>
                </a:solidFill>
              </a:rPr>
            </a:br>
            <a:r>
              <a:rPr lang="ru-RU" sz="2200" b="1" dirty="0" smtClean="0">
                <a:solidFill>
                  <a:srgbClr val="A50021"/>
                </a:solidFill>
              </a:rPr>
              <a:t>а </a:t>
            </a:r>
            <a:r>
              <a:rPr lang="ru-RU" sz="2200" b="1" dirty="0">
                <a:solidFill>
                  <a:srgbClr val="A50021"/>
                </a:solidFill>
              </a:rPr>
              <a:t>в сентябре этого же года, </a:t>
            </a:r>
            <a:r>
              <a:rPr lang="ru-RU" sz="2200" b="1" dirty="0" err="1" smtClean="0">
                <a:solidFill>
                  <a:srgbClr val="A50021"/>
                </a:solidFill>
              </a:rPr>
              <a:t>Шелеховский</a:t>
            </a:r>
            <a:r>
              <a:rPr lang="ru-RU" sz="2200" b="1" dirty="0" smtClean="0">
                <a:solidFill>
                  <a:srgbClr val="A50021"/>
                </a:solidFill>
              </a:rPr>
              <a:t>  </a:t>
            </a:r>
            <a:r>
              <a:rPr lang="ru-RU" sz="2200" b="1" dirty="0">
                <a:solidFill>
                  <a:srgbClr val="A50021"/>
                </a:solidFill>
              </a:rPr>
              <a:t>район </a:t>
            </a:r>
            <a:r>
              <a:rPr lang="ru-RU" sz="2200" b="1" dirty="0" smtClean="0">
                <a:solidFill>
                  <a:srgbClr val="A50021"/>
                </a:solidFill>
              </a:rPr>
              <a:t>внесён </a:t>
            </a:r>
            <a:r>
              <a:rPr lang="ru-RU" sz="2200" b="1" dirty="0">
                <a:solidFill>
                  <a:srgbClr val="A50021"/>
                </a:solidFill>
              </a:rPr>
              <a:t>в  Федеральный реестр муниципальных образований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40366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52312"/>
            <a:ext cx="2517775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 descr="C:\Documents and Settings\milova\Local Settings\Temporary Internet Files\Content.Word\Барлуков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52" y="3686166"/>
            <a:ext cx="1850070" cy="2140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517775" y="5995018"/>
            <a:ext cx="2236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Михаил </a:t>
            </a:r>
            <a:r>
              <a:rPr lang="ru-RU" sz="1600" b="1" i="1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Савельевич</a:t>
            </a:r>
            <a:endParaRPr lang="ru-RU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БАРЛУКОВ</a:t>
            </a:r>
            <a:endParaRPr lang="ru-RU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Arial Narrow"/>
                <a:ea typeface="Calibri"/>
                <a:cs typeface="Times New Roman"/>
              </a:rPr>
              <a:t>( с 2008  по  2013 годы)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29" y="640994"/>
            <a:ext cx="2064308" cy="2472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6740369" y="3305481"/>
            <a:ext cx="2306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Алексей Юрьевич </a:t>
            </a:r>
            <a:endParaRPr lang="ru-RU" sz="1600" b="1" i="1" dirty="0" smtClean="0">
              <a:solidFill>
                <a:srgbClr val="FF0000"/>
              </a:solidFill>
              <a:latin typeface="Arial"/>
              <a:ea typeface="Calibri"/>
              <a:cs typeface="Times New Roman"/>
            </a:endParaRP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ТЕНИГИН</a:t>
            </a:r>
            <a:endParaRPr lang="ru-RU" sz="1600" b="1" i="1" dirty="0">
              <a:solidFill>
                <a:srgbClr val="FF0000"/>
              </a:solidFill>
              <a:latin typeface="Arial"/>
              <a:ea typeface="Calibri"/>
              <a:cs typeface="Times New Roman"/>
            </a:endParaRP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Arial Narrow"/>
                <a:ea typeface="Calibri"/>
                <a:cs typeface="Arial"/>
              </a:rPr>
              <a:t>(</a:t>
            </a:r>
            <a:r>
              <a:rPr lang="ru-RU" sz="1600" b="1" i="1" dirty="0">
                <a:solidFill>
                  <a:srgbClr val="FF0000"/>
                </a:solidFill>
                <a:latin typeface="Arial Narrow"/>
                <a:ea typeface="Calibri"/>
                <a:cs typeface="Arial"/>
              </a:rPr>
              <a:t>с ноября 2016 </a:t>
            </a:r>
            <a:r>
              <a:rPr lang="ru-RU" sz="1600" b="1" i="1" dirty="0" smtClean="0">
                <a:solidFill>
                  <a:srgbClr val="FF0000"/>
                </a:solidFill>
                <a:latin typeface="Arial Narrow"/>
                <a:ea typeface="Calibri"/>
                <a:cs typeface="Arial"/>
              </a:rPr>
              <a:t>года )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lubochko\Desktop\Мои документы\Р-38 Шел дума\фото заседаний думы 2015\DSC026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2"/>
          <a:stretch/>
        </p:blipFill>
        <p:spPr bwMode="auto">
          <a:xfrm>
            <a:off x="4833821" y="4136478"/>
            <a:ext cx="4067908" cy="2367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 descr="C:\Documents and Settings\milova\Local Settings\Temporary Internet Files\Content.Word\СОЛДАТЕНКО.JPG"/>
          <p:cNvPicPr>
            <a:picLocks noGrp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72" y="776848"/>
            <a:ext cx="1944216" cy="246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3" descr="C:\Users\lubochko\Desktop\Мои документы\Р-38 Шел дума\Фото депутатов и глав\ФОТО деп. 1,2 Созыв\ФОТО деп. 2 созыв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0" t="40935" r="1228"/>
          <a:stretch/>
        </p:blipFill>
        <p:spPr bwMode="auto">
          <a:xfrm>
            <a:off x="331453" y="623110"/>
            <a:ext cx="3931099" cy="2612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33484" y="3321505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Андрей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Николаевич</a:t>
            </a:r>
            <a:endParaRPr lang="ru-RU" sz="1600" dirty="0">
              <a:solidFill>
                <a:srgbClr val="FF000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СОЛДАТЕНКО</a:t>
            </a:r>
            <a:endParaRPr lang="ru-RU" sz="1600" dirty="0">
              <a:solidFill>
                <a:srgbClr val="FF000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ea typeface="Calibri"/>
                <a:cs typeface="Arial" pitchFamily="34" charset="0"/>
              </a:rPr>
              <a:t>(с 2013 по 2016 годы)</a:t>
            </a:r>
            <a:endParaRPr lang="ru-RU" sz="16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156" y="3136839"/>
            <a:ext cx="443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Депутаты Дума первого Созыва, 1994 год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2474" y="6434160"/>
            <a:ext cx="441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Заседание Думы шестого Созыва, 2015 год 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07189" cy="5040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Дума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Шелеховского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2" y="5972495"/>
            <a:ext cx="2410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Александр Юрьевич ЛОБАНОВ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</a:rPr>
              <a:t>(</a:t>
            </a:r>
            <a:r>
              <a:rPr lang="ru-RU" sz="1600" b="1" i="1" dirty="0">
                <a:solidFill>
                  <a:srgbClr val="FF0000"/>
                </a:solidFill>
              </a:rPr>
              <a:t>с 2005 по 2008г.г.)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Arc-01\obmenka\ВЫСТАВКА-25 лет Шелеховскому району\Карта райо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47"/>
            <a:ext cx="880288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11" y="260648"/>
            <a:ext cx="8730873" cy="302433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    </a:t>
            </a:r>
            <a:r>
              <a:rPr lang="ru-RU" sz="2000" b="1" dirty="0" smtClean="0"/>
              <a:t>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Шелеховский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район граничит </a:t>
            </a:r>
            <a:r>
              <a:rPr lang="ru-RU" sz="2000" b="1" dirty="0" smtClean="0">
                <a:solidFill>
                  <a:srgbClr val="FF0000"/>
                </a:solidFill>
              </a:rPr>
              <a:t>на юге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с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муниципальным образованием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Слюдянский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район», </a:t>
            </a:r>
            <a:r>
              <a:rPr lang="ru-RU" sz="2000" b="1" dirty="0" smtClean="0">
                <a:solidFill>
                  <a:srgbClr val="0070C0"/>
                </a:solidFill>
              </a:rPr>
              <a:t>на </a:t>
            </a:r>
            <a:r>
              <a:rPr lang="ru-RU" sz="2000" b="1" dirty="0">
                <a:solidFill>
                  <a:srgbClr val="0070C0"/>
                </a:solidFill>
              </a:rPr>
              <a:t>севере и западе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– с Ангарским муниципальным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районом,  </a:t>
            </a:r>
            <a:r>
              <a:rPr lang="ru-RU" sz="2000" b="1" dirty="0">
                <a:solidFill>
                  <a:srgbClr val="FF0000"/>
                </a:solidFill>
              </a:rPr>
              <a:t>на востоке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– с Иркутским муниципальным образованием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     </a:t>
            </a:r>
            <a:r>
              <a:rPr lang="ru-RU" sz="2000" b="1" dirty="0" smtClean="0">
                <a:solidFill>
                  <a:srgbClr val="FF0000"/>
                </a:solidFill>
              </a:rPr>
              <a:t>Общая площадь </a:t>
            </a:r>
            <a:r>
              <a:rPr lang="ru-RU" sz="2000" b="1" dirty="0" err="1" smtClean="0">
                <a:solidFill>
                  <a:srgbClr val="FF0000"/>
                </a:solidFill>
              </a:rPr>
              <a:t>Шелеховского</a:t>
            </a:r>
            <a:r>
              <a:rPr lang="ru-RU" sz="2000" b="1" dirty="0" smtClean="0">
                <a:solidFill>
                  <a:srgbClr val="FF0000"/>
                </a:solidFill>
              </a:rPr>
              <a:t> района составляет 202 </a:t>
            </a:r>
            <a:r>
              <a:rPr lang="ru-RU" sz="2000" b="1" dirty="0" err="1" smtClean="0">
                <a:solidFill>
                  <a:srgbClr val="FF0000"/>
                </a:solidFill>
              </a:rPr>
              <a:t>тыс.га</a:t>
            </a:r>
            <a:r>
              <a:rPr lang="ru-RU" sz="2000" b="1" dirty="0" smtClean="0">
                <a:solidFill>
                  <a:srgbClr val="FF0000"/>
                </a:solidFill>
              </a:rPr>
              <a:t>.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(0,3% территории Иркутской области), из которых: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165 </a:t>
            </a:r>
            <a:r>
              <a:rPr lang="ru-RU" sz="2000" b="1" dirty="0" err="1" smtClean="0">
                <a:solidFill>
                  <a:srgbClr val="FF0000"/>
                </a:solidFill>
              </a:rPr>
              <a:t>тыс.га</a:t>
            </a:r>
            <a:r>
              <a:rPr lang="ru-RU" sz="2000" b="1" dirty="0" smtClean="0">
                <a:solidFill>
                  <a:srgbClr val="FF0000"/>
                </a:solidFill>
              </a:rPr>
              <a:t> занимает лесной массив,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8,3 </a:t>
            </a:r>
            <a:r>
              <a:rPr lang="ru-RU" sz="2000" b="1" dirty="0" err="1" smtClean="0">
                <a:solidFill>
                  <a:srgbClr val="FF0000"/>
                </a:solidFill>
              </a:rPr>
              <a:t>тыс.га</a:t>
            </a:r>
            <a:r>
              <a:rPr lang="ru-RU" sz="2000" b="1" dirty="0" smtClean="0">
                <a:solidFill>
                  <a:srgbClr val="FF0000"/>
                </a:solidFill>
              </a:rPr>
              <a:t> – земли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сельскохозяйственного назначения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(в том числе 1,6 га пашня),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28,7 </a:t>
            </a:r>
            <a:r>
              <a:rPr lang="ru-RU" sz="2000" b="1" dirty="0" err="1" smtClean="0">
                <a:solidFill>
                  <a:srgbClr val="FF0000"/>
                </a:solidFill>
              </a:rPr>
              <a:t>тыс.га</a:t>
            </a:r>
            <a:r>
              <a:rPr lang="ru-RU" sz="2000" b="1" dirty="0" smtClean="0">
                <a:solidFill>
                  <a:srgbClr val="FF0000"/>
                </a:solidFill>
              </a:rPr>
              <a:t> прочие.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95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          </a:t>
            </a:r>
            <a:endParaRPr lang="ru-RU" sz="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\\Arc-01\obmenka\ВЫСТАВКА-25 лет Шелеховскому району\1 Шелеховский район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"/>
          <a:stretch/>
        </p:blipFill>
        <p:spPr bwMode="auto">
          <a:xfrm>
            <a:off x="323528" y="2348880"/>
            <a:ext cx="5735286" cy="414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332656"/>
            <a:ext cx="849694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i="1" dirty="0">
                <a:solidFill>
                  <a:srgbClr val="003366"/>
                </a:solidFill>
                <a:latin typeface="Garamond" pitchFamily="18" charset="0"/>
              </a:rPr>
              <a:t>Для тебя, моя земля, песни лучшие.</a:t>
            </a:r>
          </a:p>
          <a:p>
            <a:r>
              <a:rPr lang="ru-RU" sz="2500" b="1" i="1" dirty="0" smtClean="0">
                <a:solidFill>
                  <a:srgbClr val="003366"/>
                </a:solidFill>
                <a:latin typeface="Garamond" pitchFamily="18" charset="0"/>
              </a:rPr>
              <a:t>           Для </a:t>
            </a:r>
            <a:r>
              <a:rPr lang="ru-RU" sz="2500" b="1" i="1" dirty="0">
                <a:solidFill>
                  <a:srgbClr val="003366"/>
                </a:solidFill>
                <a:latin typeface="Garamond" pitchFamily="18" charset="0"/>
              </a:rPr>
              <a:t>тебя любовь свою берегу,</a:t>
            </a:r>
          </a:p>
          <a:p>
            <a:r>
              <a:rPr lang="ru-RU" sz="2500" b="1" i="1" dirty="0" smtClean="0">
                <a:solidFill>
                  <a:srgbClr val="003366"/>
                </a:solidFill>
                <a:latin typeface="Garamond" pitchFamily="18" charset="0"/>
              </a:rPr>
              <a:t>                    Здесь </a:t>
            </a:r>
            <a:r>
              <a:rPr lang="ru-RU" sz="2500" b="1" i="1" dirty="0">
                <a:solidFill>
                  <a:srgbClr val="003366"/>
                </a:solidFill>
                <a:latin typeface="Garamond" pitchFamily="18" charset="0"/>
              </a:rPr>
              <a:t>родимые края, песни русские.</a:t>
            </a:r>
          </a:p>
          <a:p>
            <a:r>
              <a:rPr lang="ru-RU" sz="2500" b="1" i="1" dirty="0" smtClean="0">
                <a:solidFill>
                  <a:srgbClr val="003366"/>
                </a:solidFill>
                <a:latin typeface="Garamond" pitchFamily="18" charset="0"/>
              </a:rPr>
              <a:t>                                         А </a:t>
            </a:r>
            <a:r>
              <a:rPr lang="ru-RU" sz="2500" b="1" i="1" dirty="0">
                <a:solidFill>
                  <a:srgbClr val="003366"/>
                </a:solidFill>
                <a:latin typeface="Garamond" pitchFamily="18" charset="0"/>
              </a:rPr>
              <a:t>без песен я прожить не могу</a:t>
            </a:r>
            <a:r>
              <a:rPr lang="ru-RU" sz="2500" b="1" i="1" dirty="0" smtClean="0">
                <a:solidFill>
                  <a:srgbClr val="003366"/>
                </a:solidFill>
                <a:latin typeface="Garamond" pitchFamily="18" charset="0"/>
              </a:rPr>
              <a:t>.</a:t>
            </a:r>
          </a:p>
          <a:p>
            <a:r>
              <a:rPr lang="ru-RU" sz="2500" b="1" i="1" dirty="0" smtClean="0">
                <a:solidFill>
                  <a:srgbClr val="003366"/>
                </a:solidFill>
                <a:latin typeface="Garamond" pitchFamily="18" charset="0"/>
              </a:rPr>
              <a:t>                                                                        </a:t>
            </a:r>
          </a:p>
          <a:p>
            <a:pPr algn="r"/>
            <a:r>
              <a:rPr lang="ru-RU" sz="2500" b="1" i="1" dirty="0" smtClean="0">
                <a:solidFill>
                  <a:srgbClr val="003366"/>
                </a:solidFill>
                <a:latin typeface="Garamond" pitchFamily="18" charset="0"/>
              </a:rPr>
              <a:t>Валерий </a:t>
            </a:r>
            <a:r>
              <a:rPr lang="ru-RU" sz="2500" b="1" i="1" dirty="0" err="1">
                <a:solidFill>
                  <a:srgbClr val="003366"/>
                </a:solidFill>
                <a:latin typeface="Garamond" pitchFamily="18" charset="0"/>
              </a:rPr>
              <a:t>Шашлов</a:t>
            </a:r>
            <a:endParaRPr lang="ru-RU" sz="2500" b="1" i="1" dirty="0">
              <a:solidFill>
                <a:srgbClr val="003366"/>
              </a:solidFill>
              <a:latin typeface="Garamond" pitchFamily="18" charset="0"/>
            </a:endParaRPr>
          </a:p>
          <a:p>
            <a:endParaRPr lang="ru-RU" sz="2500" b="1" i="1" dirty="0" smtClean="0">
              <a:solidFill>
                <a:srgbClr val="003366"/>
              </a:solidFill>
              <a:latin typeface="Garamon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92273">
            <a:off x="2821531" y="5038682"/>
            <a:ext cx="6120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A50021"/>
                </a:solidFill>
                <a:latin typeface="Monotype Corsiva" pitchFamily="66" charset="0"/>
                <a:ea typeface="+mj-ea"/>
                <a:cs typeface="+mj-cs"/>
              </a:rPr>
              <a:t>С днём рождения!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8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bochko\Desktop\Мои документы\Выставки\Выставка С днем рождения, 25 лет ШР\Природа района\Шаманка Ружников ОС 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96806" cy="294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bochko\Desktop\Мои документы\Выставки\Выставка С днем рождения, 25 лет ШР\Природа района\Орхидеи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036388" cy="22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ubochko\Desktop\Мои документы\Выставки\Выставка С днем рождения, 25 лет ШР\Природа района\село Шаман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240360" cy="218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ubochko\Desktop\Мои документы\Выставки\Выставка С днем рождения, 25 лет ШР\Природа района\vitya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3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ubochko\Desktop\Мои документы\Выставки\Выставка С днем рождения, 25 лет ШР\Природа района\Большой луг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29422"/>
            <a:ext cx="5511936" cy="221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5843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</TotalTime>
  <Words>962</Words>
  <Application>Microsoft Office PowerPoint</Application>
  <PresentationFormat>Экран (4:3)</PresentationFormat>
  <Paragraphs>176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23 февраля 1999 года зарегистрирован  «Устав Шелеховского муниципального образования»,  а в сентябре этого же года, Шелеховский  район внесён в  Федеральный реестр муниципальных образований Российской Федерации.</vt:lpstr>
      <vt:lpstr>Дума Шелеховского муниципального района</vt:lpstr>
      <vt:lpstr>     Шелеховский район граничит на юге с муниципальным образованием «Слюдянский район», на севере и западе – с Ангарским муниципальным районом,  на востоке – с Иркутским муниципальным образованием.        Общая площадь Шелеховского района составляет 202 тыс.га.  (0,3% территории Иркутской области), из которых: 165 тыс.га занимает лесной массив,  8,3 тыс.га – земли  сельскохозяйственного назначения  (в том числе 1,6 га пашня),  28,7 тыс.га прочие.</vt:lpstr>
      <vt:lpstr>Презентация PowerPoint</vt:lpstr>
      <vt:lpstr>Презентация PowerPoint</vt:lpstr>
      <vt:lpstr>Презентация PowerPoint</vt:lpstr>
      <vt:lpstr>Железнодорожный вокзал в посёлке Большой Луг. 1997г.</vt:lpstr>
      <vt:lpstr>Презентация PowerPoint</vt:lpstr>
      <vt:lpstr>Вдоль берега золотистые, Воды прохладные, чистые, Царство родное лучистое Богатыря Иркута.</vt:lpstr>
      <vt:lpstr>Включает: село Олха, поселки Летняя и Дачная и  44 садоводства Образовано  в 1994 году  (истории села Олха более 300лет) Площадь - 8753 га. Численность населения: 2065 человек. </vt:lpstr>
      <vt:lpstr>Храм Николая Чудотворца в селе Олха, 2011 год</vt:lpstr>
      <vt:lpstr>Презентация PowerPoint</vt:lpstr>
      <vt:lpstr>Подкаменское  сельское  поселение</vt:lpstr>
      <vt:lpstr>Презентация PowerPoint</vt:lpstr>
      <vt:lpstr>Презентация PowerPoint</vt:lpstr>
      <vt:lpstr>Шелеховское городское поселение</vt:lpstr>
      <vt:lpstr>Презентация PowerPoint</vt:lpstr>
      <vt:lpstr>Мост через Иркут. Село Шаманка</vt:lpstr>
      <vt:lpstr>Презентация PowerPoint</vt:lpstr>
      <vt:lpstr>Строящаяся часовня в селе Введенщина. 2000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Любочко Лариса Михайловна</cp:lastModifiedBy>
  <cp:revision>85</cp:revision>
  <dcterms:modified xsi:type="dcterms:W3CDTF">2018-03-05T04:41:01Z</dcterms:modified>
</cp:coreProperties>
</file>