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11" userDrawn="1">
          <p15:clr>
            <a:srgbClr val="A4A3A4"/>
          </p15:clr>
        </p15:guide>
        <p15:guide id="2" orient="horz" pos="368" userDrawn="1">
          <p15:clr>
            <a:srgbClr val="A4A3A4"/>
          </p15:clr>
        </p15:guide>
        <p15:guide id="3" orient="horz" pos="40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3366FF"/>
    <a:srgbClr val="0099FF"/>
    <a:srgbClr val="003399"/>
    <a:srgbClr val="00FFFF"/>
    <a:srgbClr val="FF0066"/>
    <a:srgbClr val="FF00FF"/>
    <a:srgbClr val="740074"/>
    <a:srgbClr val="990099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0" y="114"/>
      </p:cViewPr>
      <p:guideLst>
        <p:guide pos="211"/>
        <p:guide orient="horz" pos="368"/>
        <p:guide orient="horz" pos="40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035F8C-AD9C-4189-B3B7-758BF43293FF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8F140F-CAC1-4010-A961-BCBCF26A7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732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616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080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198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157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886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630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685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680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465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9000"/>
                    </a14:imgEffect>
                    <a14:imgEffect>
                      <a14:colorTemperature colorTemp="4284"/>
                    </a14:imgEffect>
                    <a14:imgEffect>
                      <a14:brightnessContrast bright="-5000" contras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650" y="0"/>
            <a:ext cx="13716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284"/>
                    </a14:imgEffect>
                    <a14:imgEffect>
                      <a14:brightnessContrast bright="-5000" contras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650" y="0"/>
            <a:ext cx="1371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1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01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820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-12000" y="-18000"/>
            <a:ext cx="12204000" cy="6876000"/>
          </a:xfrm>
          <a:prstGeom prst="rect">
            <a:avLst/>
          </a:prstGeom>
          <a:blipFill dpi="0" rotWithShape="1">
            <a:blip r:embed="rId2" cstate="print">
              <a:alphaModFix amt="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r="-29500" b="-2929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-12000" y="-18000"/>
            <a:ext cx="12204000" cy="6876000"/>
          </a:xfrm>
          <a:prstGeom prst="rect">
            <a:avLst/>
          </a:prstGeom>
          <a:blipFill dpi="0" rotWithShape="1">
            <a:blip r:embed="rId4" cstate="print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9" r="-29506" b="-29286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252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616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963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138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626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411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79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755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4000">
              <a:srgbClr val="003399"/>
            </a:gs>
            <a:gs pos="4000">
              <a:srgbClr val="990099">
                <a:alpha val="70000"/>
              </a:srgbClr>
            </a:gs>
            <a:gs pos="100000">
              <a:srgbClr val="740074">
                <a:alpha val="83922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5AB54-DDCA-4ED4-A741-BF3B0DDC4CED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73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2167023" y="32161"/>
            <a:ext cx="8053396" cy="1153344"/>
            <a:chOff x="2167023" y="32161"/>
            <a:chExt cx="8053396" cy="1153344"/>
          </a:xfrm>
        </p:grpSpPr>
        <p:sp>
          <p:nvSpPr>
            <p:cNvPr id="3" name="Прямоугольник с двумя скругленными противолежащими углами 2"/>
            <p:cNvSpPr/>
            <p:nvPr/>
          </p:nvSpPr>
          <p:spPr>
            <a:xfrm>
              <a:off x="2167023" y="448034"/>
              <a:ext cx="7857955" cy="453348"/>
            </a:xfrm>
            <a:prstGeom prst="round2DiagRect">
              <a:avLst/>
            </a:prstGeom>
            <a:gradFill flip="none" rotWithShape="1">
              <a:gsLst>
                <a:gs pos="53000">
                  <a:schemeClr val="tx1">
                    <a:alpha val="53000"/>
                  </a:schemeClr>
                </a:gs>
                <a:gs pos="0">
                  <a:schemeClr val="tx1">
                    <a:alpha val="25000"/>
                  </a:schemeClr>
                </a:gs>
                <a:gs pos="100000">
                  <a:schemeClr val="tx1">
                    <a:alpha val="35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/>
                  </a:gs>
                  <a:gs pos="50000">
                    <a:schemeClr val="bg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7482" y="32161"/>
              <a:ext cx="1153994" cy="1153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2362464" y="395904"/>
              <a:ext cx="3151024" cy="461665"/>
            </a:xfrm>
            <a:prstGeom prst="rect">
              <a:avLst/>
            </a:prstGeom>
            <a:noFill/>
            <a:effectLst>
              <a:softEdge rad="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kern="900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  <a:ea typeface="Roboto" panose="02000000000000000000" pitchFamily="2" charset="0"/>
                  <a:cs typeface="Courier New" panose="02070309020205020404" pitchFamily="49" charset="0"/>
                </a:rPr>
                <a:t>БЕЗОПАСНОСТЬ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393968" y="395904"/>
              <a:ext cx="3826451" cy="461665"/>
            </a:xfrm>
            <a:prstGeom prst="rect">
              <a:avLst/>
            </a:prstGeom>
            <a:noFill/>
            <a:effectLst>
              <a:softEdge rad="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kern="900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  <a:ea typeface="Roboto" panose="02000000000000000000" pitchFamily="2" charset="0"/>
                  <a:cs typeface="Courier New" panose="02070309020205020404" pitchFamily="49" charset="0"/>
                </a:rPr>
                <a:t>В СЕТИ ИНТЕРНЕТ</a:t>
              </a:r>
              <a:endParaRPr lang="ru-RU" sz="2400" kern="9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  <a:ea typeface="Roboto" panose="02000000000000000000" pitchFamily="2" charset="0"/>
                <a:cs typeface="Courier New" panose="02070309020205020404" pitchFamily="49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2279258" y="1693868"/>
            <a:ext cx="7497292" cy="3186836"/>
            <a:chOff x="2389658" y="1693868"/>
            <a:chExt cx="7497292" cy="3186836"/>
          </a:xfrm>
        </p:grpSpPr>
        <p:sp>
          <p:nvSpPr>
            <p:cNvPr id="11" name="Прямоугольник с двумя скругленными противолежащими углами 10"/>
            <p:cNvSpPr/>
            <p:nvPr/>
          </p:nvSpPr>
          <p:spPr>
            <a:xfrm>
              <a:off x="3362325" y="2438400"/>
              <a:ext cx="6524625" cy="2095500"/>
            </a:xfrm>
            <a:prstGeom prst="round2DiagRect">
              <a:avLst/>
            </a:prstGeom>
            <a:gradFill flip="none" rotWithShape="1">
              <a:gsLst>
                <a:gs pos="19000">
                  <a:schemeClr val="tx1">
                    <a:alpha val="53000"/>
                  </a:schemeClr>
                </a:gs>
                <a:gs pos="100000">
                  <a:schemeClr val="tx1">
                    <a:alpha val="35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86000">
                    <a:schemeClr val="accent1">
                      <a:lumMod val="5000"/>
                      <a:lumOff val="95000"/>
                      <a:alpha val="23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4400" dirty="0">
                <a:latin typeface="Ubuntu" panose="020B0504030602030204" pitchFamily="34" charset="0"/>
              </a:endParaRPr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2389658" y="1693868"/>
              <a:ext cx="1409720" cy="3080772"/>
              <a:chOff x="2389658" y="1693868"/>
              <a:chExt cx="1409720" cy="3080772"/>
            </a:xfrm>
          </p:grpSpPr>
          <p:sp>
            <p:nvSpPr>
              <p:cNvPr id="9" name="Овал 8"/>
              <p:cNvSpPr/>
              <p:nvPr/>
            </p:nvSpPr>
            <p:spPr>
              <a:xfrm rot="1721633">
                <a:off x="2389658" y="4264741"/>
                <a:ext cx="1409720" cy="329282"/>
              </a:xfrm>
              <a:prstGeom prst="ellipse">
                <a:avLst/>
              </a:prstGeom>
              <a:solidFill>
                <a:schemeClr val="bg1">
                  <a:alpha val="23000"/>
                </a:schemeClr>
              </a:solidFill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" name="Рисунок 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354" r="30112"/>
              <a:stretch/>
            </p:blipFill>
            <p:spPr>
              <a:xfrm>
                <a:off x="2484000" y="1693868"/>
                <a:ext cx="1224000" cy="3080772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4143844" y="3311044"/>
              <a:ext cx="496158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Что угрожает нам в интернете?</a:t>
              </a:r>
              <a:endParaRPr lang="en-US" sz="3200" b="1" dirty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endParaRPr>
            </a:p>
            <a:p>
              <a:pPr algn="ctr"/>
              <a:endParaRPr lang="ru-RU" sz="32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63383" y="2521973"/>
              <a:ext cx="597471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800" b="1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Недетские угрозы:</a:t>
              </a:r>
              <a:endParaRPr lang="ru-RU" sz="48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endParaRPr>
            </a:p>
            <a:p>
              <a:endParaRPr lang="ru-RU" sz="48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672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030" y="333375"/>
            <a:ext cx="1038778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6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defRPr>
            </a:lvl1pPr>
          </a:lstStyle>
          <a:p>
            <a:r>
              <a:rPr lang="ru-RU" dirty="0"/>
              <a:t>Не скачивайте программы</a:t>
            </a:r>
          </a:p>
          <a:p>
            <a:r>
              <a:rPr lang="ru-RU" dirty="0"/>
              <a:t>с подозрительных сайтов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152400" y="2441781"/>
            <a:ext cx="10883355" cy="3429000"/>
            <a:chOff x="0" y="2441781"/>
            <a:chExt cx="10883355" cy="3429000"/>
          </a:xfrm>
        </p:grpSpPr>
        <p:sp>
          <p:nvSpPr>
            <p:cNvPr id="16" name="Прямоугольник с двумя скругленными противолежащими углами 15"/>
            <p:cNvSpPr/>
            <p:nvPr/>
          </p:nvSpPr>
          <p:spPr>
            <a:xfrm>
              <a:off x="3230784" y="3498938"/>
              <a:ext cx="7652571" cy="1314688"/>
            </a:xfrm>
            <a:prstGeom prst="round2DiagRect">
              <a:avLst/>
            </a:prstGeom>
            <a:gradFill>
              <a:gsLst>
                <a:gs pos="4000">
                  <a:srgbClr val="FF0066">
                    <a:alpha val="69804"/>
                  </a:srgbClr>
                </a:gs>
                <a:gs pos="100000">
                  <a:srgbClr val="740074">
                    <a:alpha val="83922"/>
                  </a:srgbClr>
                </a:gs>
              </a:gsLst>
              <a:path path="circle">
                <a:fillToRect r="100000" b="100000"/>
              </a:path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612601" y="3556117"/>
              <a:ext cx="7182467" cy="1200329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defRPr>
              </a:lvl1pPr>
            </a:lstStyle>
            <a:p>
              <a:r>
                <a:rPr lang="ru-RU" dirty="0"/>
                <a:t>Скачав программу с непроверенного сайта, можно легко поймать вирус, из-за которого не только сломается техника,</a:t>
              </a:r>
              <a:endParaRPr lang="en-US" dirty="0"/>
            </a:p>
            <a:p>
              <a:r>
                <a:rPr lang="ru-RU" dirty="0"/>
                <a:t>но и окажутся у злоумышленников номера банковских карт родителей.</a:t>
              </a: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41781"/>
              <a:ext cx="4676424" cy="3429000"/>
            </a:xfrm>
            <a:prstGeom prst="rect">
              <a:avLst/>
            </a:prstGeom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5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-273016" y="4557240"/>
            <a:ext cx="1215958" cy="1200329"/>
          </a:xfrm>
          <a:prstGeom prst="round2Diag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740074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01030" y="333375"/>
            <a:ext cx="815640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6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defRPr>
            </a:lvl1pPr>
          </a:lstStyle>
          <a:p>
            <a:r>
              <a:rPr lang="ru-RU" dirty="0"/>
              <a:t>Не ставьте геометки</a:t>
            </a:r>
          </a:p>
          <a:p>
            <a:r>
              <a:rPr lang="ru-RU" dirty="0"/>
              <a:t>под фото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400" y="797351"/>
            <a:ext cx="5854700" cy="5854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1030" y="2806700"/>
            <a:ext cx="76290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По ним злоумышленники легко узнают, где живёт и</a:t>
            </a:r>
            <a:endParaRPr lang="en-US" dirty="0"/>
          </a:p>
          <a:p>
            <a:r>
              <a:rPr lang="ru-RU" dirty="0"/>
              <a:t>учится человек.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1030" y="4531840"/>
            <a:ext cx="84962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b="1" dirty="0"/>
              <a:t>Рассказывать о каждом своем перемещении и особенно</a:t>
            </a:r>
            <a:endParaRPr lang="en-US" b="1" dirty="0"/>
          </a:p>
          <a:p>
            <a:r>
              <a:rPr lang="ru-RU" b="1" dirty="0"/>
              <a:t>указывать домашний адрес или номер своей школы в</a:t>
            </a:r>
            <a:endParaRPr lang="en-US" b="1" dirty="0"/>
          </a:p>
          <a:p>
            <a:r>
              <a:rPr lang="ru-RU" b="1" dirty="0"/>
              <a:t>социальных сетях не стоит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707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-273016" y="4748325"/>
            <a:ext cx="1215958" cy="1200329"/>
          </a:xfrm>
          <a:prstGeom prst="round2Diag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740074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01030" y="333375"/>
            <a:ext cx="833273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6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defRPr>
            </a:lvl1pPr>
          </a:lstStyle>
          <a:p>
            <a:r>
              <a:rPr lang="ru-RU" dirty="0"/>
              <a:t>Не верьте в быстрый</a:t>
            </a:r>
          </a:p>
          <a:p>
            <a:r>
              <a:rPr lang="ru-RU" dirty="0"/>
              <a:t>и лёгкий заработок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1030" y="2730500"/>
            <a:ext cx="88521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Стремление найти подработку и самому заработать деньги</a:t>
            </a:r>
            <a:endParaRPr lang="en-US" dirty="0"/>
          </a:p>
          <a:p>
            <a:r>
              <a:rPr lang="ru-RU" dirty="0"/>
              <a:t>— это похвально;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33375"/>
            <a:ext cx="685800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1029" y="3695012"/>
            <a:ext cx="87046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Помните, что порядочный работодатель не будет просить</a:t>
            </a:r>
            <a:endParaRPr lang="en-US" dirty="0"/>
          </a:p>
          <a:p>
            <a:r>
              <a:rPr lang="ru-RU" dirty="0"/>
              <a:t>перевести деньги перед оформлением на работу;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1029" y="4717261"/>
            <a:ext cx="65277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И ещё — что нельзя верить предложениям</a:t>
            </a:r>
            <a:endParaRPr lang="en-US" dirty="0"/>
          </a:p>
          <a:p>
            <a:r>
              <a:rPr lang="ru-RU" dirty="0"/>
              <a:t>заработать</a:t>
            </a:r>
            <a:r>
              <a:rPr lang="en-US" dirty="0"/>
              <a:t> </a:t>
            </a:r>
            <a:r>
              <a:rPr lang="ru-RU" dirty="0"/>
              <a:t>сразу много денег,</a:t>
            </a:r>
            <a:endParaRPr lang="en-US" dirty="0"/>
          </a:p>
          <a:p>
            <a:r>
              <a:rPr lang="ru-RU" dirty="0"/>
              <a:t>практически</a:t>
            </a:r>
            <a:r>
              <a:rPr lang="en-US" dirty="0"/>
              <a:t> </a:t>
            </a:r>
            <a:r>
              <a:rPr lang="ru-RU" dirty="0"/>
              <a:t>ничего</a:t>
            </a:r>
            <a:r>
              <a:rPr lang="en-US" dirty="0"/>
              <a:t> </a:t>
            </a:r>
            <a:r>
              <a:rPr lang="ru-RU" dirty="0"/>
              <a:t>не делая.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947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030" y="333375"/>
            <a:ext cx="105945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6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defRPr>
            </a:lvl1pPr>
          </a:lstStyle>
          <a:p>
            <a:r>
              <a:rPr lang="ru-RU" dirty="0"/>
              <a:t>Не доверяйте сообщениям</a:t>
            </a:r>
          </a:p>
          <a:p>
            <a:r>
              <a:rPr lang="ru-RU" dirty="0"/>
              <a:t>о крупном выигрыше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571500" y="2314781"/>
            <a:ext cx="10769668" cy="3429000"/>
            <a:chOff x="152400" y="2073481"/>
            <a:chExt cx="10769668" cy="3429000"/>
          </a:xfrm>
        </p:grpSpPr>
        <p:sp>
          <p:nvSpPr>
            <p:cNvPr id="16" name="Прямоугольник с двумя скругленными противолежащими углами 15"/>
            <p:cNvSpPr/>
            <p:nvPr/>
          </p:nvSpPr>
          <p:spPr>
            <a:xfrm>
              <a:off x="3383185" y="3130638"/>
              <a:ext cx="6929216" cy="1314688"/>
            </a:xfrm>
            <a:prstGeom prst="round2DiagRect">
              <a:avLst/>
            </a:prstGeom>
            <a:gradFill>
              <a:gsLst>
                <a:gs pos="4000">
                  <a:srgbClr val="FF0066">
                    <a:alpha val="69804"/>
                  </a:srgbClr>
                </a:gs>
                <a:gs pos="100000">
                  <a:srgbClr val="740074">
                    <a:alpha val="83922"/>
                  </a:srgbClr>
                </a:gs>
              </a:gsLst>
              <a:path path="circle">
                <a:fillToRect r="100000" b="100000"/>
              </a:path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739601" y="3313616"/>
              <a:ext cx="7182467" cy="923330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defRPr>
              </a:lvl1pPr>
            </a:lstStyle>
            <a:p>
              <a:r>
                <a:rPr lang="ru-RU" dirty="0"/>
                <a:t>Неожиданное сообщение о крупном выигрыше, который </a:t>
              </a:r>
            </a:p>
            <a:p>
              <a:r>
                <a:rPr lang="ru-RU" dirty="0"/>
                <a:t>можно получить после оплаты комиссии, тоже должно </a:t>
              </a:r>
            </a:p>
            <a:p>
              <a:r>
                <a:rPr lang="ru-RU" dirty="0"/>
                <a:t>вызывать подозрение.</a:t>
              </a: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073481"/>
              <a:ext cx="4676423" cy="3429000"/>
            </a:xfrm>
            <a:prstGeom prst="rect">
              <a:avLst/>
            </a:prstGeom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97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-273016" y="4677328"/>
            <a:ext cx="1215958" cy="1569660"/>
          </a:xfrm>
          <a:prstGeom prst="round2Diag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740074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01030" y="333375"/>
            <a:ext cx="1081578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6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defRPr>
            </a:lvl1pPr>
          </a:lstStyle>
          <a:p>
            <a:r>
              <a:rPr lang="ru-RU" dirty="0"/>
              <a:t>Не верьте всему, что пишут</a:t>
            </a:r>
          </a:p>
          <a:p>
            <a:r>
              <a:rPr lang="ru-RU" dirty="0"/>
              <a:t>в сообщениях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900" y="914400"/>
            <a:ext cx="6858000" cy="6858000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310835" y="3198583"/>
            <a:ext cx="8270213" cy="698501"/>
            <a:chOff x="310835" y="3809999"/>
            <a:chExt cx="8270213" cy="698501"/>
          </a:xfrm>
        </p:grpSpPr>
        <p:sp>
          <p:nvSpPr>
            <p:cNvPr id="9" name="Прямоугольник с двумя скругленными противолежащими углами 8"/>
            <p:cNvSpPr/>
            <p:nvPr/>
          </p:nvSpPr>
          <p:spPr>
            <a:xfrm>
              <a:off x="334962" y="3809999"/>
              <a:ext cx="8135937" cy="698501"/>
            </a:xfrm>
            <a:prstGeom prst="round2DiagRect">
              <a:avLst/>
            </a:prstGeom>
            <a:gradFill flip="none" rotWithShape="1">
              <a:gsLst>
                <a:gs pos="0">
                  <a:srgbClr val="3366FF">
                    <a:alpha val="85000"/>
                  </a:srgbClr>
                </a:gs>
                <a:gs pos="100000">
                  <a:srgbClr val="9900CC">
                    <a:alpha val="42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0835" y="3939608"/>
              <a:ext cx="82702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«Пополнял счёт и ошибся номером, верните, пожалуйста, деньги»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01030" y="4947922"/>
            <a:ext cx="55130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Если вы получили такое сообщение,</a:t>
            </a:r>
          </a:p>
          <a:p>
            <a:r>
              <a:rPr lang="ru-RU" dirty="0"/>
              <a:t>расскажите об этом родителям.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12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2167023" y="32161"/>
            <a:ext cx="8053396" cy="1153344"/>
            <a:chOff x="2167023" y="32161"/>
            <a:chExt cx="8053396" cy="1153344"/>
          </a:xfrm>
        </p:grpSpPr>
        <p:sp>
          <p:nvSpPr>
            <p:cNvPr id="3" name="Прямоугольник с двумя скругленными противолежащими углами 2"/>
            <p:cNvSpPr/>
            <p:nvPr/>
          </p:nvSpPr>
          <p:spPr>
            <a:xfrm>
              <a:off x="2167023" y="448034"/>
              <a:ext cx="7857955" cy="453348"/>
            </a:xfrm>
            <a:prstGeom prst="round2DiagRect">
              <a:avLst/>
            </a:prstGeom>
            <a:gradFill flip="none" rotWithShape="1">
              <a:gsLst>
                <a:gs pos="53000">
                  <a:schemeClr val="tx1">
                    <a:alpha val="53000"/>
                  </a:schemeClr>
                </a:gs>
                <a:gs pos="0">
                  <a:schemeClr val="tx1">
                    <a:alpha val="25000"/>
                  </a:schemeClr>
                </a:gs>
                <a:gs pos="100000">
                  <a:schemeClr val="tx1">
                    <a:alpha val="35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/>
                  </a:gs>
                  <a:gs pos="50000">
                    <a:schemeClr val="bg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7482" y="32161"/>
              <a:ext cx="1153994" cy="1153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2362464" y="395904"/>
              <a:ext cx="3151024" cy="523220"/>
            </a:xfrm>
            <a:prstGeom prst="rect">
              <a:avLst/>
            </a:prstGeom>
            <a:noFill/>
            <a:effectLst>
              <a:softEdge rad="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kern="900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  <a:ea typeface="Roboto" panose="02000000000000000000" pitchFamily="2" charset="0"/>
                  <a:cs typeface="Courier New" panose="02070309020205020404" pitchFamily="49" charset="0"/>
                </a:rPr>
                <a:t>БЕЗОПАСНОСТЬ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393968" y="395904"/>
              <a:ext cx="3826451" cy="523220"/>
            </a:xfrm>
            <a:prstGeom prst="rect">
              <a:avLst/>
            </a:prstGeom>
            <a:noFill/>
            <a:effectLst>
              <a:softEdge rad="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kern="900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  <a:ea typeface="Roboto" panose="02000000000000000000" pitchFamily="2" charset="0"/>
                  <a:cs typeface="Courier New" panose="02070309020205020404" pitchFamily="49" charset="0"/>
                </a:rPr>
                <a:t>В СЕТИ ИНТЕРНЕТ</a:t>
              </a:r>
              <a:endParaRPr lang="ru-RU" sz="2800" kern="9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  <a:ea typeface="Roboto" panose="02000000000000000000" pitchFamily="2" charset="0"/>
                <a:cs typeface="Courier New" panose="02070309020205020404" pitchFamily="49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2279258" y="1693868"/>
            <a:ext cx="7497292" cy="3080772"/>
            <a:chOff x="2389658" y="1693868"/>
            <a:chExt cx="7497292" cy="3080772"/>
          </a:xfrm>
        </p:grpSpPr>
        <p:sp>
          <p:nvSpPr>
            <p:cNvPr id="11" name="Прямоугольник с двумя скругленными противолежащими углами 10"/>
            <p:cNvSpPr/>
            <p:nvPr/>
          </p:nvSpPr>
          <p:spPr>
            <a:xfrm>
              <a:off x="3362325" y="2438400"/>
              <a:ext cx="6524625" cy="2095500"/>
            </a:xfrm>
            <a:prstGeom prst="round2DiagRect">
              <a:avLst/>
            </a:prstGeom>
            <a:gradFill flip="none" rotWithShape="1">
              <a:gsLst>
                <a:gs pos="19000">
                  <a:schemeClr val="tx1">
                    <a:alpha val="53000"/>
                  </a:schemeClr>
                </a:gs>
                <a:gs pos="100000">
                  <a:schemeClr val="tx1">
                    <a:alpha val="35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86000">
                    <a:schemeClr val="accent1">
                      <a:lumMod val="5000"/>
                      <a:lumOff val="95000"/>
                      <a:alpha val="23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4400" dirty="0">
                <a:latin typeface="Ubuntu" panose="020B0504030602030204" pitchFamily="34" charset="0"/>
              </a:endParaRPr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2389658" y="1693868"/>
              <a:ext cx="1409720" cy="3080772"/>
              <a:chOff x="2389658" y="1693868"/>
              <a:chExt cx="1409720" cy="3080772"/>
            </a:xfrm>
          </p:grpSpPr>
          <p:sp>
            <p:nvSpPr>
              <p:cNvPr id="9" name="Овал 8"/>
              <p:cNvSpPr/>
              <p:nvPr/>
            </p:nvSpPr>
            <p:spPr>
              <a:xfrm rot="1721633">
                <a:off x="2389658" y="4264741"/>
                <a:ext cx="1409720" cy="329282"/>
              </a:xfrm>
              <a:prstGeom prst="ellipse">
                <a:avLst/>
              </a:prstGeom>
              <a:solidFill>
                <a:schemeClr val="bg1">
                  <a:alpha val="23000"/>
                </a:schemeClr>
              </a:solidFill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" name="Рисунок 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354" r="30112"/>
              <a:stretch/>
            </p:blipFill>
            <p:spPr>
              <a:xfrm>
                <a:off x="2484000" y="1693868"/>
                <a:ext cx="1224000" cy="3080772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4143844" y="3311044"/>
              <a:ext cx="49615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sz="32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63383" y="3063149"/>
              <a:ext cx="587878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>
                  <a:solidFill>
                    <a:schemeClr val="bg1">
                      <a:lumMod val="95000"/>
                    </a:schemeClr>
                  </a:solidFill>
                </a:rPr>
                <a:t>СПАСИБО ЗА ВНИМАНИЕ!</a:t>
              </a:r>
              <a:endParaRPr lang="ru-RU" sz="4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81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826214" y="548640"/>
            <a:ext cx="10539571" cy="1684020"/>
            <a:chOff x="680085" y="548640"/>
            <a:chExt cx="10539571" cy="168402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589"/>
                      </a14:imgEffect>
                      <a14:imgEffect>
                        <a14:saturation sat="13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085" y="548640"/>
              <a:ext cx="1684020" cy="1684020"/>
            </a:xfrm>
            <a:prstGeom prst="rect">
              <a:avLst/>
            </a:prstGeom>
            <a:effectLst>
              <a:glow rad="457200">
                <a:srgbClr val="0099FF">
                  <a:alpha val="10000"/>
                </a:srgbClr>
              </a:glow>
              <a:outerShdw blurRad="228600" dist="152400" dir="8100000" sx="103000" sy="103000" algn="ctr" rotWithShape="0">
                <a:srgbClr val="000000">
                  <a:alpha val="36000"/>
                </a:srgbClr>
              </a:outerShdw>
            </a:effectLst>
          </p:spPr>
        </p:pic>
        <p:sp>
          <p:nvSpPr>
            <p:cNvPr id="9" name="Прямоугольник с двумя скругленными противолежащими углами 8"/>
            <p:cNvSpPr/>
            <p:nvPr/>
          </p:nvSpPr>
          <p:spPr>
            <a:xfrm>
              <a:off x="2514599" y="793432"/>
              <a:ext cx="8705057" cy="1340168"/>
            </a:xfrm>
            <a:prstGeom prst="round2DiagRect">
              <a:avLst/>
            </a:prstGeom>
            <a:gradFill flip="none" rotWithShape="1">
              <a:gsLst>
                <a:gs pos="19000">
                  <a:schemeClr val="tx1">
                    <a:alpha val="35000"/>
                  </a:schemeClr>
                </a:gs>
                <a:gs pos="100000">
                  <a:schemeClr val="tx1">
                    <a:alpha val="70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86000">
                    <a:schemeClr val="accent1">
                      <a:lumMod val="5000"/>
                      <a:lumOff val="95000"/>
                      <a:alpha val="23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4400">
                <a:latin typeface="Ubuntu" panose="020B050403060203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604798" y="863738"/>
              <a:ext cx="798808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Компьютерный вирус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 – это вид вредоносных программ.</a:t>
              </a:r>
            </a:p>
            <a:p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Вирусы могут повредить или даже уничтожить операционную систему</a:t>
              </a:r>
            </a:p>
            <a:p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со всеми файлами в целом. Вирусы распространяются через интернет.</a:t>
              </a:r>
            </a:p>
            <a:p>
              <a:endParaRPr lang="ru-RU" dirty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041845" y="2813383"/>
            <a:ext cx="8108310" cy="57554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Методы защиты от вредоносных программ: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841482" y="3766498"/>
            <a:ext cx="10509037" cy="2715622"/>
            <a:chOff x="1084692" y="3766498"/>
            <a:chExt cx="10509037" cy="2715622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1084692" y="3870767"/>
              <a:ext cx="5011308" cy="2332300"/>
              <a:chOff x="1084692" y="3870767"/>
              <a:chExt cx="5011308" cy="2332300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084692" y="5802957"/>
                <a:ext cx="5011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dirty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" panose="020B0504030602030204" pitchFamily="34" charset="0"/>
                  </a:rPr>
                  <a:t>Используйте антивирусные программы</a:t>
                </a:r>
              </a:p>
            </p:txBody>
          </p:sp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35910" y="3870767"/>
                <a:ext cx="1708873" cy="1708873"/>
              </a:xfrm>
              <a:prstGeom prst="rect">
                <a:avLst/>
              </a:prstGeom>
            </p:spPr>
          </p:pic>
        </p:grpSp>
        <p:grpSp>
          <p:nvGrpSpPr>
            <p:cNvPr id="18" name="Группа 17"/>
            <p:cNvGrpSpPr/>
            <p:nvPr/>
          </p:nvGrpSpPr>
          <p:grpSpPr>
            <a:xfrm>
              <a:off x="6433342" y="3766498"/>
              <a:ext cx="5160387" cy="2715622"/>
              <a:chOff x="6433342" y="3766498"/>
              <a:chExt cx="5160387" cy="2715622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6433342" y="5774234"/>
                <a:ext cx="516038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ru-RU"/>
                </a:defPPr>
                <a:lvl1pPr>
                  <a:defRPr sz="200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" panose="020B0504030602030204" pitchFamily="34" charset="0"/>
                  </a:defRPr>
                </a:lvl1pPr>
              </a:lstStyle>
              <a:p>
                <a:pPr algn="ctr"/>
                <a:r>
                  <a:rPr lang="ru-RU" dirty="0"/>
                  <a:t>Не открывайте компьютерные файлы,</a:t>
                </a:r>
                <a:endParaRPr lang="en-US" dirty="0"/>
              </a:p>
              <a:p>
                <a:r>
                  <a:rPr lang="ru-RU" dirty="0"/>
                  <a:t>полученные из ненадёжных источников</a:t>
                </a:r>
              </a:p>
            </p:txBody>
          </p:sp>
          <p:pic>
            <p:nvPicPr>
              <p:cNvPr id="15" name="Рисунок 1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06964" y="3766498"/>
                <a:ext cx="1813142" cy="1813142"/>
              </a:xfrm>
              <a:prstGeom prst="rect">
                <a:avLst/>
              </a:prstGeom>
            </p:spPr>
          </p:pic>
        </p:grpSp>
      </p:grp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/>
          <a:srcRect t="460"/>
          <a:stretch/>
        </p:blipFill>
        <p:spPr>
          <a:xfrm>
            <a:off x="11271381" y="64725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185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030" y="333375"/>
            <a:ext cx="56909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Кибербуллинг</a:t>
            </a:r>
            <a:endParaRPr lang="ru-RU" sz="6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7650" y="1457325"/>
            <a:ext cx="97706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rPr>
              <a:t>- 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rPr>
              <a:t>это использование интернет-технологий с целью преследования,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Ubuntu Light" panose="020B0304030602030204" pitchFamily="34" charset="0"/>
            </a:endParaRPr>
          </a:p>
          <a:p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rPr>
              <a:t>запугивания, унижения, оскорбления другого человека.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00203" y="3529326"/>
            <a:ext cx="55915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Кибербуллинг (кибертроллинг)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885600" y="2377274"/>
            <a:ext cx="10420800" cy="1527898"/>
            <a:chOff x="700951" y="2497493"/>
            <a:chExt cx="10420800" cy="1527898"/>
          </a:xfrm>
        </p:grpSpPr>
        <p:sp>
          <p:nvSpPr>
            <p:cNvPr id="7" name="Прямоугольник с двумя скругленными противолежащими углами 6"/>
            <p:cNvSpPr/>
            <p:nvPr/>
          </p:nvSpPr>
          <p:spPr>
            <a:xfrm>
              <a:off x="1866901" y="2834044"/>
              <a:ext cx="9254850" cy="584775"/>
            </a:xfrm>
            <a:prstGeom prst="round2DiagRect">
              <a:avLst/>
            </a:prstGeom>
            <a:gradFill flip="none" rotWithShape="1">
              <a:gsLst>
                <a:gs pos="19000">
                  <a:schemeClr val="tx1">
                    <a:alpha val="35000"/>
                  </a:schemeClr>
                </a:gs>
                <a:gs pos="100000">
                  <a:schemeClr val="tx1">
                    <a:alpha val="70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86000">
                    <a:schemeClr val="accent1">
                      <a:lumMod val="5000"/>
                      <a:lumOff val="95000"/>
                      <a:alpha val="23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4400">
                <a:latin typeface="Ubuntu" panose="020B0504030602030204" pitchFamily="34" charset="0"/>
              </a:endParaRPr>
            </a:p>
          </p:txBody>
        </p:sp>
        <p:grpSp>
          <p:nvGrpSpPr>
            <p:cNvPr id="24" name="Группа 23"/>
            <p:cNvGrpSpPr/>
            <p:nvPr/>
          </p:nvGrpSpPr>
          <p:grpSpPr>
            <a:xfrm>
              <a:off x="700951" y="2497493"/>
              <a:ext cx="10420800" cy="1527898"/>
              <a:chOff x="700951" y="2167187"/>
              <a:chExt cx="10420800" cy="1527898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1990725" y="2488768"/>
                <a:ext cx="913102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>
                    <a:solidFill>
                      <a:schemeClr val="bg1">
                        <a:lumMod val="95000"/>
                      </a:schemeClr>
                    </a:solidFill>
                    <a:latin typeface="Ubuntu Light" panose="020B0304030602030204" pitchFamily="34" charset="0"/>
                  </a:rPr>
                  <a:t>Травля по интернету — это угрозы и оскорбления от агрессивных пользователей</a:t>
                </a:r>
                <a:endParaRPr lang="en-US" sz="1600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endParaRPr>
              </a:p>
              <a:p>
                <a:r>
                  <a:rPr lang="ru-RU" sz="1600" dirty="0">
                    <a:solidFill>
                      <a:schemeClr val="bg1">
                        <a:lumMod val="95000"/>
                      </a:schemeClr>
                    </a:solidFill>
                    <a:latin typeface="Ubuntu Light" panose="020B0304030602030204" pitchFamily="34" charset="0"/>
                  </a:rPr>
                  <a:t>в адрес другого пользователя.</a:t>
                </a:r>
                <a:endParaRPr lang="ru-RU" sz="1600" b="1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endParaRPr>
              </a:p>
            </p:txBody>
          </p:sp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0951" y="2167187"/>
                <a:ext cx="1527898" cy="1527898"/>
              </a:xfrm>
              <a:prstGeom prst="rect">
                <a:avLst/>
              </a:prstGeom>
            </p:spPr>
          </p:pic>
        </p:grpSp>
      </p:grpSp>
      <p:grpSp>
        <p:nvGrpSpPr>
          <p:cNvPr id="23" name="Группа 22"/>
          <p:cNvGrpSpPr/>
          <p:nvPr/>
        </p:nvGrpSpPr>
        <p:grpSpPr>
          <a:xfrm>
            <a:off x="325052" y="4319701"/>
            <a:ext cx="10054310" cy="1586328"/>
            <a:chOff x="479888" y="4319701"/>
            <a:chExt cx="10054310" cy="1586328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519976" y="4330496"/>
              <a:ext cx="4650832" cy="646331"/>
              <a:chOff x="519976" y="4663871"/>
              <a:chExt cx="4650832" cy="646331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066799" y="4663871"/>
                <a:ext cx="4104009" cy="646331"/>
              </a:xfrm>
              <a:prstGeom prst="rect">
                <a:avLst/>
              </a:prstGeom>
              <a:noFill/>
              <a:effectLst>
                <a:outerShdw blurRad="63500" dist="25400" dir="8100000" algn="ctr" rotWithShape="0">
                  <a:srgbClr val="000000">
                    <a:alpha val="82000"/>
                  </a:srgbClr>
                </a:outerShdw>
              </a:effectLst>
            </p:spPr>
            <p:txBody>
              <a:bodyPr wrap="none" rtlCol="0">
                <a:spAutoFit/>
              </a:bodyPr>
              <a:lstStyle>
                <a:defPPr>
                  <a:defRPr lang="ru-RU"/>
                </a:defPPr>
                <a:lvl1pPr>
                  <a:defRPr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 Light" panose="020B0304030602030204" pitchFamily="34" charset="0"/>
                  </a:defRPr>
                </a:lvl1pPr>
              </a:lstStyle>
              <a:p>
                <a:r>
                  <a:rPr lang="ru-RU" dirty="0"/>
                  <a:t>Насмешливые фотографии, видео,</a:t>
                </a:r>
                <a:endParaRPr lang="en-US" dirty="0"/>
              </a:p>
              <a:p>
                <a:r>
                  <a:rPr lang="ru-RU" dirty="0"/>
                  <a:t>которые</a:t>
                </a:r>
                <a:r>
                  <a:rPr lang="en-US" dirty="0"/>
                  <a:t> </a:t>
                </a:r>
                <a:r>
                  <a:rPr lang="ru-RU" dirty="0"/>
                  <a:t>могут опозорить человека;</a:t>
                </a:r>
              </a:p>
            </p:txBody>
          </p:sp>
          <p:sp>
            <p:nvSpPr>
              <p:cNvPr id="9" name="Овал 8"/>
              <p:cNvSpPr/>
              <p:nvPr/>
            </p:nvSpPr>
            <p:spPr>
              <a:xfrm>
                <a:off x="519976" y="4795267"/>
                <a:ext cx="361950" cy="361950"/>
              </a:xfrm>
              <a:prstGeom prst="ellipse">
                <a:avLst/>
              </a:prstGeom>
              <a:gradFill flip="none" rotWithShape="1">
                <a:gsLst>
                  <a:gs pos="0">
                    <a:srgbClr val="00FFFF"/>
                  </a:gs>
                  <a:gs pos="100000">
                    <a:srgbClr val="9900CC">
                      <a:alpha val="58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50800" dist="50800" dir="8100000" algn="ctr" rotWithShape="0">
                  <a:srgbClr val="000000">
                    <a:alpha val="3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1" name="Группа 10"/>
            <p:cNvGrpSpPr/>
            <p:nvPr/>
          </p:nvGrpSpPr>
          <p:grpSpPr>
            <a:xfrm>
              <a:off x="5634901" y="4319701"/>
              <a:ext cx="4899297" cy="646331"/>
              <a:chOff x="519976" y="4653076"/>
              <a:chExt cx="4899297" cy="646331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066799" y="4653076"/>
                <a:ext cx="4352474" cy="646331"/>
              </a:xfrm>
              <a:prstGeom prst="rect">
                <a:avLst/>
              </a:prstGeom>
              <a:noFill/>
              <a:effectLst>
                <a:outerShdw blurRad="63500" dist="25400" dir="8100000" algn="ctr" rotWithShape="0">
                  <a:srgbClr val="000000">
                    <a:alpha val="82000"/>
                  </a:srgb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ru-RU" dirty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 Light" panose="020B0304030602030204" pitchFamily="34" charset="0"/>
                  </a:rPr>
                  <a:t>Поддельные учетные записи</a:t>
                </a:r>
                <a:endParaRPr lang="en-US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buntu Light" panose="020B0304030602030204" pitchFamily="34" charset="0"/>
                </a:endParaRPr>
              </a:p>
              <a:p>
                <a:r>
                  <a:rPr lang="ru-RU" dirty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 Light" panose="020B0304030602030204" pitchFamily="34" charset="0"/>
                  </a:rPr>
                  <a:t>с использованием чужих фотографий;</a:t>
                </a:r>
              </a:p>
            </p:txBody>
          </p:sp>
          <p:sp>
            <p:nvSpPr>
              <p:cNvPr id="13" name="Овал 12"/>
              <p:cNvSpPr/>
              <p:nvPr/>
            </p:nvSpPr>
            <p:spPr>
              <a:xfrm>
                <a:off x="519976" y="4795267"/>
                <a:ext cx="361950" cy="361950"/>
              </a:xfrm>
              <a:prstGeom prst="ellipse">
                <a:avLst/>
              </a:prstGeom>
              <a:gradFill flip="none" rotWithShape="1">
                <a:gsLst>
                  <a:gs pos="0">
                    <a:srgbClr val="00FFFF"/>
                  </a:gs>
                  <a:gs pos="100000">
                    <a:srgbClr val="9900CC">
                      <a:alpha val="58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50800" dist="50800" dir="8100000" algn="ctr" rotWithShape="0">
                  <a:srgbClr val="000000">
                    <a:alpha val="3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4" name="Группа 13"/>
            <p:cNvGrpSpPr/>
            <p:nvPr/>
          </p:nvGrpSpPr>
          <p:grpSpPr>
            <a:xfrm>
              <a:off x="479888" y="5259698"/>
              <a:ext cx="4444057" cy="646331"/>
              <a:chOff x="519976" y="4653076"/>
              <a:chExt cx="4444057" cy="646331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1106887" y="4653076"/>
                <a:ext cx="3857146" cy="646331"/>
              </a:xfrm>
              <a:prstGeom prst="rect">
                <a:avLst/>
              </a:prstGeom>
              <a:noFill/>
              <a:effectLst>
                <a:outerShdw blurRad="63500" dist="25400" dir="8100000" algn="ctr" rotWithShape="0">
                  <a:srgbClr val="000000">
                    <a:alpha val="82000"/>
                  </a:srgbClr>
                </a:outerShdw>
              </a:effectLst>
            </p:spPr>
            <p:txBody>
              <a:bodyPr wrap="none" rtlCol="0">
                <a:spAutoFit/>
              </a:bodyPr>
              <a:lstStyle>
                <a:defPPr>
                  <a:defRPr lang="ru-RU"/>
                </a:defPPr>
                <a:lvl1pPr>
                  <a:defRPr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 Light" panose="020B0304030602030204" pitchFamily="34" charset="0"/>
                  </a:defRPr>
                </a:lvl1pPr>
              </a:lstStyle>
              <a:p>
                <a:r>
                  <a:rPr lang="ru-RU" dirty="0"/>
                  <a:t>Издевательство и преследование</a:t>
                </a:r>
                <a:endParaRPr lang="en-US" dirty="0"/>
              </a:p>
              <a:p>
                <a:r>
                  <a:rPr lang="ru-RU" dirty="0"/>
                  <a:t>в интернете;</a:t>
                </a:r>
              </a:p>
            </p:txBody>
          </p:sp>
          <p:sp>
            <p:nvSpPr>
              <p:cNvPr id="16" name="Овал 15"/>
              <p:cNvSpPr/>
              <p:nvPr/>
            </p:nvSpPr>
            <p:spPr>
              <a:xfrm>
                <a:off x="519976" y="4795267"/>
                <a:ext cx="361950" cy="361950"/>
              </a:xfrm>
              <a:prstGeom prst="ellipse">
                <a:avLst/>
              </a:prstGeom>
              <a:gradFill flip="none" rotWithShape="1">
                <a:gsLst>
                  <a:gs pos="0">
                    <a:srgbClr val="00FFFF"/>
                  </a:gs>
                  <a:gs pos="100000">
                    <a:srgbClr val="9900CC">
                      <a:alpha val="58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50800" dist="50800" dir="8100000" algn="ctr" rotWithShape="0">
                  <a:srgbClr val="000000">
                    <a:alpha val="3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7" name="Группа 16"/>
            <p:cNvGrpSpPr/>
            <p:nvPr/>
          </p:nvGrpSpPr>
          <p:grpSpPr>
            <a:xfrm>
              <a:off x="5634901" y="5259698"/>
              <a:ext cx="4336643" cy="646331"/>
              <a:chOff x="519976" y="4653076"/>
              <a:chExt cx="4336643" cy="646331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1066799" y="4653076"/>
                <a:ext cx="3789820" cy="646331"/>
              </a:xfrm>
              <a:prstGeom prst="rect">
                <a:avLst/>
              </a:prstGeom>
              <a:noFill/>
              <a:effectLst>
                <a:outerShdw blurRad="63500" dist="25400" dir="8100000" algn="ctr" rotWithShape="0">
                  <a:srgbClr val="000000">
                    <a:alpha val="82000"/>
                  </a:srgbClr>
                </a:outerShdw>
              </a:effectLst>
            </p:spPr>
            <p:txBody>
              <a:bodyPr wrap="none" rtlCol="0">
                <a:spAutoFit/>
              </a:bodyPr>
              <a:lstStyle>
                <a:defPPr>
                  <a:defRPr lang="ru-RU"/>
                </a:defPPr>
                <a:lvl1pPr>
                  <a:defRPr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 Light" panose="020B0304030602030204" pitchFamily="34" charset="0"/>
                  </a:defRPr>
                </a:lvl1pPr>
              </a:lstStyle>
              <a:p>
                <a:r>
                  <a:rPr lang="ru-RU" dirty="0"/>
                  <a:t>Публикация фотографий другого</a:t>
                </a:r>
              </a:p>
              <a:p>
                <a:r>
                  <a:rPr lang="ru-RU" dirty="0"/>
                  <a:t>человека без его согласия;</a:t>
                </a:r>
              </a:p>
            </p:txBody>
          </p:sp>
          <p:sp>
            <p:nvSpPr>
              <p:cNvPr id="19" name="Овал 18"/>
              <p:cNvSpPr/>
              <p:nvPr/>
            </p:nvSpPr>
            <p:spPr>
              <a:xfrm>
                <a:off x="519976" y="4795267"/>
                <a:ext cx="361950" cy="361950"/>
              </a:xfrm>
              <a:prstGeom prst="ellipse">
                <a:avLst/>
              </a:prstGeom>
              <a:gradFill flip="none" rotWithShape="1">
                <a:gsLst>
                  <a:gs pos="0">
                    <a:srgbClr val="00FFFF"/>
                  </a:gs>
                  <a:gs pos="100000">
                    <a:srgbClr val="9900CC">
                      <a:alpha val="58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50800" dist="50800" dir="8100000" algn="ctr" rotWithShape="0">
                  <a:srgbClr val="000000">
                    <a:alpha val="3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20" name="Группа 19"/>
          <p:cNvGrpSpPr/>
          <p:nvPr/>
        </p:nvGrpSpPr>
        <p:grpSpPr>
          <a:xfrm>
            <a:off x="2758049" y="6196004"/>
            <a:ext cx="6675902" cy="369332"/>
            <a:chOff x="519976" y="4787885"/>
            <a:chExt cx="6675902" cy="369332"/>
          </a:xfrm>
        </p:grpSpPr>
        <p:sp>
          <p:nvSpPr>
            <p:cNvPr id="21" name="TextBox 20"/>
            <p:cNvSpPr txBox="1"/>
            <p:nvPr/>
          </p:nvSpPr>
          <p:spPr>
            <a:xfrm>
              <a:off x="1059262" y="4787885"/>
              <a:ext cx="6136616" cy="369332"/>
            </a:xfrm>
            <a:prstGeom prst="rect">
              <a:avLst/>
            </a:prstGeom>
            <a:noFill/>
            <a:effectLst>
              <a:outerShdw blurRad="63500" dist="25400" dir="8100000" algn="ctr" rotWithShape="0">
                <a:srgbClr val="000000">
                  <a:alpha val="82000"/>
                </a:srgbClr>
              </a:outerShdw>
            </a:effectLst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buntu Light" panose="020B0304030602030204" pitchFamily="34" charset="0"/>
                </a:defRPr>
              </a:lvl1pPr>
            </a:lstStyle>
            <a:p>
              <a:r>
                <a:rPr lang="ru-RU" dirty="0"/>
                <a:t>Преследование человека в соцсетях или онлайн-играх.</a:t>
              </a:r>
            </a:p>
          </p:txBody>
        </p:sp>
        <p:sp>
          <p:nvSpPr>
            <p:cNvPr id="22" name="Овал 21"/>
            <p:cNvSpPr/>
            <p:nvPr/>
          </p:nvSpPr>
          <p:spPr>
            <a:xfrm>
              <a:off x="519976" y="4795267"/>
              <a:ext cx="361950" cy="361950"/>
            </a:xfrm>
            <a:prstGeom prst="ellipse">
              <a:avLst/>
            </a:prstGeom>
            <a:gradFill flip="none" rotWithShape="1">
              <a:gsLst>
                <a:gs pos="0">
                  <a:srgbClr val="00FFFF"/>
                </a:gs>
                <a:gs pos="100000">
                  <a:srgbClr val="9900CC">
                    <a:alpha val="58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50800" dist="50800" dir="8100000" algn="ctr" rotWithShape="0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67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-87549" y="2520055"/>
            <a:ext cx="1215958" cy="253708"/>
          </a:xfrm>
          <a:prstGeom prst="round2DiagRect">
            <a:avLst/>
          </a:prstGeom>
          <a:gradFill>
            <a:gsLst>
              <a:gs pos="0">
                <a:srgbClr val="00FFFF"/>
              </a:gs>
              <a:gs pos="100000">
                <a:srgbClr val="740074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252112" y="419619"/>
            <a:ext cx="5687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Меня троллят, что делать?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573" y="1517899"/>
            <a:ext cx="4990571" cy="4990571"/>
          </a:xfrm>
          <a:prstGeom prst="rect">
            <a:avLst/>
          </a:prstGeom>
          <a:effectLst>
            <a:outerShdw blurRad="50800" dist="76200" dir="6120000" sx="99000" sy="99000" algn="ctr" rotWithShape="0">
              <a:srgbClr val="000000">
                <a:alpha val="2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86533" y="1293875"/>
            <a:ext cx="53094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3200" b="1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defRPr>
            </a:lvl1pPr>
          </a:lstStyle>
          <a:p>
            <a:r>
              <a:rPr lang="ru-RU" sz="2000" b="0" dirty="0"/>
              <a:t>Чтобы не пострадать от подобной травли,</a:t>
            </a:r>
            <a:endParaRPr lang="en-US" sz="2000" b="0" dirty="0"/>
          </a:p>
          <a:p>
            <a:r>
              <a:rPr lang="ru-RU" sz="2000" b="0" dirty="0"/>
              <a:t>соблюдайте несколько правил: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6533" y="2481344"/>
            <a:ext cx="506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000" b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defRPr>
            </a:lvl1pPr>
          </a:lstStyle>
          <a:p>
            <a:r>
              <a:rPr lang="ru-RU" sz="1800" dirty="0">
                <a:latin typeface="Ubuntu Light" panose="020B0304030602030204" pitchFamily="34" charset="0"/>
              </a:rPr>
              <a:t>1.  </a:t>
            </a:r>
            <a:r>
              <a:rPr lang="ru-RU" sz="1800" b="1" dirty="0">
                <a:latin typeface="Ubuntu Light" panose="020B0304030602030204" pitchFamily="34" charset="0"/>
              </a:rPr>
              <a:t>Не отвечайте </a:t>
            </a:r>
            <a:r>
              <a:rPr lang="ru-RU" sz="1800" dirty="0">
                <a:latin typeface="Ubuntu Light" panose="020B0304030602030204" pitchFamily="34" charset="0"/>
              </a:rPr>
              <a:t>на агрессивные сообщения;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6533" y="2933403"/>
            <a:ext cx="5150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342900" indent="-342900">
              <a:buAutoNum type="arabicPeriod"/>
              <a:defRPr b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pPr marL="0" indent="0">
              <a:buNone/>
            </a:pPr>
            <a:r>
              <a:rPr lang="ru-RU" dirty="0"/>
              <a:t>2.  Занесите пользователей в </a:t>
            </a:r>
            <a:r>
              <a:rPr lang="ru-RU" b="1" dirty="0"/>
              <a:t>чёрный список;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86533" y="3397707"/>
            <a:ext cx="821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342900" indent="-342900">
              <a:buAutoNum type="arabicPeriod"/>
              <a:defRPr b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pPr marL="0" indent="0">
              <a:buNone/>
            </a:pPr>
            <a:r>
              <a:rPr lang="ru-RU" dirty="0"/>
              <a:t>3.  </a:t>
            </a:r>
            <a:r>
              <a:rPr lang="ru-RU" b="1" dirty="0"/>
              <a:t>Сообщите</a:t>
            </a:r>
            <a:r>
              <a:rPr lang="ru-RU" dirty="0"/>
              <a:t> о происходящем </a:t>
            </a:r>
            <a:r>
              <a:rPr lang="ru-RU" b="1" dirty="0"/>
              <a:t>технической поддержке </a:t>
            </a:r>
            <a:r>
              <a:rPr lang="ru-RU" dirty="0"/>
              <a:t>социальной сети;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6533" y="3873465"/>
            <a:ext cx="9075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342900" indent="-342900">
              <a:buAutoNum type="arabicPeriod"/>
              <a:defRPr b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pPr>
              <a:buAutoNum type="arabicPeriod" startAt="4"/>
            </a:pPr>
            <a:r>
              <a:rPr lang="ru-RU" dirty="0"/>
              <a:t>Делайте </a:t>
            </a:r>
            <a:r>
              <a:rPr lang="ru-RU" b="1" dirty="0"/>
              <a:t>скриншоты переписки</a:t>
            </a:r>
            <a:r>
              <a:rPr lang="ru-RU" dirty="0"/>
              <a:t>, в котором виден текст сообщения и имя отправителя;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6532" y="4545739"/>
            <a:ext cx="8350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342900" indent="-342900">
              <a:buAutoNum type="arabicPeriod"/>
              <a:defRPr b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pPr lvl="0">
              <a:buAutoNum type="arabicPeriod" startAt="5"/>
            </a:pPr>
            <a:r>
              <a:rPr lang="ru-RU" b="1" dirty="0"/>
              <a:t>Расскажите о происходящем взрослым</a:t>
            </a:r>
            <a:r>
              <a:rPr lang="ru-RU" dirty="0"/>
              <a:t>. Если вас запугивают, угрожают,</a:t>
            </a:r>
          </a:p>
          <a:p>
            <a:pPr marL="0" lvl="0" indent="0">
              <a:buNone/>
            </a:pPr>
            <a:r>
              <a:rPr lang="ru-RU" dirty="0"/>
              <a:t>то расскажите об этом родителям.</a:t>
            </a: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-87549" y="2991215"/>
            <a:ext cx="1215958" cy="253708"/>
          </a:xfrm>
          <a:prstGeom prst="round2DiagRect">
            <a:avLst/>
          </a:prstGeom>
          <a:gradFill>
            <a:gsLst>
              <a:gs pos="0">
                <a:srgbClr val="00FFFF"/>
              </a:gs>
              <a:gs pos="100000">
                <a:srgbClr val="740074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-87549" y="3446024"/>
            <a:ext cx="1215958" cy="253708"/>
          </a:xfrm>
          <a:prstGeom prst="round2DiagRect">
            <a:avLst/>
          </a:prstGeom>
          <a:gradFill>
            <a:gsLst>
              <a:gs pos="0">
                <a:srgbClr val="00FFFF"/>
              </a:gs>
              <a:gs pos="100000">
                <a:srgbClr val="740074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-87549" y="3925853"/>
            <a:ext cx="1215958" cy="253708"/>
          </a:xfrm>
          <a:prstGeom prst="round2DiagRect">
            <a:avLst/>
          </a:prstGeom>
          <a:gradFill>
            <a:gsLst>
              <a:gs pos="0">
                <a:srgbClr val="00FFFF"/>
              </a:gs>
              <a:gs pos="100000">
                <a:srgbClr val="740074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-87549" y="4598127"/>
            <a:ext cx="1215958" cy="253708"/>
          </a:xfrm>
          <a:prstGeom prst="round2DiagRect">
            <a:avLst/>
          </a:prstGeom>
          <a:gradFill>
            <a:gsLst>
              <a:gs pos="0">
                <a:srgbClr val="00FFFF"/>
              </a:gs>
              <a:gs pos="100000">
                <a:srgbClr val="740074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25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с двумя скругленными противолежащими углами 29"/>
          <p:cNvSpPr/>
          <p:nvPr/>
        </p:nvSpPr>
        <p:spPr>
          <a:xfrm rot="10800000">
            <a:off x="11115718" y="6161153"/>
            <a:ext cx="1215958" cy="253708"/>
          </a:xfrm>
          <a:prstGeom prst="round2DiagRect">
            <a:avLst/>
          </a:prstGeom>
          <a:gradFill>
            <a:gsLst>
              <a:gs pos="0">
                <a:srgbClr val="FF0000"/>
              </a:gs>
              <a:gs pos="100000">
                <a:srgbClr val="740074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2731217" y="2484576"/>
            <a:ext cx="6661471" cy="1749001"/>
            <a:chOff x="2035059" y="2649947"/>
            <a:chExt cx="6661471" cy="1749001"/>
          </a:xfrm>
        </p:grpSpPr>
        <p:sp>
          <p:nvSpPr>
            <p:cNvPr id="3" name="Прямоугольник с двумя скругленными противолежащими углами 2"/>
            <p:cNvSpPr/>
            <p:nvPr/>
          </p:nvSpPr>
          <p:spPr>
            <a:xfrm>
              <a:off x="3511684" y="3142915"/>
              <a:ext cx="5136205" cy="923330"/>
            </a:xfrm>
            <a:prstGeom prst="round2DiagRect">
              <a:avLst/>
            </a:prstGeom>
            <a:gradFill>
              <a:gsLst>
                <a:gs pos="4000">
                  <a:srgbClr val="FF0066">
                    <a:alpha val="69804"/>
                  </a:srgbClr>
                </a:gs>
                <a:gs pos="100000">
                  <a:srgbClr val="740074">
                    <a:alpha val="83922"/>
                  </a:srgbClr>
                </a:gs>
              </a:gsLst>
              <a:path path="circle">
                <a:fillToRect r="100000" b="100000"/>
              </a:path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52148" y="3124896"/>
              <a:ext cx="5044382" cy="923330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Нельзя кликать на подозрительные ссылки,</a:t>
              </a:r>
            </a:p>
            <a:p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которые приходят по электронной почте</a:t>
              </a:r>
              <a:endParaRPr lang="en-US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endParaRPr>
            </a:p>
            <a:p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или в сообщениях!</a:t>
              </a:r>
              <a:endParaRPr lang="ru-RU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endParaRPr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5059" y="2649947"/>
              <a:ext cx="1749001" cy="1749001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5075419" y="4351328"/>
            <a:ext cx="2021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Например:</a:t>
            </a:r>
          </a:p>
        </p:txBody>
      </p:sp>
      <p:grpSp>
        <p:nvGrpSpPr>
          <p:cNvPr id="28" name="Группа 27"/>
          <p:cNvGrpSpPr/>
          <p:nvPr/>
        </p:nvGrpSpPr>
        <p:grpSpPr>
          <a:xfrm>
            <a:off x="750107" y="5078787"/>
            <a:ext cx="10691787" cy="646331"/>
            <a:chOff x="963321" y="5195523"/>
            <a:chExt cx="10691787" cy="646331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963321" y="5213544"/>
              <a:ext cx="4876373" cy="622733"/>
              <a:chOff x="963321" y="5213544"/>
              <a:chExt cx="4876373" cy="622733"/>
            </a:xfrm>
          </p:grpSpPr>
          <p:sp>
            <p:nvSpPr>
              <p:cNvPr id="21" name="Прямоугольник с двумя скругленными противолежащими углами 20"/>
              <p:cNvSpPr/>
              <p:nvPr/>
            </p:nvSpPr>
            <p:spPr>
              <a:xfrm>
                <a:off x="963321" y="5213544"/>
                <a:ext cx="4876373" cy="622733"/>
              </a:xfrm>
              <a:prstGeom prst="round2DiagRect">
                <a:avLst/>
              </a:prstGeom>
              <a:gradFill flip="none" rotWithShape="1">
                <a:gsLst>
                  <a:gs pos="0">
                    <a:srgbClr val="003399"/>
                  </a:gs>
                  <a:gs pos="100000">
                    <a:srgbClr val="0099FF"/>
                  </a:gs>
                </a:gsLst>
                <a:lin ang="27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81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231605" y="5340244"/>
                <a:ext cx="4339805" cy="369332"/>
              </a:xfrm>
              <a:prstGeom prst="rect">
                <a:avLst/>
              </a:prstGeom>
              <a:noFill/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>
                    <a:solidFill>
                      <a:schemeClr val="bg1">
                        <a:lumMod val="95000"/>
                      </a:schemeClr>
                    </a:solidFill>
                    <a:latin typeface="Ubuntu" panose="020B0504030602030204" pitchFamily="34" charset="0"/>
                  </a:defRPr>
                </a:lvl1pPr>
              </a:lstStyle>
              <a:p>
                <a:r>
                  <a:rPr lang="ru-RU" dirty="0"/>
                  <a:t>«Посмотри, что здесь о тебе говорят</a:t>
                </a:r>
                <a:r>
                  <a:rPr lang="en-US" dirty="0"/>
                  <a:t>!</a:t>
                </a:r>
                <a:r>
                  <a:rPr lang="ru-RU" dirty="0"/>
                  <a:t>» </a:t>
                </a:r>
              </a:p>
            </p:txBody>
          </p:sp>
        </p:grpSp>
        <p:grpSp>
          <p:nvGrpSpPr>
            <p:cNvPr id="27" name="Группа 26"/>
            <p:cNvGrpSpPr/>
            <p:nvPr/>
          </p:nvGrpSpPr>
          <p:grpSpPr>
            <a:xfrm>
              <a:off x="6752255" y="5195523"/>
              <a:ext cx="4902853" cy="646331"/>
              <a:chOff x="6752255" y="5195523"/>
              <a:chExt cx="4902853" cy="646331"/>
            </a:xfrm>
          </p:grpSpPr>
          <p:sp>
            <p:nvSpPr>
              <p:cNvPr id="26" name="Прямоугольник с двумя скругленными противолежащими углами 25"/>
              <p:cNvSpPr/>
              <p:nvPr/>
            </p:nvSpPr>
            <p:spPr>
              <a:xfrm>
                <a:off x="6752255" y="5213543"/>
                <a:ext cx="4876373" cy="622733"/>
              </a:xfrm>
              <a:prstGeom prst="round2DiagRect">
                <a:avLst/>
              </a:prstGeom>
              <a:gradFill flip="none" rotWithShape="1">
                <a:gsLst>
                  <a:gs pos="100000">
                    <a:srgbClr val="003399"/>
                  </a:gs>
                  <a:gs pos="0">
                    <a:srgbClr val="0099FF"/>
                  </a:gs>
                </a:gsLst>
                <a:lin ang="27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81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775944" y="5195523"/>
                <a:ext cx="4879164" cy="646331"/>
              </a:xfrm>
              <a:prstGeom prst="rect">
                <a:avLst/>
              </a:prstGeom>
              <a:noFill/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>
                    <a:solidFill>
                      <a:schemeClr val="bg1">
                        <a:lumMod val="95000"/>
                      </a:schemeClr>
                    </a:solidFill>
                    <a:latin typeface="Ubuntu" panose="020B0504030602030204" pitchFamily="34" charset="0"/>
                  </a:defRPr>
                </a:lvl1pPr>
              </a:lstStyle>
              <a:p>
                <a:r>
                  <a:rPr lang="ru-RU" dirty="0"/>
                  <a:t>«Ты стал обладателем нового iPhone</a:t>
                </a:r>
              </a:p>
              <a:p>
                <a:r>
                  <a:rPr lang="ru-RU" dirty="0"/>
                  <a:t>— переходи по ссылке, чтобы забрать его»</a:t>
                </a:r>
              </a:p>
            </p:txBody>
          </p:sp>
        </p:grpSp>
      </p:grpSp>
      <p:sp>
        <p:nvSpPr>
          <p:cNvPr id="29" name="TextBox 28"/>
          <p:cNvSpPr txBox="1"/>
          <p:nvPr/>
        </p:nvSpPr>
        <p:spPr>
          <a:xfrm>
            <a:off x="672080" y="6076307"/>
            <a:ext cx="10847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Такие сообщения отправляют мошенники и при переходе по ссылке на компьютер попадает </a:t>
            </a:r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опасный вирус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.</a:t>
            </a:r>
          </a:p>
        </p:txBody>
      </p:sp>
      <p:sp>
        <p:nvSpPr>
          <p:cNvPr id="31" name="Прямоугольник с двумя скругленными противолежащими углами 30"/>
          <p:cNvSpPr/>
          <p:nvPr/>
        </p:nvSpPr>
        <p:spPr>
          <a:xfrm>
            <a:off x="-273016" y="6161152"/>
            <a:ext cx="1215958" cy="253708"/>
          </a:xfrm>
          <a:prstGeom prst="round2DiagRect">
            <a:avLst/>
          </a:prstGeom>
          <a:gradFill>
            <a:gsLst>
              <a:gs pos="0">
                <a:srgbClr val="FF0000"/>
              </a:gs>
              <a:gs pos="100000">
                <a:srgbClr val="740074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2" name="Группа 31"/>
          <p:cNvGrpSpPr/>
          <p:nvPr/>
        </p:nvGrpSpPr>
        <p:grpSpPr>
          <a:xfrm>
            <a:off x="978614" y="701040"/>
            <a:ext cx="10539571" cy="1684020"/>
            <a:chOff x="680085" y="548640"/>
            <a:chExt cx="10539571" cy="1684020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589"/>
                      </a14:imgEffect>
                      <a14:imgEffect>
                        <a14:saturation sat="13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085" y="548640"/>
              <a:ext cx="1684020" cy="1684020"/>
            </a:xfrm>
            <a:prstGeom prst="rect">
              <a:avLst/>
            </a:prstGeom>
            <a:effectLst>
              <a:glow rad="457200">
                <a:srgbClr val="0099FF">
                  <a:alpha val="10000"/>
                </a:srgbClr>
              </a:glow>
              <a:outerShdw blurRad="228600" dist="152400" dir="8100000" sx="103000" sy="103000" algn="ctr" rotWithShape="0">
                <a:srgbClr val="000000">
                  <a:alpha val="36000"/>
                </a:srgbClr>
              </a:outerShdw>
            </a:effectLst>
          </p:spPr>
        </p:pic>
        <p:sp>
          <p:nvSpPr>
            <p:cNvPr id="34" name="Прямоугольник с двумя скругленными противолежащими углами 33"/>
            <p:cNvSpPr/>
            <p:nvPr/>
          </p:nvSpPr>
          <p:spPr>
            <a:xfrm>
              <a:off x="2514599" y="793432"/>
              <a:ext cx="8705057" cy="1340168"/>
            </a:xfrm>
            <a:prstGeom prst="round2DiagRect">
              <a:avLst/>
            </a:prstGeom>
            <a:gradFill flip="none" rotWithShape="1">
              <a:gsLst>
                <a:gs pos="19000">
                  <a:schemeClr val="tx1">
                    <a:alpha val="35000"/>
                  </a:schemeClr>
                </a:gs>
                <a:gs pos="100000">
                  <a:schemeClr val="tx1">
                    <a:alpha val="70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86000">
                    <a:schemeClr val="accent1">
                      <a:lumMod val="5000"/>
                      <a:lumOff val="95000"/>
                      <a:alpha val="23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4400">
                <a:latin typeface="Ubuntu" panose="020B0504030602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604798" y="980474"/>
              <a:ext cx="854753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Фишинг-атаки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– это рассылки мошеннических электронных писем и попытка</a:t>
              </a:r>
            </a:p>
            <a:p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обманом заставить получателей нажать на вредоносную ссылку или</a:t>
              </a:r>
            </a:p>
            <a:p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скачать зараженный файл, чтобы украсть их личную информацию.</a:t>
              </a:r>
            </a:p>
            <a:p>
              <a:endParaRPr lang="ru-RU" dirty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endParaRPr>
            </a:p>
          </p:txBody>
        </p:sp>
      </p:grp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442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030" y="333375"/>
            <a:ext cx="64524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Онлайн-груминг</a:t>
            </a:r>
            <a:endParaRPr lang="ru-RU" sz="6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7650" y="1457325"/>
            <a:ext cx="108927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Грумингом называют различные виды мошенничества в сети, когда</a:t>
            </a:r>
          </a:p>
          <a:p>
            <a:r>
              <a:rPr lang="ru-RU" dirty="0"/>
              <a:t>преступники обманом втираются в доверие к пользователям и получают</a:t>
            </a:r>
          </a:p>
          <a:p>
            <a:r>
              <a:rPr lang="ru-RU" dirty="0"/>
              <a:t>от них личные данные или деньги за несуществующие товары и услуги.</a:t>
            </a:r>
          </a:p>
        </p:txBody>
      </p:sp>
      <p:grpSp>
        <p:nvGrpSpPr>
          <p:cNvPr id="31" name="Группа 30"/>
          <p:cNvGrpSpPr/>
          <p:nvPr/>
        </p:nvGrpSpPr>
        <p:grpSpPr>
          <a:xfrm>
            <a:off x="1147865" y="2902127"/>
            <a:ext cx="9701710" cy="2721766"/>
            <a:chOff x="1387822" y="2572897"/>
            <a:chExt cx="9701710" cy="2721766"/>
          </a:xfrm>
        </p:grpSpPr>
        <p:sp>
          <p:nvSpPr>
            <p:cNvPr id="27" name="Прямоугольник с двумя скругленными противолежащими углами 26"/>
            <p:cNvSpPr/>
            <p:nvPr/>
          </p:nvSpPr>
          <p:spPr>
            <a:xfrm>
              <a:off x="3436961" y="3550708"/>
              <a:ext cx="7652571" cy="1314688"/>
            </a:xfrm>
            <a:prstGeom prst="round2DiagRect">
              <a:avLst/>
            </a:prstGeom>
            <a:gradFill>
              <a:gsLst>
                <a:gs pos="4000">
                  <a:srgbClr val="FF0066">
                    <a:alpha val="69804"/>
                  </a:srgbClr>
                </a:gs>
                <a:gs pos="100000">
                  <a:srgbClr val="740074">
                    <a:alpha val="83922"/>
                  </a:srgbClr>
                </a:gs>
              </a:gsLst>
              <a:path path="circle">
                <a:fillToRect r="100000" b="100000"/>
              </a:path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818778" y="3607887"/>
              <a:ext cx="7182467" cy="1200329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Если ваш друг или знакомый присылает сообщение с просьбой перечислить ему деньги на банковскую карту, обязательно позвоните другу по телефону и узнайте, нужны ли другу деньги или нет.</a:t>
              </a:r>
              <a:endParaRPr lang="ru-RU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endParaRPr>
            </a:p>
          </p:txBody>
        </p:sp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47916">
              <a:off x="1387822" y="2572897"/>
              <a:ext cx="2721766" cy="2721766"/>
            </a:xfrm>
            <a:prstGeom prst="rect">
              <a:avLst/>
            </a:prstGeom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95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711" y="1281012"/>
            <a:ext cx="5726094" cy="57260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20666" y="419619"/>
            <a:ext cx="5950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Как защитить свой аккаунт?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-87549" y="2933403"/>
            <a:ext cx="9445659" cy="923330"/>
            <a:chOff x="-87549" y="2933403"/>
            <a:chExt cx="9445659" cy="923330"/>
          </a:xfrm>
        </p:grpSpPr>
        <p:sp>
          <p:nvSpPr>
            <p:cNvPr id="6" name="TextBox 5"/>
            <p:cNvSpPr txBox="1"/>
            <p:nvPr/>
          </p:nvSpPr>
          <p:spPr>
            <a:xfrm>
              <a:off x="786533" y="2933403"/>
              <a:ext cx="857157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342900" indent="-342900">
                <a:buAutoNum type="arabicPeriod"/>
                <a:defRPr b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defRPr>
              </a:lvl1pPr>
            </a:lstStyle>
            <a:p>
              <a:pPr marL="0" indent="0">
                <a:buNone/>
              </a:pPr>
              <a:r>
                <a:rPr lang="ru-RU" dirty="0"/>
                <a:t>Не используйте для паролей информацию, которую злоумышленники могут</a:t>
              </a:r>
              <a:endParaRPr lang="en-US" dirty="0"/>
            </a:p>
            <a:p>
              <a:pPr marL="0" indent="0">
                <a:buNone/>
              </a:pPr>
              <a:r>
                <a:rPr lang="ru-RU" dirty="0"/>
                <a:t>найти самостоятельно: дату рождения, номера документов, телефонов,</a:t>
              </a:r>
              <a:endParaRPr lang="en-US" dirty="0"/>
            </a:p>
            <a:p>
              <a:pPr marL="0" indent="0">
                <a:buNone/>
              </a:pPr>
              <a:r>
                <a:rPr lang="ru-RU" dirty="0"/>
                <a:t>имена ваших друзей и родственников, адрес</a:t>
              </a:r>
              <a:r>
                <a:rPr lang="en-US" dirty="0"/>
                <a:t>;</a:t>
              </a:r>
              <a:endParaRPr lang="ru-RU" dirty="0"/>
            </a:p>
          </p:txBody>
        </p:sp>
        <p:sp>
          <p:nvSpPr>
            <p:cNvPr id="11" name="Прямоугольник с двумя скругленными противолежащими углами 10"/>
            <p:cNvSpPr/>
            <p:nvPr/>
          </p:nvSpPr>
          <p:spPr>
            <a:xfrm>
              <a:off x="-87549" y="2991215"/>
              <a:ext cx="1215958" cy="253708"/>
            </a:xfrm>
            <a:prstGeom prst="round2DiagRect">
              <a:avLst/>
            </a:prstGeom>
            <a:gradFill>
              <a:gsLst>
                <a:gs pos="0">
                  <a:srgbClr val="00FFFF"/>
                </a:gs>
                <a:gs pos="100000">
                  <a:srgbClr val="740074">
                    <a:alpha val="0"/>
                  </a:srgbClr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-87549" y="4132451"/>
            <a:ext cx="6985050" cy="369332"/>
            <a:chOff x="-87549" y="4144059"/>
            <a:chExt cx="6985050" cy="369332"/>
          </a:xfrm>
        </p:grpSpPr>
        <p:sp>
          <p:nvSpPr>
            <p:cNvPr id="8" name="TextBox 7"/>
            <p:cNvSpPr txBox="1"/>
            <p:nvPr/>
          </p:nvSpPr>
          <p:spPr>
            <a:xfrm>
              <a:off x="786533" y="4144059"/>
              <a:ext cx="61109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342900" indent="-342900">
                <a:buAutoNum type="arabicPeriod"/>
                <a:defRPr b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defRPr>
              </a:lvl1pPr>
            </a:lstStyle>
            <a:p>
              <a:pPr marL="0" indent="0">
                <a:buNone/>
              </a:pPr>
              <a:r>
                <a:rPr lang="ru-RU" dirty="0"/>
                <a:t>Не используйте одинаковые пароли на разных сайтах</a:t>
              </a:r>
              <a:r>
                <a:rPr lang="en-US" dirty="0"/>
                <a:t>;</a:t>
              </a:r>
              <a:endParaRPr lang="ru-RU" dirty="0"/>
            </a:p>
          </p:txBody>
        </p:sp>
        <p:sp>
          <p:nvSpPr>
            <p:cNvPr id="13" name="Прямоугольник с двумя скругленными противолежащими углами 12"/>
            <p:cNvSpPr/>
            <p:nvPr/>
          </p:nvSpPr>
          <p:spPr>
            <a:xfrm>
              <a:off x="-87549" y="4196447"/>
              <a:ext cx="1215958" cy="253708"/>
            </a:xfrm>
            <a:prstGeom prst="round2DiagRect">
              <a:avLst/>
            </a:prstGeom>
            <a:gradFill>
              <a:gsLst>
                <a:gs pos="0">
                  <a:srgbClr val="00FFFF"/>
                </a:gs>
                <a:gs pos="100000">
                  <a:srgbClr val="740074">
                    <a:alpha val="0"/>
                  </a:srgbClr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-87549" y="5422551"/>
            <a:ext cx="9844807" cy="923330"/>
            <a:chOff x="-87549" y="5721408"/>
            <a:chExt cx="9844807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786532" y="5721408"/>
              <a:ext cx="897072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342900" indent="-342900">
                <a:buAutoNum type="arabicPeriod"/>
                <a:defRPr b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defRPr>
              </a:lvl1pPr>
            </a:lstStyle>
            <a:p>
              <a:pPr marL="0" lvl="0" indent="0">
                <a:buNone/>
              </a:pPr>
              <a:r>
                <a:rPr lang="ru-RU" dirty="0"/>
                <a:t>Не храните информацию о паролях на компьютере. Если пароль слишком</a:t>
              </a:r>
              <a:endParaRPr lang="en-US" dirty="0"/>
            </a:p>
            <a:p>
              <a:pPr marL="0" lvl="0" indent="0">
                <a:buNone/>
              </a:pPr>
              <a:r>
                <a:rPr lang="ru-RU" dirty="0"/>
                <a:t>сложный, лучше записать его отдельно на лист бумаги или в блокнот, и хранить</a:t>
              </a:r>
              <a:endParaRPr lang="en-US" dirty="0"/>
            </a:p>
            <a:p>
              <a:pPr marL="0" lvl="0" indent="0">
                <a:buNone/>
              </a:pPr>
              <a:r>
                <a:rPr lang="ru-RU" dirty="0"/>
                <a:t>в надежном месте.</a:t>
              </a:r>
            </a:p>
          </p:txBody>
        </p:sp>
        <p:sp>
          <p:nvSpPr>
            <p:cNvPr id="14" name="Прямоугольник с двумя скругленными противолежащими углами 13"/>
            <p:cNvSpPr/>
            <p:nvPr/>
          </p:nvSpPr>
          <p:spPr>
            <a:xfrm>
              <a:off x="-87549" y="5773796"/>
              <a:ext cx="1215958" cy="253708"/>
            </a:xfrm>
            <a:prstGeom prst="round2DiagRect">
              <a:avLst/>
            </a:prstGeom>
            <a:gradFill>
              <a:gsLst>
                <a:gs pos="0">
                  <a:srgbClr val="00FFFF"/>
                </a:gs>
                <a:gs pos="100000">
                  <a:srgbClr val="740074">
                    <a:alpha val="0"/>
                  </a:srgbClr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4119809" y="1437427"/>
            <a:ext cx="3952382" cy="529950"/>
            <a:chOff x="3891064" y="1544435"/>
            <a:chExt cx="3952382" cy="529950"/>
          </a:xfrm>
        </p:grpSpPr>
        <p:sp>
          <p:nvSpPr>
            <p:cNvPr id="16" name="Прямоугольник с двумя скругленными противолежащими углами 15"/>
            <p:cNvSpPr/>
            <p:nvPr/>
          </p:nvSpPr>
          <p:spPr>
            <a:xfrm>
              <a:off x="3891064" y="1544435"/>
              <a:ext cx="3952382" cy="529950"/>
            </a:xfrm>
            <a:prstGeom prst="round2DiagRect">
              <a:avLst/>
            </a:prstGeom>
            <a:gradFill>
              <a:gsLst>
                <a:gs pos="4000">
                  <a:srgbClr val="FF0066">
                    <a:alpha val="69804"/>
                  </a:srgbClr>
                </a:gs>
                <a:gs pos="100000">
                  <a:srgbClr val="740074">
                    <a:alpha val="83922"/>
                  </a:srgbClr>
                </a:gs>
              </a:gsLst>
              <a:path path="circle">
                <a:fillToRect r="100000" b="100000"/>
              </a:path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198918" y="1606580"/>
              <a:ext cx="34339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Придумайте сложный пароль</a:t>
              </a:r>
            </a:p>
          </p:txBody>
        </p:sp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197" y="1268659"/>
            <a:ext cx="1529224" cy="1529224"/>
          </a:xfrm>
          <a:prstGeom prst="rect">
            <a:avLst/>
          </a:prstGeom>
        </p:spPr>
      </p:pic>
      <p:grpSp>
        <p:nvGrpSpPr>
          <p:cNvPr id="22" name="Группа 21"/>
          <p:cNvGrpSpPr/>
          <p:nvPr/>
        </p:nvGrpSpPr>
        <p:grpSpPr>
          <a:xfrm>
            <a:off x="-98055" y="4777501"/>
            <a:ext cx="4048349" cy="369332"/>
            <a:chOff x="-87549" y="4144059"/>
            <a:chExt cx="4048349" cy="369332"/>
          </a:xfrm>
        </p:grpSpPr>
        <p:sp>
          <p:nvSpPr>
            <p:cNvPr id="23" name="TextBox 22"/>
            <p:cNvSpPr txBox="1"/>
            <p:nvPr/>
          </p:nvSpPr>
          <p:spPr>
            <a:xfrm>
              <a:off x="786533" y="4144059"/>
              <a:ext cx="3174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342900" indent="-342900">
                <a:buAutoNum type="arabicPeriod"/>
                <a:defRPr b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defRPr>
              </a:lvl1pPr>
            </a:lstStyle>
            <a:p>
              <a:pPr marL="0" indent="0">
                <a:buNone/>
              </a:pPr>
              <a:r>
                <a:rPr lang="ru-RU" dirty="0"/>
                <a:t>Регулярно меняйте пароли</a:t>
              </a:r>
              <a:r>
                <a:rPr lang="en-US" dirty="0"/>
                <a:t>;</a:t>
              </a:r>
              <a:endParaRPr lang="ru-RU" dirty="0"/>
            </a:p>
          </p:txBody>
        </p:sp>
        <p:sp>
          <p:nvSpPr>
            <p:cNvPr id="24" name="Прямоугольник с двумя скругленными противолежащими углами 23"/>
            <p:cNvSpPr/>
            <p:nvPr/>
          </p:nvSpPr>
          <p:spPr>
            <a:xfrm>
              <a:off x="-87549" y="4196447"/>
              <a:ext cx="1215958" cy="253708"/>
            </a:xfrm>
            <a:prstGeom prst="round2DiagRect">
              <a:avLst/>
            </a:prstGeom>
            <a:gradFill>
              <a:gsLst>
                <a:gs pos="0">
                  <a:srgbClr val="00FFFF"/>
                </a:gs>
                <a:gs pos="100000">
                  <a:srgbClr val="740074">
                    <a:alpha val="0"/>
                  </a:srgbClr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607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030" y="333375"/>
            <a:ext cx="102050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Проводите чистку сookies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7650" y="1457325"/>
            <a:ext cx="116461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Файлы </a:t>
            </a:r>
            <a:r>
              <a:rPr lang="ru-RU" b="1" dirty="0"/>
              <a:t>сookies</a:t>
            </a:r>
            <a:r>
              <a:rPr lang="ru-RU" dirty="0"/>
              <a:t> — это временные файлы интернета, которые хранятся</a:t>
            </a:r>
            <a:endParaRPr lang="en-US" dirty="0"/>
          </a:p>
          <a:p>
            <a:r>
              <a:rPr lang="ru-RU" dirty="0"/>
              <a:t>на вашем устройстве и содержат информацию о сайтах, которые вы посещаете.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7650" y="2528989"/>
            <a:ext cx="109488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Благодаря </a:t>
            </a:r>
            <a:r>
              <a:rPr lang="ru-RU" b="1" dirty="0"/>
              <a:t>сookies</a:t>
            </a:r>
            <a:r>
              <a:rPr lang="ru-RU" dirty="0"/>
              <a:t> сайты помнят ваши логины, пароли, электронную почту,</a:t>
            </a:r>
            <a:endParaRPr lang="en-US" dirty="0"/>
          </a:p>
          <a:p>
            <a:r>
              <a:rPr lang="ru-RU" dirty="0"/>
              <a:t>историю интернет-заказов или состав корзины в интернет-магазине.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7650" y="3600653"/>
            <a:ext cx="87943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С их помощью также можно отслеживать вашу активность в</a:t>
            </a:r>
            <a:endParaRPr lang="en-US" dirty="0"/>
          </a:p>
          <a:p>
            <a:r>
              <a:rPr lang="ru-RU" dirty="0"/>
              <a:t>интернете,</a:t>
            </a:r>
            <a:r>
              <a:rPr lang="en-US" dirty="0"/>
              <a:t> </a:t>
            </a:r>
            <a:r>
              <a:rPr lang="ru-RU" dirty="0"/>
              <a:t>ваши интересы и предпочтения.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7650" y="4672317"/>
            <a:ext cx="789030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С помощью </a:t>
            </a:r>
            <a:r>
              <a:rPr lang="ru-RU" b="1" dirty="0"/>
              <a:t>сookies</a:t>
            </a:r>
            <a:r>
              <a:rPr lang="ru-RU" dirty="0"/>
              <a:t> можно взломать почтовый ящик</a:t>
            </a:r>
          </a:p>
          <a:p>
            <a:r>
              <a:rPr lang="ru-RU" dirty="0"/>
              <a:t>и получить доступ к личной информации.</a:t>
            </a:r>
          </a:p>
          <a:p>
            <a:endParaRPr lang="en-US" dirty="0"/>
          </a:p>
          <a:p>
            <a:r>
              <a:rPr lang="ru-RU" b="1" dirty="0"/>
              <a:t>Время от времени необходимо удалять</a:t>
            </a:r>
            <a:endParaRPr lang="en-US" b="1" dirty="0"/>
          </a:p>
          <a:p>
            <a:r>
              <a:rPr lang="ru-RU" b="1" dirty="0"/>
              <a:t>файлы сookies</a:t>
            </a:r>
            <a:r>
              <a:rPr lang="en-US" b="1" dirty="0"/>
              <a:t> </a:t>
            </a:r>
            <a:r>
              <a:rPr lang="ru-RU" b="1" dirty="0"/>
              <a:t>на компьютере и в смартфоне.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286" y="2581603"/>
            <a:ext cx="6858000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26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030" y="333375"/>
            <a:ext cx="887294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Не сообщайте свои </a:t>
            </a:r>
          </a:p>
          <a:p>
            <a:r>
              <a:rPr lang="ru-RU" sz="6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персональные данные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7650" y="4176453"/>
            <a:ext cx="114569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Мошенники расспрашивают пользователей о работе родителей, о поездках,</a:t>
            </a:r>
            <a:endParaRPr lang="en-US" dirty="0"/>
          </a:p>
          <a:p>
            <a:r>
              <a:rPr lang="ru-RU" dirty="0"/>
              <a:t>адреса, телефоны, номера машин. Вся эта информация может быть</a:t>
            </a:r>
            <a:endParaRPr lang="en-US" dirty="0"/>
          </a:p>
          <a:p>
            <a:r>
              <a:rPr lang="ru-RU" dirty="0"/>
              <a:t>использована</a:t>
            </a:r>
            <a:r>
              <a:rPr lang="en-US" dirty="0"/>
              <a:t> </a:t>
            </a:r>
            <a:r>
              <a:rPr lang="ru-RU" dirty="0"/>
              <a:t>для совершения преступления.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1703801" y="2461934"/>
            <a:ext cx="8583199" cy="1417346"/>
            <a:chOff x="680085" y="548640"/>
            <a:chExt cx="10198133" cy="1684020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589"/>
                      </a14:imgEffect>
                      <a14:imgEffect>
                        <a14:saturation sat="13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085" y="548640"/>
              <a:ext cx="1684020" cy="1684020"/>
            </a:xfrm>
            <a:prstGeom prst="rect">
              <a:avLst/>
            </a:prstGeom>
            <a:effectLst>
              <a:glow rad="457200">
                <a:srgbClr val="0099FF">
                  <a:alpha val="10000"/>
                </a:srgbClr>
              </a:glow>
              <a:outerShdw blurRad="228600" dist="152400" dir="8100000" sx="103000" sy="103000" algn="ctr" rotWithShape="0">
                <a:srgbClr val="000000">
                  <a:alpha val="36000"/>
                </a:srgbClr>
              </a:outerShdw>
            </a:effectLst>
          </p:spPr>
        </p:pic>
        <p:sp>
          <p:nvSpPr>
            <p:cNvPr id="13" name="Прямоугольник с двумя скругленными противолежащими углами 12"/>
            <p:cNvSpPr/>
            <p:nvPr/>
          </p:nvSpPr>
          <p:spPr>
            <a:xfrm>
              <a:off x="2514600" y="793432"/>
              <a:ext cx="8363618" cy="1340168"/>
            </a:xfrm>
            <a:prstGeom prst="round2DiagRect">
              <a:avLst/>
            </a:prstGeom>
            <a:gradFill flip="none" rotWithShape="1">
              <a:gsLst>
                <a:gs pos="19000">
                  <a:schemeClr val="tx1">
                    <a:alpha val="35000"/>
                  </a:schemeClr>
                </a:gs>
                <a:gs pos="100000">
                  <a:schemeClr val="tx1">
                    <a:alpha val="70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86000">
                    <a:schemeClr val="accent1">
                      <a:lumMod val="5000"/>
                      <a:lumOff val="95000"/>
                      <a:alpha val="23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4400">
                <a:latin typeface="Ubuntu" panose="020B050403060203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722252" y="1068819"/>
              <a:ext cx="7948314" cy="7679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 b="1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defRPr>
              </a:lvl1pPr>
            </a:lstStyle>
            <a:p>
              <a:r>
                <a:rPr lang="ru-RU" dirty="0"/>
                <a:t>Персональные данные</a:t>
              </a:r>
              <a:r>
                <a:rPr lang="en-US" dirty="0"/>
                <a:t> </a:t>
              </a:r>
              <a:r>
                <a:rPr lang="ru-RU" b="0" dirty="0"/>
                <a:t>- это ФИО, дата рождения, домашний</a:t>
              </a:r>
              <a:endParaRPr lang="en-US" b="0" dirty="0"/>
            </a:p>
            <a:p>
              <a:r>
                <a:rPr lang="ru-RU" b="0" dirty="0"/>
                <a:t>адрес,</a:t>
              </a:r>
              <a:r>
                <a:rPr lang="en-US" b="0" dirty="0"/>
                <a:t> </a:t>
              </a:r>
              <a:r>
                <a:rPr lang="ru-RU" b="0" dirty="0"/>
                <a:t>номера</a:t>
              </a:r>
              <a:r>
                <a:rPr lang="en-US" b="0" dirty="0"/>
                <a:t> </a:t>
              </a:r>
              <a:r>
                <a:rPr lang="ru-RU" b="0" dirty="0"/>
                <a:t>телефона,</a:t>
              </a:r>
              <a:r>
                <a:rPr lang="en-US" b="0" dirty="0"/>
                <a:t> </a:t>
              </a:r>
              <a:r>
                <a:rPr lang="ru-RU" b="0" dirty="0"/>
                <a:t>банковских карточек, пароли.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47650" y="5352871"/>
            <a:ext cx="113511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Если в Сети у него кто-то попросит номер телефона или адрес, сначала нужно</a:t>
            </a:r>
            <a:endParaRPr lang="en-US" dirty="0"/>
          </a:p>
          <a:p>
            <a:r>
              <a:rPr lang="ru-RU" dirty="0"/>
              <a:t>ответить: </a:t>
            </a:r>
            <a:r>
              <a:rPr lang="ru-RU" b="1" dirty="0">
                <a:latin typeface="Ubuntu" panose="020B0504030602030204" pitchFamily="34" charset="0"/>
              </a:rPr>
              <a:t>«Спрошу разрешения у родителей»</a:t>
            </a:r>
            <a:r>
              <a:rPr lang="ru-RU" dirty="0">
                <a:latin typeface="Ubuntu" panose="020B0504030602030204" pitchFamily="34" charset="0"/>
              </a:rPr>
              <a:t>.</a:t>
            </a:r>
            <a:endParaRPr lang="en-US" dirty="0">
              <a:latin typeface="Ubuntu" panose="020B0504030602030204" pitchFamily="34" charset="0"/>
            </a:endParaRPr>
          </a:p>
          <a:p>
            <a:r>
              <a:rPr lang="ru-RU" dirty="0"/>
              <a:t>Обычно после такого сообщения мошенники исчезают.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9253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794</Words>
  <Application>Microsoft Office PowerPoint</Application>
  <PresentationFormat>Широкоэкранный</PresentationFormat>
  <Paragraphs>125</Paragraphs>
  <Slides>15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Ubuntu</vt:lpstr>
      <vt:lpstr>Ubuntu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Гапанцова Марина Александровна</dc:creator>
  <cp:lastModifiedBy>Гапанцова Марина Александровна</cp:lastModifiedBy>
  <cp:revision>7</cp:revision>
  <dcterms:created xsi:type="dcterms:W3CDTF">2022-05-23T15:05:30Z</dcterms:created>
  <dcterms:modified xsi:type="dcterms:W3CDTF">2023-10-30T02:37:15Z</dcterms:modified>
</cp:coreProperties>
</file>