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78" r:id="rId3"/>
    <p:sldId id="257" r:id="rId4"/>
    <p:sldId id="279" r:id="rId5"/>
    <p:sldId id="259" r:id="rId6"/>
    <p:sldId id="260" r:id="rId7"/>
    <p:sldId id="281" r:id="rId8"/>
    <p:sldId id="295" r:id="rId9"/>
    <p:sldId id="261" r:id="rId10"/>
    <p:sldId id="282" r:id="rId11"/>
    <p:sldId id="262" r:id="rId12"/>
    <p:sldId id="283" r:id="rId13"/>
    <p:sldId id="264" r:id="rId14"/>
    <p:sldId id="263" r:id="rId15"/>
    <p:sldId id="265" r:id="rId16"/>
    <p:sldId id="285" r:id="rId17"/>
    <p:sldId id="266" r:id="rId18"/>
    <p:sldId id="287" r:id="rId19"/>
    <p:sldId id="267" r:id="rId20"/>
    <p:sldId id="288" r:id="rId21"/>
    <p:sldId id="268" r:id="rId22"/>
    <p:sldId id="269" r:id="rId23"/>
    <p:sldId id="270" r:id="rId24"/>
    <p:sldId id="272" r:id="rId25"/>
    <p:sldId id="277" r:id="rId26"/>
    <p:sldId id="291" r:id="rId27"/>
    <p:sldId id="292" r:id="rId28"/>
    <p:sldId id="294" r:id="rId29"/>
    <p:sldId id="293" r:id="rId30"/>
    <p:sldId id="274" r:id="rId31"/>
    <p:sldId id="296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14" y="6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viridova\Desktop\&#1087;&#1088;&#1077;&#1079;&#1077;&#1085;&#1090;&#1072;&#1094;&#1080;&#1103;%20&#1086;&#1090;&#1095;&#1077;&#1090;&#1072;%20&#1087;&#1086;%20&#1075;&#1088;&#1072;&#1078;&#1076;&#1072;&#1085;&#1072;&#1084;\&#1050;&#1085;&#1080;&#1075;&#1072;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viridova\Desktop\&#1087;&#1088;&#1077;&#1079;&#1077;&#1085;&#1090;&#1072;&#1094;&#1080;&#1103;%20&#1086;&#1090;&#1095;&#1077;&#1090;&#1072;%20&#1087;&#1086;%20&#1075;&#1088;&#1072;&#1078;&#1076;&#1072;&#1085;&#1072;&#1084;\&#1050;&#1085;&#1080;&#1075;&#1072;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viridova\Desktop\&#1087;&#1088;&#1077;&#1079;&#1077;&#1085;&#1090;&#1072;&#1094;&#1080;&#1103;%20&#1086;&#1090;&#1095;&#1077;&#1090;&#1072;%20&#1087;&#1086;%20&#1075;&#1088;&#1072;&#1078;&#1076;&#1072;&#1085;&#1072;&#1084;\&#1050;&#1085;&#1080;&#1075;&#1072;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viridova\Desktop\&#1087;&#1088;&#1077;&#1079;&#1077;&#1085;&#1090;&#1072;&#1094;&#1080;&#1103;%20&#1086;&#1090;&#1095;&#1077;&#1090;&#1072;%20&#1087;&#1086;%20&#1075;&#1088;&#1072;&#1078;&#1076;&#1072;&#1085;&#1072;&#1084;\&#1050;&#1085;&#1080;&#1075;&#1072;1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erv\OBMEN\&#1048;&#1096;&#1091;&#1090;&#1086;&#1074;&#1072;%20&#1045;.&#1042;\&#1050;&#1085;&#1080;&#1075;&#1072;1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viridova\Desktop\&#1087;&#1088;&#1077;&#1079;&#1077;&#1085;&#1090;&#1072;&#1094;&#1080;&#1103;%20&#1086;&#1090;&#1095;&#1077;&#1090;&#1072;%20&#1087;&#1086;%20&#1075;&#1088;&#1072;&#1078;&#1076;&#1072;&#1085;&#1072;&#1084;\&#1050;&#1085;&#1080;&#1075;&#1072;1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>
                <a:solidFill>
                  <a:srgbClr val="C00000"/>
                </a:solidFill>
              </a:rPr>
              <a:t>Общая сводка о количестве обращений граждан,</a:t>
            </a:r>
            <a:r>
              <a:rPr lang="ru-RU" sz="2000" b="1" baseline="0" dirty="0">
                <a:solidFill>
                  <a:srgbClr val="C00000"/>
                </a:solidFill>
              </a:rPr>
              <a:t> поступивших в Администрацию Шелеховского района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общая!$A$29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4"/>
              <c:layout>
                <c:manualLayout>
                  <c:x val="-1.3417189003821257E-2"/>
                  <c:y val="-1.42602495543672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E6F-4712-A287-DB7C50F9D324}"/>
                </c:ext>
              </c:extLst>
            </c:dLbl>
            <c:dLbl>
              <c:idx val="8"/>
              <c:layout>
                <c:manualLayout>
                  <c:x val="-1.3417189003821257E-2"/>
                  <c:y val="-7.13012477718360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E6F-4712-A287-DB7C50F9D324}"/>
                </c:ext>
              </c:extLst>
            </c:dLbl>
            <c:dLbl>
              <c:idx val="9"/>
              <c:layout>
                <c:manualLayout>
                  <c:x val="-1.5094337629298914E-2"/>
                  <c:y val="-9.50683303624484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E6F-4712-A287-DB7C50F9D324}"/>
                </c:ext>
              </c:extLst>
            </c:dLbl>
            <c:dLbl>
              <c:idx val="10"/>
              <c:layout>
                <c:manualLayout>
                  <c:x val="-1.341718900382138E-2"/>
                  <c:y val="-1.18835412953060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E6F-4712-A287-DB7C50F9D324}"/>
                </c:ext>
              </c:extLst>
            </c:dLbl>
            <c:dLbl>
              <c:idx val="11"/>
              <c:layout>
                <c:manualLayout>
                  <c:x val="-8.3857431273882867E-3"/>
                  <c:y val="-1.90136660724896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E6F-4712-A287-DB7C50F9D3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общая!$B$28:$M$28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 </c:v>
                </c:pt>
              </c:strCache>
            </c:strRef>
          </c:cat>
          <c:val>
            <c:numRef>
              <c:f>общая!$B$29:$M$29</c:f>
              <c:numCache>
                <c:formatCode>General</c:formatCode>
                <c:ptCount val="12"/>
                <c:pt idx="0">
                  <c:v>124</c:v>
                </c:pt>
                <c:pt idx="1">
                  <c:v>218</c:v>
                </c:pt>
                <c:pt idx="2">
                  <c:v>228</c:v>
                </c:pt>
                <c:pt idx="3">
                  <c:v>213</c:v>
                </c:pt>
                <c:pt idx="4">
                  <c:v>192</c:v>
                </c:pt>
                <c:pt idx="5">
                  <c:v>211</c:v>
                </c:pt>
                <c:pt idx="6">
                  <c:v>190</c:v>
                </c:pt>
                <c:pt idx="7">
                  <c:v>204</c:v>
                </c:pt>
                <c:pt idx="8">
                  <c:v>155</c:v>
                </c:pt>
                <c:pt idx="9">
                  <c:v>150</c:v>
                </c:pt>
                <c:pt idx="10">
                  <c:v>180</c:v>
                </c:pt>
                <c:pt idx="11">
                  <c:v>127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E6F-4712-A287-DB7C50F9D324}"/>
            </c:ext>
          </c:extLst>
        </c:ser>
        <c:ser>
          <c:idx val="1"/>
          <c:order val="1"/>
          <c:tx>
            <c:strRef>
              <c:f>общая!$A$30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180293213120953E-2"/>
                  <c:y val="-3.0897207367795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E6F-4712-A287-DB7C50F9D324}"/>
                </c:ext>
              </c:extLst>
            </c:dLbl>
            <c:dLbl>
              <c:idx val="1"/>
              <c:layout>
                <c:manualLayout>
                  <c:x val="1.8448634880254198E-2"/>
                  <c:y val="-4.2780748663101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E6F-4712-A287-DB7C50F9D324}"/>
                </c:ext>
              </c:extLst>
            </c:dLbl>
            <c:dLbl>
              <c:idx val="2"/>
              <c:layout>
                <c:manualLayout>
                  <c:x val="1.5094337629298914E-2"/>
                  <c:y val="-4.2780748663101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E6F-4712-A287-DB7C50F9D324}"/>
                </c:ext>
              </c:extLst>
            </c:dLbl>
            <c:dLbl>
              <c:idx val="3"/>
              <c:layout>
                <c:manualLayout>
                  <c:x val="1.5094337629298914E-2"/>
                  <c:y val="-2.1390374331550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E6F-4712-A287-DB7C50F9D324}"/>
                </c:ext>
              </c:extLst>
            </c:dLbl>
            <c:dLbl>
              <c:idx val="4"/>
              <c:layout>
                <c:manualLayout>
                  <c:x val="5.031445876432972E-3"/>
                  <c:y val="-1.4260249554367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E6F-4712-A287-DB7C50F9D324}"/>
                </c:ext>
              </c:extLst>
            </c:dLbl>
            <c:dLbl>
              <c:idx val="5"/>
              <c:layout>
                <c:manualLayout>
                  <c:x val="2.0125783505731888E-2"/>
                  <c:y val="-1.6636957813428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E6F-4712-A287-DB7C50F9D324}"/>
                </c:ext>
              </c:extLst>
            </c:dLbl>
            <c:dLbl>
              <c:idx val="6"/>
              <c:layout>
                <c:manualLayout>
                  <c:x val="1.5094337629298914E-2"/>
                  <c:y val="-1.90136660724896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E6F-4712-A287-DB7C50F9D324}"/>
                </c:ext>
              </c:extLst>
            </c:dLbl>
            <c:dLbl>
              <c:idx val="7"/>
              <c:layout>
                <c:manualLayout>
                  <c:x val="3.0188675258597829E-2"/>
                  <c:y val="-7.13012477718360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E6F-4712-A287-DB7C50F9D3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общая!$B$28:$M$28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 </c:v>
                </c:pt>
              </c:strCache>
            </c:strRef>
          </c:cat>
          <c:val>
            <c:numRef>
              <c:f>общая!$B$30:$M$30</c:f>
              <c:numCache>
                <c:formatCode>General</c:formatCode>
                <c:ptCount val="12"/>
                <c:pt idx="0">
                  <c:v>91</c:v>
                </c:pt>
                <c:pt idx="1">
                  <c:v>145</c:v>
                </c:pt>
                <c:pt idx="2">
                  <c:v>136</c:v>
                </c:pt>
                <c:pt idx="3">
                  <c:v>200</c:v>
                </c:pt>
                <c:pt idx="4">
                  <c:v>209</c:v>
                </c:pt>
                <c:pt idx="5">
                  <c:v>190</c:v>
                </c:pt>
                <c:pt idx="6">
                  <c:v>159</c:v>
                </c:pt>
                <c:pt idx="7">
                  <c:v>207</c:v>
                </c:pt>
                <c:pt idx="8">
                  <c:v>171</c:v>
                </c:pt>
                <c:pt idx="9">
                  <c:v>168</c:v>
                </c:pt>
                <c:pt idx="10">
                  <c:v>198</c:v>
                </c:pt>
                <c:pt idx="11">
                  <c:v>181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E6F-4712-A287-DB7C50F9D3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37562815"/>
        <c:axId val="1537559071"/>
        <c:axId val="0"/>
      </c:bar3DChart>
      <c:catAx>
        <c:axId val="15375628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37559071"/>
        <c:crosses val="autoZero"/>
        <c:auto val="1"/>
        <c:lblAlgn val="ctr"/>
        <c:lblOffset val="100"/>
        <c:noMultiLvlLbl val="0"/>
      </c:catAx>
      <c:valAx>
        <c:axId val="15375590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375628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050-4F1A-9284-D84E0A8F822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050-4F1A-9284-D84E0A8F822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050-4F1A-9284-D84E0A8F822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050-4F1A-9284-D84E0A8F822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050-4F1A-9284-D84E0A8F822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050-4F1A-9284-D84E0A8F822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A050-4F1A-9284-D84E0A8F822E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A050-4F1A-9284-D84E0A8F822E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A050-4F1A-9284-D84E0A8F822E}"/>
              </c:ext>
            </c:extLst>
          </c:dPt>
          <c:dLbls>
            <c:dLbl>
              <c:idx val="0"/>
              <c:layout>
                <c:manualLayout>
                  <c:x val="8.997121127717829E-2"/>
                  <c:y val="-4.185897815404653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050-4F1A-9284-D84E0A8F822E}"/>
                </c:ext>
              </c:extLst>
            </c:dLbl>
            <c:dLbl>
              <c:idx val="1"/>
              <c:layout>
                <c:manualLayout>
                  <c:x val="5.7556071871793811E-2"/>
                  <c:y val="-7.627928087936468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050-4F1A-9284-D84E0A8F822E}"/>
                </c:ext>
              </c:extLst>
            </c:dLbl>
            <c:dLbl>
              <c:idx val="2"/>
              <c:layout>
                <c:manualLayout>
                  <c:x val="9.8864313383045951E-2"/>
                  <c:y val="8.8153454502395891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050-4F1A-9284-D84E0A8F822E}"/>
                </c:ext>
              </c:extLst>
            </c:dLbl>
            <c:dLbl>
              <c:idx val="3"/>
              <c:layout>
                <c:manualLayout>
                  <c:x val="1.5123287678598697E-2"/>
                  <c:y val="8.7064116985377752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050-4F1A-9284-D84E0A8F822E}"/>
                </c:ext>
              </c:extLst>
            </c:dLbl>
            <c:dLbl>
              <c:idx val="4"/>
              <c:layout>
                <c:manualLayout>
                  <c:x val="-2.2245929035852045E-2"/>
                  <c:y val="8.187397627928179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050-4F1A-9284-D84E0A8F822E}"/>
                </c:ext>
              </c:extLst>
            </c:dLbl>
            <c:dLbl>
              <c:idx val="5"/>
              <c:layout>
                <c:manualLayout>
                  <c:x val="-8.2605930562934068E-2"/>
                  <c:y val="4.5949124780455076E-2"/>
                </c:manualLayout>
              </c:layout>
              <c:tx>
                <c:rich>
                  <a:bodyPr/>
                  <a:lstStyle/>
                  <a:p>
                    <a:fld id="{7564B807-ED00-4CBC-AEAE-6BEEBBE13464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fld id="{E50E47F6-3DFB-43D8-B8A2-3A5DD4F83854}" type="VALUE">
                      <a:rPr lang="ru-RU" baseline="0" smtClean="0"/>
                      <a:pPr/>
                      <a:t>[ЗНАЧЕНИЕ]</a:t>
                    </a:fld>
                    <a:endParaRPr lang="ru-RU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A050-4F1A-9284-D84E0A8F822E}"/>
                </c:ext>
              </c:extLst>
            </c:dLbl>
            <c:dLbl>
              <c:idx val="6"/>
              <c:layout>
                <c:manualLayout>
                  <c:x val="-6.6261380525187194E-2"/>
                  <c:y val="1.909024529828508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050-4F1A-9284-D84E0A8F822E}"/>
                </c:ext>
              </c:extLst>
            </c:dLbl>
            <c:dLbl>
              <c:idx val="7"/>
              <c:layout>
                <c:manualLayout>
                  <c:x val="-3.8930980730805545E-2"/>
                  <c:y val="-3.1326347364474178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050-4F1A-9284-D84E0A8F822E}"/>
                </c:ext>
              </c:extLst>
            </c:dLbl>
            <c:dLbl>
              <c:idx val="8"/>
              <c:layout>
                <c:manualLayout>
                  <c:x val="-9.3507146144536559E-3"/>
                  <c:y val="9.73655165765709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1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2630807739454221"/>
                      <c:h val="0.1381479400133585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1-A050-4F1A-9284-D84E0A8F82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1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территориальность!$B$4:$B$12</c:f>
              <c:strCache>
                <c:ptCount val="9"/>
                <c:pt idx="0">
                  <c:v>Шелехов</c:v>
                </c:pt>
                <c:pt idx="1">
                  <c:v>Олха</c:v>
                </c:pt>
                <c:pt idx="2">
                  <c:v>Баклаши</c:v>
                </c:pt>
                <c:pt idx="3">
                  <c:v>Подкаменная</c:v>
                </c:pt>
                <c:pt idx="4">
                  <c:v>Большой Луг</c:v>
                </c:pt>
                <c:pt idx="5">
                  <c:v>Шаманка</c:v>
                </c:pt>
                <c:pt idx="6">
                  <c:v>Иркутск</c:v>
                </c:pt>
                <c:pt idx="7">
                  <c:v>Иные города Иркутской области </c:v>
                </c:pt>
                <c:pt idx="8">
                  <c:v>без указания адреса, по эл. почте </c:v>
                </c:pt>
              </c:strCache>
            </c:strRef>
          </c:cat>
          <c:val>
            <c:numRef>
              <c:f>территориальность!$C$4:$C$12</c:f>
              <c:numCache>
                <c:formatCode>General</c:formatCode>
                <c:ptCount val="9"/>
                <c:pt idx="0">
                  <c:v>596</c:v>
                </c:pt>
                <c:pt idx="1">
                  <c:v>51</c:v>
                </c:pt>
                <c:pt idx="2">
                  <c:v>407</c:v>
                </c:pt>
                <c:pt idx="3">
                  <c:v>35</c:v>
                </c:pt>
                <c:pt idx="4">
                  <c:v>235</c:v>
                </c:pt>
                <c:pt idx="5">
                  <c:v>100</c:v>
                </c:pt>
                <c:pt idx="6">
                  <c:v>242</c:v>
                </c:pt>
                <c:pt idx="7">
                  <c:v>60</c:v>
                </c:pt>
                <c:pt idx="8">
                  <c:v>329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A050-4F1A-9284-D84E0A8F82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47B-4484-B2B5-ED824BC7F21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47B-4484-B2B5-ED824BC7F21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47B-4484-B2B5-ED824BC7F21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547B-4484-B2B5-ED824BC7F21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547B-4484-B2B5-ED824BC7F21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547B-4484-B2B5-ED824BC7F216}"/>
              </c:ext>
            </c:extLst>
          </c:dPt>
          <c:dLbls>
            <c:dLbl>
              <c:idx val="0"/>
              <c:layout>
                <c:manualLayout>
                  <c:x val="-4.3967017282120963E-2"/>
                  <c:y val="0.188737845593135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47B-4484-B2B5-ED824BC7F216}"/>
                </c:ext>
              </c:extLst>
            </c:dLbl>
            <c:dLbl>
              <c:idx val="1"/>
              <c:layout>
                <c:manualLayout>
                  <c:x val="-6.7969997395027779E-2"/>
                  <c:y val="4.12533148382358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47B-4484-B2B5-ED824BC7F216}"/>
                </c:ext>
              </c:extLst>
            </c:dLbl>
            <c:dLbl>
              <c:idx val="2"/>
              <c:layout>
                <c:manualLayout>
                  <c:x val="-1.8202204554282425E-2"/>
                  <c:y val="-0.110005575727904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47B-4484-B2B5-ED824BC7F216}"/>
                </c:ext>
              </c:extLst>
            </c:dLbl>
            <c:dLbl>
              <c:idx val="3"/>
              <c:layout>
                <c:manualLayout>
                  <c:x val="-4.1837614747788902E-2"/>
                  <c:y val="-2.1834006500482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47B-4484-B2B5-ED824BC7F216}"/>
                </c:ext>
              </c:extLst>
            </c:dLbl>
            <c:dLbl>
              <c:idx val="4"/>
              <c:layout>
                <c:manualLayout>
                  <c:x val="-3.5680239200103582E-2"/>
                  <c:y val="-5.31271673942311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47B-4484-B2B5-ED824BC7F216}"/>
                </c:ext>
              </c:extLst>
            </c:dLbl>
            <c:dLbl>
              <c:idx val="5"/>
              <c:layout>
                <c:manualLayout>
                  <c:x val="-2.0597898284951819E-2"/>
                  <c:y val="-4.8873022996477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47B-4484-B2B5-ED824BC7F2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тематика!$A$36:$A$41</c:f>
              <c:strCache>
                <c:ptCount val="6"/>
                <c:pt idx="0">
                  <c:v>Обращения граждан различного характера</c:v>
                </c:pt>
                <c:pt idx="1">
                  <c:v>молочная кухня</c:v>
                </c:pt>
                <c:pt idx="2">
                  <c:v>интернет приемная</c:v>
                </c:pt>
                <c:pt idx="3">
                  <c:v>личный прием граждан</c:v>
                </c:pt>
                <c:pt idx="4">
                  <c:v>жалобы различного характера</c:v>
                </c:pt>
                <c:pt idx="5">
                  <c:v>обращения юридических лиц</c:v>
                </c:pt>
              </c:strCache>
            </c:strRef>
          </c:cat>
          <c:val>
            <c:numRef>
              <c:f>тематика!$B$36:$B$41</c:f>
              <c:numCache>
                <c:formatCode>General</c:formatCode>
                <c:ptCount val="6"/>
                <c:pt idx="0">
                  <c:v>1219</c:v>
                </c:pt>
                <c:pt idx="1">
                  <c:v>152</c:v>
                </c:pt>
                <c:pt idx="2">
                  <c:v>210</c:v>
                </c:pt>
                <c:pt idx="3">
                  <c:v>89</c:v>
                </c:pt>
                <c:pt idx="4">
                  <c:v>189</c:v>
                </c:pt>
                <c:pt idx="5">
                  <c:v>196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47B-4484-B2B5-ED824BC7F216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E-547B-4484-B2B5-ED824BC7F21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0-547B-4484-B2B5-ED824BC7F21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2-547B-4484-B2B5-ED824BC7F21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4-547B-4484-B2B5-ED824BC7F21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6-547B-4484-B2B5-ED824BC7F21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8-547B-4484-B2B5-ED824BC7F216}"/>
              </c:ext>
            </c:extLst>
          </c:dPt>
          <c:cat>
            <c:strRef>
              <c:f>тематика!$A$36:$A$41</c:f>
              <c:strCache>
                <c:ptCount val="6"/>
                <c:pt idx="0">
                  <c:v>Обращения граждан различного характера</c:v>
                </c:pt>
                <c:pt idx="1">
                  <c:v>молочная кухня</c:v>
                </c:pt>
                <c:pt idx="2">
                  <c:v>интернет приемная</c:v>
                </c:pt>
                <c:pt idx="3">
                  <c:v>личный прием граждан</c:v>
                </c:pt>
                <c:pt idx="4">
                  <c:v>жалобы различного характера</c:v>
                </c:pt>
                <c:pt idx="5">
                  <c:v>обращения юридических лиц</c:v>
                </c:pt>
              </c:strCache>
            </c:strRef>
          </c:cat>
          <c:val>
            <c:numRef>
              <c:f>тематика!$C$36:$C$41</c:f>
              <c:numCache>
                <c:formatCode>0</c:formatCode>
                <c:ptCount val="6"/>
                <c:pt idx="0">
                  <c:v>59.318734793187346</c:v>
                </c:pt>
                <c:pt idx="1">
                  <c:v>7.3965936739659366</c:v>
                </c:pt>
                <c:pt idx="2">
                  <c:v>10.218978102189782</c:v>
                </c:pt>
                <c:pt idx="3">
                  <c:v>4.330900243309002</c:v>
                </c:pt>
                <c:pt idx="4">
                  <c:v>9.1970802919708028</c:v>
                </c:pt>
                <c:pt idx="5">
                  <c:v>9.5377128953771297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547B-4484-B2B5-ED824BC7F2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AAE-46E0-9B33-6707B5E18DD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AAE-46E0-9B33-6707B5E18DD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AAE-46E0-9B33-6707B5E18DD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AAE-46E0-9B33-6707B5E18DD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AAE-46E0-9B33-6707B5E18DD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AAE-46E0-9B33-6707B5E18DD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FAAE-46E0-9B33-6707B5E18DD2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FAAE-46E0-9B33-6707B5E18DD2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FAAE-46E0-9B33-6707B5E18DD2}"/>
              </c:ext>
            </c:extLst>
          </c:dPt>
          <c:dLbls>
            <c:dLbl>
              <c:idx val="0"/>
              <c:layout>
                <c:manualLayout>
                  <c:x val="5.3978971171602878E-2"/>
                  <c:y val="8.224219535902565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200">
                        <a:solidFill>
                          <a:sysClr val="windowText" lastClr="000000"/>
                        </a:solidFill>
                      </a:rPr>
                      <a:t>АДМИНИСТРАЦИЯ БАКЛАШИНСКОГО СЕЛЬСКОГО ПОСЕЛЕНИЯ; </a:t>
                    </a:r>
                    <a:fld id="{45467265-4DB9-4202-A262-2E4F4ACC93FC}" type="VALUE">
                      <a:rPr lang="ru-RU" sz="1200">
                        <a:solidFill>
                          <a:sysClr val="windowText" lastClr="000000"/>
                        </a:solidFill>
                      </a:rPr>
                      <a:pPr>
                        <a:defRPr sz="1200" b="1">
                          <a:solidFill>
                            <a:sysClr val="windowText" lastClr="000000"/>
                          </a:solidFill>
                        </a:defRPr>
                      </a:pPr>
                      <a:t>[ЗНАЧЕНИЕ]</a:t>
                    </a:fld>
                    <a:endParaRPr lang="ru-RU" sz="1200">
                      <a:solidFill>
                        <a:sysClr val="windowText" lastClr="0000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AAE-46E0-9B33-6707B5E18DD2}"/>
                </c:ext>
              </c:extLst>
            </c:dLbl>
            <c:dLbl>
              <c:idx val="1"/>
              <c:layout>
                <c:manualLayout>
                  <c:x val="-8.7074186687850341E-4"/>
                  <c:y val="-3.0869468629767863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АДМИНИСТРАЦИЯ БОЛЬШЕЛУГСКОГО СЕЛЬСКОГО ПОСЕЛЕНИЯ; </a:t>
                    </a:r>
                    <a:fld id="{4E846051-C231-4C27-BF7A-B0960393A7C1}" type="VALUE">
                      <a:rPr lang="ru-RU"/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AAE-46E0-9B33-6707B5E18DD2}"/>
                </c:ext>
              </c:extLst>
            </c:dLbl>
            <c:dLbl>
              <c:idx val="2"/>
              <c:layout>
                <c:manualLayout>
                  <c:x val="0"/>
                  <c:y val="-2.9064210649841211E-3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АДМИНИСТРАЦИЯ ОЛХИНСКОГО СЕЛЬСКОГО ПОСЕЛЕНИЯ; </a:t>
                    </a:r>
                    <a:fld id="{A6FE904A-B9BA-4E12-BEBC-28797F620886}" type="VALUE">
                      <a:rPr lang="ru-RU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AAE-46E0-9B33-6707B5E18DD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/>
                      <a:t>АДМИНИСТРАЦИЯ ШАМАНСКОГО СЕЛЬСКОГО ПОСЕЛЕНИЯ; </a:t>
                    </a:r>
                    <a:fld id="{129DDC4B-673B-408A-9E0A-9830D27D0A1A}" type="VALUE">
                      <a:rPr lang="ru-RU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FAAE-46E0-9B33-6707B5E18DD2}"/>
                </c:ext>
              </c:extLst>
            </c:dLbl>
            <c:dLbl>
              <c:idx val="4"/>
              <c:layout>
                <c:manualLayout>
                  <c:x val="-0.20706507306550465"/>
                  <c:y val="-7.112825302543088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200">
                        <a:solidFill>
                          <a:sysClr val="windowText" lastClr="000000"/>
                        </a:solidFill>
                      </a:rPr>
                      <a:t>АДМИНИСТРАЦИЯ ШЕЛЕХОВСКОГО ГОРОДСКОГО ПОСЕЛЕНИЯ; </a:t>
                    </a:r>
                    <a:fld id="{9EF329C8-EEED-4AC4-9609-C79A9CF57138}" type="VALUE">
                      <a:rPr lang="ru-RU" sz="1200">
                        <a:solidFill>
                          <a:sysClr val="windowText" lastClr="000000"/>
                        </a:solidFill>
                      </a:rPr>
                      <a:pPr>
                        <a:defRPr sz="1100" b="1">
                          <a:solidFill>
                            <a:sysClr val="windowText" lastClr="000000"/>
                          </a:solidFill>
                        </a:defRPr>
                      </a:pPr>
                      <a:t>[ЗНАЧЕНИЕ]</a:t>
                    </a:fld>
                    <a:endParaRPr lang="ru-RU" sz="1200">
                      <a:solidFill>
                        <a:sysClr val="windowText" lastClr="0000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144721971144569"/>
                      <c:h val="0.1823550424338951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FAAE-46E0-9B33-6707B5E18DD2}"/>
                </c:ext>
              </c:extLst>
            </c:dLbl>
            <c:dLbl>
              <c:idx val="5"/>
              <c:layout>
                <c:manualLayout>
                  <c:x val="-2.1747167531071164E-2"/>
                  <c:y val="2.496547794684746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200">
                        <a:solidFill>
                          <a:sysClr val="windowText" lastClr="000000"/>
                        </a:solidFill>
                      </a:rPr>
                      <a:t>АДМИНИСТРАЦИЯ ШЕЛЕХОВСКОГО МУНИЦИПАЛЬНОГО РАЙОНА; </a:t>
                    </a:r>
                    <a:fld id="{F181A574-EA51-48CE-98DB-376B1B324C1D}" type="VALUE">
                      <a:rPr lang="ru-RU" sz="1200">
                        <a:solidFill>
                          <a:sysClr val="windowText" lastClr="000000"/>
                        </a:solidFill>
                      </a:rPr>
                      <a:pPr>
                        <a:defRPr sz="1200" b="1">
                          <a:solidFill>
                            <a:sysClr val="windowText" lastClr="000000"/>
                          </a:solidFill>
                        </a:defRPr>
                      </a:pPr>
                      <a:t>[ЗНАЧЕНИЕ]</a:t>
                    </a:fld>
                    <a:endParaRPr lang="ru-RU" sz="1200">
                      <a:solidFill>
                        <a:sysClr val="windowText" lastClr="0000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460116067355895"/>
                      <c:h val="0.1702988934491867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FAAE-46E0-9B33-6707B5E18DD2}"/>
                </c:ext>
              </c:extLst>
            </c:dLbl>
            <c:dLbl>
              <c:idx val="6"/>
              <c:layout>
                <c:manualLayout>
                  <c:x val="-8.637875377628168E-2"/>
                  <c:y val="-2.108963482273267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МКОУ ШР;</a:t>
                    </a:r>
                    <a:r>
                      <a:rPr lang="ru-RU" baseline="0"/>
                      <a:t> </a:t>
                    </a:r>
                    <a:fld id="{639713B7-8A41-485E-8B5E-7B0F2F33D717}" type="VALUE">
                      <a:rPr lang="en-US"/>
                      <a:pPr/>
                      <a:t>[ЗНАЧЕНИЕ]</a:t>
                    </a:fld>
                    <a:endParaRPr lang="ru-RU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FAAE-46E0-9B33-6707B5E18DD2}"/>
                </c:ext>
              </c:extLst>
            </c:dLbl>
            <c:dLbl>
              <c:idx val="7"/>
              <c:layout>
                <c:manualLayout>
                  <c:x val="-6.1281177242719108E-2"/>
                  <c:y val="-1.0916607561565865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МКОУШР "СРЕДНЯЯ ОБЩЕОБРАЗОВАТЕЛЬНАЯ ШКОЛА № 7"; </a:t>
                    </a:r>
                    <a:fld id="{A047BA46-F8AA-4BC2-A59F-030A2CAB4914}" type="VALUE">
                      <a:rPr lang="en-US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FAAE-46E0-9B33-6707B5E18DD2}"/>
                </c:ext>
              </c:extLst>
            </c:dLbl>
            <c:dLbl>
              <c:idx val="8"/>
              <c:layout>
                <c:manualLayout>
                  <c:x val="0.18239995821905031"/>
                  <c:y val="-1.5786781762318525E-3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ООО "УПРАВЛЯЮЩАЯ КОМПАНИЯ "ВЕСНА"; </a:t>
                    </a:r>
                    <a:fld id="{1B5D6378-4BA8-4237-9FD6-6D74A0C2EF5C}" type="VALUE">
                      <a:rPr lang="en-US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FAAE-46E0-9B33-6707B5E18D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'Платформа обр связи'!$F$53:$F$61</c:f>
              <c:numCache>
                <c:formatCode>General</c:formatCode>
                <c:ptCount val="9"/>
                <c:pt idx="0">
                  <c:v>19</c:v>
                </c:pt>
                <c:pt idx="1">
                  <c:v>8</c:v>
                </c:pt>
                <c:pt idx="2">
                  <c:v>5</c:v>
                </c:pt>
                <c:pt idx="3">
                  <c:v>1</c:v>
                </c:pt>
                <c:pt idx="4">
                  <c:v>67</c:v>
                </c:pt>
                <c:pt idx="5">
                  <c:v>21</c:v>
                </c:pt>
                <c:pt idx="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FAAE-46E0-9B33-6707B5E18D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6D2-4B6B-BB28-0ADE00CA0FDD}"/>
              </c:ext>
            </c:extLst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6D2-4B6B-BB28-0ADE00CA0FDD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6D2-4B6B-BB28-0ADE00CA0FDD}"/>
              </c:ext>
            </c:extLst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6D2-4B6B-BB28-0ADE00CA0FDD}"/>
              </c:ext>
            </c:extLst>
          </c:dPt>
          <c:dPt>
            <c:idx val="4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6D2-4B6B-BB28-0ADE00CA0FDD}"/>
              </c:ext>
            </c:extLst>
          </c:dPt>
          <c:dPt>
            <c:idx val="5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16D2-4B6B-BB28-0ADE00CA0FDD}"/>
              </c:ext>
            </c:extLst>
          </c:dPt>
          <c:dPt>
            <c:idx val="6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16D2-4B6B-BB28-0ADE00CA0FDD}"/>
              </c:ext>
            </c:extLst>
          </c:dPt>
          <c:dPt>
            <c:idx val="7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16D2-4B6B-BB28-0ADE00CA0FDD}"/>
              </c:ext>
            </c:extLst>
          </c:dPt>
          <c:dPt>
            <c:idx val="8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16D2-4B6B-BB28-0ADE00CA0FDD}"/>
              </c:ext>
            </c:extLst>
          </c:dPt>
          <c:dPt>
            <c:idx val="9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16D2-4B6B-BB28-0ADE00CA0FDD}"/>
              </c:ext>
            </c:extLst>
          </c:dPt>
          <c:dPt>
            <c:idx val="1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16D2-4B6B-BB28-0ADE00CA0FDD}"/>
              </c:ext>
            </c:extLst>
          </c:dPt>
          <c:dPt>
            <c:idx val="11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16D2-4B6B-BB28-0ADE00CA0FDD}"/>
              </c:ext>
            </c:extLst>
          </c:dPt>
          <c:dPt>
            <c:idx val="1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16D2-4B6B-BB28-0ADE00CA0FD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1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'прием мэра'!$A$4:$A$16</c:f>
              <c:strCache>
                <c:ptCount val="13"/>
                <c:pt idx="0">
                  <c:v>благоустройство территории</c:v>
                </c:pt>
                <c:pt idx="1">
                  <c:v>иные вопросы, волнующие жителей Шелеховского района</c:v>
                </c:pt>
                <c:pt idx="2">
                  <c:v>обеспечение жильем</c:v>
                </c:pt>
                <c:pt idx="3">
                  <c:v>земельные вопросы</c:v>
                </c:pt>
                <c:pt idx="4">
                  <c:v>материальная помощь</c:v>
                </c:pt>
                <c:pt idx="5">
                  <c:v>ТБО</c:v>
                </c:pt>
                <c:pt idx="6">
                  <c:v>ремонт дорог</c:v>
                </c:pt>
                <c:pt idx="7">
                  <c:v>транспорт</c:v>
                </c:pt>
                <c:pt idx="8">
                  <c:v>ДОУ</c:v>
                </c:pt>
                <c:pt idx="9">
                  <c:v>социальный найм</c:v>
                </c:pt>
                <c:pt idx="10">
                  <c:v>отлов собак</c:v>
                </c:pt>
                <c:pt idx="11">
                  <c:v>мобилизация</c:v>
                </c:pt>
                <c:pt idx="12">
                  <c:v>подтопление </c:v>
                </c:pt>
              </c:strCache>
            </c:strRef>
          </c:cat>
          <c:val>
            <c:numRef>
              <c:f>'прием мэра'!$B$4:$B$16</c:f>
              <c:numCache>
                <c:formatCode>General</c:formatCode>
                <c:ptCount val="13"/>
                <c:pt idx="0">
                  <c:v>19</c:v>
                </c:pt>
                <c:pt idx="1">
                  <c:v>17</c:v>
                </c:pt>
                <c:pt idx="2">
                  <c:v>14</c:v>
                </c:pt>
                <c:pt idx="3">
                  <c:v>14</c:v>
                </c:pt>
                <c:pt idx="4">
                  <c:v>10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2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16D2-4B6B-BB28-0ADE00CA0F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60972688"/>
        <c:axId val="1060977680"/>
      </c:barChart>
      <c:catAx>
        <c:axId val="10609726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60977680"/>
        <c:crosses val="autoZero"/>
        <c:auto val="1"/>
        <c:lblAlgn val="ctr"/>
        <c:lblOffset val="100"/>
        <c:noMultiLvlLbl val="0"/>
      </c:catAx>
      <c:valAx>
        <c:axId val="10609776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60972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1" i="1"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FFFF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0418250950570342E-2"/>
                  <c:y val="-6.700167504187604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945-425D-8CE4-F9E44A195B93}"/>
                </c:ext>
              </c:extLst>
            </c:dLbl>
            <c:dLbl>
              <c:idx val="1"/>
              <c:layout>
                <c:manualLayout>
                  <c:x val="6.0836501901140684E-2"/>
                  <c:y val="-0.1005025125628140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945-425D-8CE4-F9E44A195B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'решение по приему мэра'!$A$4:$A$5</c:f>
              <c:strCache>
                <c:ptCount val="2"/>
                <c:pt idx="0">
                  <c:v>поддержано</c:v>
                </c:pt>
                <c:pt idx="1">
                  <c:v>разъяснено</c:v>
                </c:pt>
              </c:strCache>
            </c:strRef>
          </c:cat>
          <c:val>
            <c:numRef>
              <c:f>'решение по приему мэра'!$B$4:$B$5</c:f>
              <c:numCache>
                <c:formatCode>General</c:formatCode>
                <c:ptCount val="2"/>
                <c:pt idx="0">
                  <c:v>20</c:v>
                </c:pt>
                <c:pt idx="1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945-425D-8CE4-F9E44A195B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66510064"/>
        <c:axId val="1066494672"/>
        <c:axId val="0"/>
      </c:bar3DChart>
      <c:catAx>
        <c:axId val="1066510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66494672"/>
        <c:crosses val="autoZero"/>
        <c:auto val="1"/>
        <c:lblAlgn val="ctr"/>
        <c:lblOffset val="100"/>
        <c:noMultiLvlLbl val="0"/>
      </c:catAx>
      <c:valAx>
        <c:axId val="10664946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66510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0.54876</cdr:x>
      <cdr:y>0.91037</cdr:y>
    </cdr:from>
    <cdr:to>
      <cdr:x>1</cdr:x>
      <cdr:y>0.98067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AC5C3923-5407-432F-90B2-3A42BE28275F}"/>
            </a:ext>
          </a:extLst>
        </cdr:cNvPr>
        <cdr:cNvSpPr txBox="1"/>
      </cdr:nvSpPr>
      <cdr:spPr>
        <a:xfrm xmlns:a="http://schemas.openxmlformats.org/drawingml/2006/main">
          <a:off x="3996227" y="5263983"/>
          <a:ext cx="3286113" cy="4064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/>
            <a:t>ИТОГО:</a:t>
          </a:r>
          <a:r>
            <a:rPr lang="ru-RU" sz="2000" b="1" baseline="0" dirty="0"/>
            <a:t> 124 обращения</a:t>
          </a:r>
          <a:endParaRPr lang="ru-RU" sz="2000" b="1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1223A-84A9-4842-957F-2E215995C5DF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6FCAA-50CB-4C58-ABFE-24A9DEAA3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960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1223A-84A9-4842-957F-2E215995C5DF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6FCAA-50CB-4C58-ABFE-24A9DEAA3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737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1223A-84A9-4842-957F-2E215995C5DF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6FCAA-50CB-4C58-ABFE-24A9DEAA3378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503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1223A-84A9-4842-957F-2E215995C5DF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6FCAA-50CB-4C58-ABFE-24A9DEAA3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60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1223A-84A9-4842-957F-2E215995C5DF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6FCAA-50CB-4C58-ABFE-24A9DEAA3378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359525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1223A-84A9-4842-957F-2E215995C5DF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6FCAA-50CB-4C58-ABFE-24A9DEAA3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623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1223A-84A9-4842-957F-2E215995C5DF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6FCAA-50CB-4C58-ABFE-24A9DEAA3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3632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1223A-84A9-4842-957F-2E215995C5DF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6FCAA-50CB-4C58-ABFE-24A9DEAA3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980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1223A-84A9-4842-957F-2E215995C5DF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6FCAA-50CB-4C58-ABFE-24A9DEAA3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565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1223A-84A9-4842-957F-2E215995C5DF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6FCAA-50CB-4C58-ABFE-24A9DEAA3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988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1223A-84A9-4842-957F-2E215995C5DF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6FCAA-50CB-4C58-ABFE-24A9DEAA3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075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1223A-84A9-4842-957F-2E215995C5DF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6FCAA-50CB-4C58-ABFE-24A9DEAA3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079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1223A-84A9-4842-957F-2E215995C5DF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6FCAA-50CB-4C58-ABFE-24A9DEAA3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770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1223A-84A9-4842-957F-2E215995C5DF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6FCAA-50CB-4C58-ABFE-24A9DEAA3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390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1223A-84A9-4842-957F-2E215995C5DF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6FCAA-50CB-4C58-ABFE-24A9DEAA3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736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1223A-84A9-4842-957F-2E215995C5DF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6FCAA-50CB-4C58-ABFE-24A9DEAA3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040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1223A-84A9-4842-957F-2E215995C5DF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176FCAA-50CB-4C58-ABFE-24A9DEAA3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721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l="-105000" r="-10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868254-0F08-4676-B8D0-43E2290624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261" y="5005754"/>
            <a:ext cx="11875477" cy="1852245"/>
          </a:xfrm>
        </p:spPr>
        <p:txBody>
          <a:bodyPr>
            <a:noAutofit/>
          </a:bodyPr>
          <a:lstStyle/>
          <a:p>
            <a:r>
              <a:rPr lang="ru-RU" sz="4500" b="1" dirty="0">
                <a:solidFill>
                  <a:srgbClr val="FF6600"/>
                </a:solidFill>
              </a:rPr>
              <a:t>Анализ обращений граждан, поступивших в Администрацию Шелеховского муниципального района за 2022 год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01BF87C-C282-47F8-81D3-E364F2BB7D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92" y="248139"/>
            <a:ext cx="5404339" cy="360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79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435D0DC-5A2B-49BE-AB21-E02316228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286" y="1115568"/>
            <a:ext cx="8596668" cy="5120639"/>
          </a:xfrm>
        </p:spPr>
        <p:txBody>
          <a:bodyPr>
            <a:normAutofit fontScale="85000" lnSpcReduction="20000"/>
          </a:bodyPr>
          <a:lstStyle/>
          <a:p>
            <a:r>
              <a:rPr lang="ru-RU" sz="1900" b="1" dirty="0"/>
              <a:t>в Шелеховское городское поселение обратилось - </a:t>
            </a:r>
            <a:r>
              <a:rPr lang="ru-RU" sz="1900" b="1" i="1" dirty="0"/>
              <a:t>1044 человека</a:t>
            </a:r>
            <a:r>
              <a:rPr lang="ru-RU" sz="1900" i="1" dirty="0"/>
              <a:t> </a:t>
            </a:r>
          </a:p>
          <a:p>
            <a:pPr marL="0" indent="0">
              <a:buNone/>
            </a:pPr>
            <a:r>
              <a:rPr lang="ru-RU" sz="1900" b="1" u="sng" dirty="0"/>
              <a:t>по вопросам</a:t>
            </a:r>
            <a:r>
              <a:rPr lang="ru-RU" sz="1900" b="1" dirty="0"/>
              <a:t>: </a:t>
            </a:r>
            <a:r>
              <a:rPr lang="ru-RU" sz="1900" dirty="0"/>
              <a:t>благоустройство дорог, охрана общественного порядка, нарушение парковки, переселение из ветхого и аварийного жилого помещения, уличное освещение, уборка снега, пассажирские перевозки, содержание кладбища, ливневые канализации, приватизация, доступность физической культуры и спорта и т.д.;</a:t>
            </a:r>
          </a:p>
          <a:p>
            <a:r>
              <a:rPr lang="ru-RU" sz="1900" dirty="0"/>
              <a:t> </a:t>
            </a:r>
            <a:r>
              <a:rPr lang="ru-RU" sz="1900" b="1" dirty="0"/>
              <a:t>в </a:t>
            </a:r>
            <a:r>
              <a:rPr lang="ru-RU" sz="1900" b="1" dirty="0" err="1"/>
              <a:t>Баклашинское</a:t>
            </a:r>
            <a:r>
              <a:rPr lang="ru-RU" sz="1900" b="1" dirty="0"/>
              <a:t> муниципальное образования – </a:t>
            </a:r>
            <a:r>
              <a:rPr lang="ru-RU" sz="1900" b="1" i="1" dirty="0"/>
              <a:t>362 человека</a:t>
            </a:r>
            <a:r>
              <a:rPr lang="ru-RU" sz="1900" i="1" dirty="0"/>
              <a:t> </a:t>
            </a:r>
          </a:p>
          <a:p>
            <a:pPr marL="0" indent="0">
              <a:buNone/>
            </a:pPr>
            <a:r>
              <a:rPr lang="ru-RU" sz="1900" b="1" u="sng" dirty="0"/>
              <a:t>по вопросам</a:t>
            </a:r>
            <a:r>
              <a:rPr lang="ru-RU" sz="1900" b="1" dirty="0"/>
              <a:t>:</a:t>
            </a:r>
            <a:r>
              <a:rPr lang="ru-RU" sz="1900" dirty="0"/>
              <a:t> благоустройство территории, дороги, свалка мусора, отлов собак, водоснабжения поселения, уличное освещения; </a:t>
            </a:r>
          </a:p>
          <a:p>
            <a:r>
              <a:rPr lang="ru-RU" sz="1900" b="1" dirty="0"/>
              <a:t>в </a:t>
            </a:r>
            <a:r>
              <a:rPr lang="ru-RU" sz="1900" b="1" dirty="0" err="1"/>
              <a:t>Большелугское</a:t>
            </a:r>
            <a:r>
              <a:rPr lang="ru-RU" sz="1900" b="1" dirty="0"/>
              <a:t> сельское поселение – </a:t>
            </a:r>
            <a:r>
              <a:rPr lang="ru-RU" sz="1900" b="1" i="1" dirty="0"/>
              <a:t>206 человек</a:t>
            </a:r>
            <a:r>
              <a:rPr lang="ru-RU" sz="1900" i="1" dirty="0"/>
              <a:t> </a:t>
            </a:r>
          </a:p>
          <a:p>
            <a:pPr marL="0" indent="0">
              <a:buNone/>
            </a:pPr>
            <a:r>
              <a:rPr lang="ru-RU" sz="1900" b="1" u="sng" dirty="0"/>
              <a:t>по вопросам</a:t>
            </a:r>
            <a:r>
              <a:rPr lang="ru-RU" sz="1900" b="1" dirty="0"/>
              <a:t>: </a:t>
            </a:r>
            <a:r>
              <a:rPr lang="ru-RU" sz="1900" dirty="0"/>
              <a:t>содержание животных, земельные отношения, вопросы в сфере градостроительной деятельности, ТКО; </a:t>
            </a:r>
          </a:p>
          <a:p>
            <a:r>
              <a:rPr lang="ru-RU" sz="1900" b="1" dirty="0"/>
              <a:t>в </a:t>
            </a:r>
            <a:r>
              <a:rPr lang="ru-RU" sz="1900" b="1" dirty="0" err="1"/>
              <a:t>Олхинское</a:t>
            </a:r>
            <a:r>
              <a:rPr lang="ru-RU" sz="1900" b="1" dirty="0"/>
              <a:t> сельское поселение – </a:t>
            </a:r>
            <a:r>
              <a:rPr lang="ru-RU" sz="1900" b="1" i="1" dirty="0"/>
              <a:t>234 человека</a:t>
            </a:r>
          </a:p>
          <a:p>
            <a:pPr marL="0" indent="0">
              <a:buNone/>
            </a:pPr>
            <a:r>
              <a:rPr lang="ru-RU" sz="1900" b="1" u="sng" dirty="0"/>
              <a:t>по вопросам</a:t>
            </a:r>
            <a:r>
              <a:rPr lang="ru-RU" sz="1900" b="1" dirty="0"/>
              <a:t>:</a:t>
            </a:r>
            <a:r>
              <a:rPr lang="ru-RU" sz="1900" dirty="0"/>
              <a:t> земля, благоустройства территории, содержания животных; </a:t>
            </a:r>
          </a:p>
          <a:p>
            <a:r>
              <a:rPr lang="ru-RU" sz="1900" b="1" dirty="0"/>
              <a:t>в Шаманское сельское поселения – </a:t>
            </a:r>
            <a:r>
              <a:rPr lang="ru-RU" sz="1900" b="1" i="1" dirty="0"/>
              <a:t>259 человек </a:t>
            </a:r>
          </a:p>
          <a:p>
            <a:pPr marL="0" indent="0">
              <a:buNone/>
            </a:pPr>
            <a:r>
              <a:rPr lang="ru-RU" sz="1900" b="1" u="sng" dirty="0"/>
              <a:t>по вопросам</a:t>
            </a:r>
            <a:r>
              <a:rPr lang="ru-RU" sz="1900" b="1" dirty="0"/>
              <a:t>: </a:t>
            </a:r>
            <a:r>
              <a:rPr lang="ru-RU" sz="1900" dirty="0"/>
              <a:t>размещения торговых площадей, пожарная безопасность, нарушений тишины, содержание животных, безопасность граждан;</a:t>
            </a:r>
          </a:p>
          <a:p>
            <a:r>
              <a:rPr lang="ru-RU" sz="1900" b="1" dirty="0"/>
              <a:t>в </a:t>
            </a:r>
            <a:r>
              <a:rPr lang="ru-RU" sz="1900" b="1" dirty="0" err="1"/>
              <a:t>Подкаменское</a:t>
            </a:r>
            <a:r>
              <a:rPr lang="ru-RU" sz="1900" b="1" dirty="0"/>
              <a:t> муниципальное образование - </a:t>
            </a:r>
            <a:r>
              <a:rPr lang="ru-RU" sz="1900" b="1" i="1" dirty="0"/>
              <a:t>10 человек </a:t>
            </a:r>
          </a:p>
          <a:p>
            <a:pPr marL="0" indent="0">
              <a:buNone/>
            </a:pPr>
            <a:r>
              <a:rPr lang="ru-RU" sz="1900" b="1" u="sng" dirty="0"/>
              <a:t>по вопросам</a:t>
            </a:r>
            <a:r>
              <a:rPr lang="ru-RU" sz="1900" b="1" dirty="0"/>
              <a:t>: </a:t>
            </a:r>
            <a:r>
              <a:rPr lang="ru-RU" sz="1900" dirty="0"/>
              <a:t>земля, благоустройства территории, кладбище.</a:t>
            </a:r>
          </a:p>
          <a:p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B5AE20-725A-E7ED-4E6D-5DFCD52AD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872" y="85051"/>
            <a:ext cx="9193496" cy="8384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rgbClr val="C00000"/>
                </a:solidFill>
              </a:rPr>
              <a:t>Активность обращений граждан в поселениях Шелеховского района</a:t>
            </a:r>
          </a:p>
        </p:txBody>
      </p:sp>
    </p:spTree>
    <p:extLst>
      <p:ext uri="{BB962C8B-B14F-4D97-AF65-F5344CB8AC3E}">
        <p14:creationId xmlns:p14="http://schemas.microsoft.com/office/powerpoint/2010/main" val="3315689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F6DF97-DDA1-4B74-BFED-54AFC485D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" y="64340"/>
            <a:ext cx="9299418" cy="1020321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Активность обращений граждан по муниципальным образованиям Шелеховского района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E255C96-96FD-4034-9152-0AEB4ED16CF9}"/>
              </a:ext>
            </a:extLst>
          </p:cNvPr>
          <p:cNvSpPr/>
          <p:nvPr/>
        </p:nvSpPr>
        <p:spPr>
          <a:xfrm>
            <a:off x="448056" y="1581912"/>
            <a:ext cx="3557016" cy="508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Шелеховское городское поселение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7F01568-9A00-4A66-A585-E3436DDA1C0E}"/>
              </a:ext>
            </a:extLst>
          </p:cNvPr>
          <p:cNvSpPr/>
          <p:nvPr/>
        </p:nvSpPr>
        <p:spPr>
          <a:xfrm>
            <a:off x="448056" y="2337636"/>
            <a:ext cx="3557016" cy="5082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1"/>
                </a:solidFill>
              </a:rPr>
              <a:t>Баклашинское</a:t>
            </a:r>
            <a:r>
              <a:rPr lang="ru-RU" dirty="0">
                <a:solidFill>
                  <a:schemeClr val="tx1"/>
                </a:solidFill>
              </a:rPr>
              <a:t> сельское поселение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3824816-07AC-474F-895B-36448476DA4A}"/>
              </a:ext>
            </a:extLst>
          </p:cNvPr>
          <p:cNvSpPr/>
          <p:nvPr/>
        </p:nvSpPr>
        <p:spPr>
          <a:xfrm>
            <a:off x="448056" y="3093361"/>
            <a:ext cx="3557016" cy="5082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1"/>
                </a:solidFill>
              </a:rPr>
              <a:t>Большелугское</a:t>
            </a:r>
            <a:r>
              <a:rPr lang="ru-RU" dirty="0">
                <a:solidFill>
                  <a:schemeClr val="tx1"/>
                </a:solidFill>
              </a:rPr>
              <a:t> сельское поселение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746E979-0EE4-4183-A79F-83894451E2CD}"/>
              </a:ext>
            </a:extLst>
          </p:cNvPr>
          <p:cNvSpPr/>
          <p:nvPr/>
        </p:nvSpPr>
        <p:spPr>
          <a:xfrm>
            <a:off x="448056" y="3849087"/>
            <a:ext cx="3557016" cy="475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1"/>
                </a:solidFill>
              </a:rPr>
              <a:t>Олхинское</a:t>
            </a:r>
            <a:r>
              <a:rPr lang="ru-RU" dirty="0">
                <a:solidFill>
                  <a:schemeClr val="tx1"/>
                </a:solidFill>
              </a:rPr>
              <a:t> сельское поселение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7A63D73-585B-4B18-A9FD-8D1C80F7772E}"/>
              </a:ext>
            </a:extLst>
          </p:cNvPr>
          <p:cNvSpPr/>
          <p:nvPr/>
        </p:nvSpPr>
        <p:spPr>
          <a:xfrm>
            <a:off x="448056" y="4572000"/>
            <a:ext cx="3557016" cy="539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Шаманское сельское поселение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66572C1-2C96-4284-9D73-EDDD6B059490}"/>
              </a:ext>
            </a:extLst>
          </p:cNvPr>
          <p:cNvSpPr/>
          <p:nvPr/>
        </p:nvSpPr>
        <p:spPr>
          <a:xfrm>
            <a:off x="448056" y="5358384"/>
            <a:ext cx="3557016" cy="539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1"/>
                </a:solidFill>
              </a:rPr>
              <a:t>Подкаменское</a:t>
            </a:r>
            <a:r>
              <a:rPr lang="ru-RU" dirty="0">
                <a:solidFill>
                  <a:schemeClr val="tx1"/>
                </a:solidFill>
              </a:rPr>
              <a:t> сельское поселение</a:t>
            </a:r>
          </a:p>
        </p:txBody>
      </p:sp>
      <p:sp>
        <p:nvSpPr>
          <p:cNvPr id="11" name="Стрелка: вправо с вырезом 10">
            <a:extLst>
              <a:ext uri="{FF2B5EF4-FFF2-40B4-BE49-F238E27FC236}">
                <a16:creationId xmlns:a16="http://schemas.microsoft.com/office/drawing/2014/main" id="{8D7F1693-8DC0-41C9-8F43-ED7D910D7996}"/>
              </a:ext>
            </a:extLst>
          </p:cNvPr>
          <p:cNvSpPr/>
          <p:nvPr/>
        </p:nvSpPr>
        <p:spPr>
          <a:xfrm>
            <a:off x="4334256" y="1758338"/>
            <a:ext cx="2633472" cy="23505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  <a:highlight>
                <a:srgbClr val="FFFF00"/>
              </a:highlight>
            </a:endParaRPr>
          </a:p>
        </p:txBody>
      </p:sp>
      <p:sp>
        <p:nvSpPr>
          <p:cNvPr id="12" name="Стрелка: вправо с вырезом 11">
            <a:extLst>
              <a:ext uri="{FF2B5EF4-FFF2-40B4-BE49-F238E27FC236}">
                <a16:creationId xmlns:a16="http://schemas.microsoft.com/office/drawing/2014/main" id="{FB39F92C-45C4-4283-B61A-A93256AA0282}"/>
              </a:ext>
            </a:extLst>
          </p:cNvPr>
          <p:cNvSpPr/>
          <p:nvPr/>
        </p:nvSpPr>
        <p:spPr>
          <a:xfrm>
            <a:off x="4334256" y="2478024"/>
            <a:ext cx="2633472" cy="23505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: вправо с вырезом 12">
            <a:extLst>
              <a:ext uri="{FF2B5EF4-FFF2-40B4-BE49-F238E27FC236}">
                <a16:creationId xmlns:a16="http://schemas.microsoft.com/office/drawing/2014/main" id="{0A8B6044-7BB4-466B-BA4C-CAB1D3CABFE2}"/>
              </a:ext>
            </a:extLst>
          </p:cNvPr>
          <p:cNvSpPr/>
          <p:nvPr/>
        </p:nvSpPr>
        <p:spPr>
          <a:xfrm>
            <a:off x="4334256" y="3246120"/>
            <a:ext cx="2633472" cy="23505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: вправо с вырезом 13">
            <a:extLst>
              <a:ext uri="{FF2B5EF4-FFF2-40B4-BE49-F238E27FC236}">
                <a16:creationId xmlns:a16="http://schemas.microsoft.com/office/drawing/2014/main" id="{553C5479-5A36-4C89-8FA0-9AE4F95488FE}"/>
              </a:ext>
            </a:extLst>
          </p:cNvPr>
          <p:cNvSpPr/>
          <p:nvPr/>
        </p:nvSpPr>
        <p:spPr>
          <a:xfrm>
            <a:off x="4334256" y="4014216"/>
            <a:ext cx="2633472" cy="23505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: вправо с вырезом 14">
            <a:extLst>
              <a:ext uri="{FF2B5EF4-FFF2-40B4-BE49-F238E27FC236}">
                <a16:creationId xmlns:a16="http://schemas.microsoft.com/office/drawing/2014/main" id="{91FBE129-9BD7-49FD-9AA3-ADDC55926F2D}"/>
              </a:ext>
            </a:extLst>
          </p:cNvPr>
          <p:cNvSpPr/>
          <p:nvPr/>
        </p:nvSpPr>
        <p:spPr>
          <a:xfrm>
            <a:off x="4334256" y="4709160"/>
            <a:ext cx="2633472" cy="23505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: вправо с вырезом 15">
            <a:extLst>
              <a:ext uri="{FF2B5EF4-FFF2-40B4-BE49-F238E27FC236}">
                <a16:creationId xmlns:a16="http://schemas.microsoft.com/office/drawing/2014/main" id="{6C23B7F1-7C1A-4320-BF72-23AB901765DA}"/>
              </a:ext>
            </a:extLst>
          </p:cNvPr>
          <p:cNvSpPr/>
          <p:nvPr/>
        </p:nvSpPr>
        <p:spPr>
          <a:xfrm>
            <a:off x="4334256" y="5477256"/>
            <a:ext cx="2633472" cy="23505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Звезда: 8 точек 17">
            <a:extLst>
              <a:ext uri="{FF2B5EF4-FFF2-40B4-BE49-F238E27FC236}">
                <a16:creationId xmlns:a16="http://schemas.microsoft.com/office/drawing/2014/main" id="{53CB41BD-B87D-4693-8C8E-05839532F47F}"/>
              </a:ext>
            </a:extLst>
          </p:cNvPr>
          <p:cNvSpPr/>
          <p:nvPr/>
        </p:nvSpPr>
        <p:spPr>
          <a:xfrm>
            <a:off x="7534656" y="1581912"/>
            <a:ext cx="813816" cy="50830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1044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9" name="Звезда: 8 точек 18">
            <a:extLst>
              <a:ext uri="{FF2B5EF4-FFF2-40B4-BE49-F238E27FC236}">
                <a16:creationId xmlns:a16="http://schemas.microsoft.com/office/drawing/2014/main" id="{21D45805-7785-4899-BF7C-B1B7FDC936A4}"/>
              </a:ext>
            </a:extLst>
          </p:cNvPr>
          <p:cNvSpPr/>
          <p:nvPr/>
        </p:nvSpPr>
        <p:spPr>
          <a:xfrm>
            <a:off x="7534656" y="2337636"/>
            <a:ext cx="813816" cy="508299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362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Звезда: 8 точек 19">
            <a:extLst>
              <a:ext uri="{FF2B5EF4-FFF2-40B4-BE49-F238E27FC236}">
                <a16:creationId xmlns:a16="http://schemas.microsoft.com/office/drawing/2014/main" id="{88144005-65EF-4A88-9CA6-109AC9DECC2A}"/>
              </a:ext>
            </a:extLst>
          </p:cNvPr>
          <p:cNvSpPr/>
          <p:nvPr/>
        </p:nvSpPr>
        <p:spPr>
          <a:xfrm>
            <a:off x="7534656" y="3172968"/>
            <a:ext cx="813816" cy="508298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206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Звезда: 8 точек 20">
            <a:extLst>
              <a:ext uri="{FF2B5EF4-FFF2-40B4-BE49-F238E27FC236}">
                <a16:creationId xmlns:a16="http://schemas.microsoft.com/office/drawing/2014/main" id="{3CFE484D-1F92-459D-A432-5AF9D6ABE1D5}"/>
              </a:ext>
            </a:extLst>
          </p:cNvPr>
          <p:cNvSpPr/>
          <p:nvPr/>
        </p:nvSpPr>
        <p:spPr>
          <a:xfrm>
            <a:off x="7534656" y="3913631"/>
            <a:ext cx="813816" cy="475487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234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Звезда: 8 точек 21">
            <a:extLst>
              <a:ext uri="{FF2B5EF4-FFF2-40B4-BE49-F238E27FC236}">
                <a16:creationId xmlns:a16="http://schemas.microsoft.com/office/drawing/2014/main" id="{F35D83A2-C520-4B79-BA22-9F8A2F733960}"/>
              </a:ext>
            </a:extLst>
          </p:cNvPr>
          <p:cNvSpPr/>
          <p:nvPr/>
        </p:nvSpPr>
        <p:spPr>
          <a:xfrm>
            <a:off x="7534656" y="4709160"/>
            <a:ext cx="813816" cy="475487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259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Звезда: 8 точек 22">
            <a:extLst>
              <a:ext uri="{FF2B5EF4-FFF2-40B4-BE49-F238E27FC236}">
                <a16:creationId xmlns:a16="http://schemas.microsoft.com/office/drawing/2014/main" id="{280FA5FF-4A40-4E0F-B120-F8F40327E5D3}"/>
              </a:ext>
            </a:extLst>
          </p:cNvPr>
          <p:cNvSpPr/>
          <p:nvPr/>
        </p:nvSpPr>
        <p:spPr>
          <a:xfrm>
            <a:off x="7534656" y="5422393"/>
            <a:ext cx="813816" cy="539496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10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968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3CEBB5-9065-4512-B0E1-5B998D066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982" y="156238"/>
            <a:ext cx="9189042" cy="1224506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Распределение обращений граждан по тематикам в Администрации Шелеховского района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F4B079-65DD-41EA-9715-D117E6E996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030" y="1557085"/>
            <a:ext cx="9189042" cy="413048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400" b="1" dirty="0"/>
              <a:t>Основные вопросы граждан за анализирующий период по разделам</a:t>
            </a:r>
            <a:r>
              <a:rPr lang="ru-RU" sz="2400" dirty="0"/>
              <a:t>:</a:t>
            </a:r>
          </a:p>
          <a:p>
            <a:pPr algn="just"/>
            <a:r>
              <a:rPr lang="ru-RU" sz="2000" dirty="0"/>
              <a:t>Обращения граждан различного характера – </a:t>
            </a:r>
            <a:r>
              <a:rPr lang="ru-RU" sz="2000" b="1" i="1" dirty="0"/>
              <a:t>1219;</a:t>
            </a:r>
          </a:p>
          <a:p>
            <a:pPr algn="just"/>
            <a:r>
              <a:rPr lang="ru-RU" sz="2000" dirty="0"/>
              <a:t>Обеспечение детей специальными бесплатными молочными продуктами детского питания - </a:t>
            </a:r>
            <a:r>
              <a:rPr lang="ru-RU" sz="2000" b="1" i="1" dirty="0"/>
              <a:t>152;</a:t>
            </a:r>
          </a:p>
          <a:p>
            <a:pPr algn="just"/>
            <a:r>
              <a:rPr lang="ru-RU" sz="2000" dirty="0"/>
              <a:t>Интернет приемная Администрация района – </a:t>
            </a:r>
            <a:r>
              <a:rPr lang="ru-RU" sz="2000" b="1" i="1" dirty="0"/>
              <a:t>210;</a:t>
            </a:r>
          </a:p>
          <a:p>
            <a:pPr algn="just"/>
            <a:r>
              <a:rPr lang="ru-RU" sz="2000" dirty="0"/>
              <a:t>Личный прием граждан – </a:t>
            </a:r>
            <a:r>
              <a:rPr lang="ru-RU" sz="2000" b="1" i="1" dirty="0"/>
              <a:t>89;</a:t>
            </a:r>
          </a:p>
          <a:p>
            <a:pPr algn="just"/>
            <a:r>
              <a:rPr lang="ru-RU" sz="2000" dirty="0"/>
              <a:t>Жалобы различного характера, поступивший из Правительства Иркутской области, иных структур федеральной власти Иркутской области – </a:t>
            </a:r>
            <a:r>
              <a:rPr lang="ru-RU" sz="2000" b="1" i="1" dirty="0"/>
              <a:t>189;</a:t>
            </a:r>
          </a:p>
          <a:p>
            <a:pPr algn="just"/>
            <a:r>
              <a:rPr lang="ru-RU" sz="2000" dirty="0"/>
              <a:t>Обращения юридических лиц - </a:t>
            </a:r>
            <a:r>
              <a:rPr lang="ru-RU" sz="2000" b="1" i="1" dirty="0"/>
              <a:t>196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9798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F47A01-C53C-424C-9AD3-A7598DDCF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62" y="0"/>
            <a:ext cx="8596668" cy="13208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Распределение обращений граждан по тематикам</a:t>
            </a:r>
            <a:endParaRPr lang="ru-RU" sz="2800" b="1" dirty="0"/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C7D569BE-6850-4DCB-BBBB-140FFF0DAF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0858213"/>
              </p:ext>
            </p:extLst>
          </p:nvPr>
        </p:nvGraphicFramePr>
        <p:xfrm>
          <a:off x="634500" y="1023112"/>
          <a:ext cx="8705849" cy="6086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332168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9E7978-169E-4549-91BD-F1D999249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97548"/>
            <a:ext cx="8893345" cy="6554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Распределение обращений граждан по тематикам</a:t>
            </a: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6EA50553-1CC9-4E3E-B0BC-362D1D3724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43829"/>
              </p:ext>
            </p:extLst>
          </p:nvPr>
        </p:nvGraphicFramePr>
        <p:xfrm>
          <a:off x="687143" y="634164"/>
          <a:ext cx="8524897" cy="60074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31518">
                  <a:extLst>
                    <a:ext uri="{9D8B030D-6E8A-4147-A177-3AD203B41FA5}">
                      <a16:colId xmlns:a16="http://schemas.microsoft.com/office/drawing/2014/main" val="3196248758"/>
                    </a:ext>
                  </a:extLst>
                </a:gridCol>
                <a:gridCol w="1034754">
                  <a:extLst>
                    <a:ext uri="{9D8B030D-6E8A-4147-A177-3AD203B41FA5}">
                      <a16:colId xmlns:a16="http://schemas.microsoft.com/office/drawing/2014/main" val="3061855171"/>
                    </a:ext>
                  </a:extLst>
                </a:gridCol>
                <a:gridCol w="758625">
                  <a:extLst>
                    <a:ext uri="{9D8B030D-6E8A-4147-A177-3AD203B41FA5}">
                      <a16:colId xmlns:a16="http://schemas.microsoft.com/office/drawing/2014/main" val="197466926"/>
                    </a:ext>
                  </a:extLst>
                </a:gridCol>
              </a:tblGrid>
              <a:tr h="24480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u="none" strike="noStrike" dirty="0">
                          <a:solidFill>
                            <a:srgbClr val="FF6600"/>
                          </a:solidFill>
                          <a:effectLst/>
                        </a:rPr>
                        <a:t>Тематика вопросов обращения граждан различного характера</a:t>
                      </a:r>
                      <a:endParaRPr lang="ru-RU" sz="1600" b="0" i="0" u="none" strike="noStrike" dirty="0">
                        <a:solidFill>
                          <a:srgbClr val="FF66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9" marR="6469" marT="64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u="none" strike="noStrike" dirty="0">
                          <a:solidFill>
                            <a:srgbClr val="FF6600"/>
                          </a:solidFill>
                          <a:effectLst/>
                        </a:rPr>
                        <a:t>кол-во</a:t>
                      </a:r>
                      <a:endParaRPr lang="ru-RU" sz="1600" b="0" i="0" u="none" strike="noStrike" dirty="0">
                        <a:solidFill>
                          <a:srgbClr val="FF66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9" marR="6469" marT="64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u="none" strike="noStrike" dirty="0">
                          <a:solidFill>
                            <a:srgbClr val="FF6600"/>
                          </a:solidFill>
                          <a:effectLst/>
                        </a:rPr>
                        <a:t>доля, %</a:t>
                      </a:r>
                      <a:endParaRPr lang="ru-RU" sz="1600" b="0" i="0" u="none" strike="noStrike" dirty="0">
                        <a:solidFill>
                          <a:srgbClr val="FF66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9" marR="6469" marT="64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8731799"/>
                  </a:ext>
                </a:extLst>
              </a:tr>
              <a:tr h="24480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u="none" strike="noStrike" dirty="0">
                          <a:effectLst/>
                        </a:rPr>
                        <a:t>услуги ЖКХ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9" marR="6469" marT="64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u="none" strike="noStrike" dirty="0">
                          <a:effectLst/>
                        </a:rPr>
                        <a:t>34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9" marR="6469" marT="64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u="none" strike="noStrike" dirty="0">
                          <a:effectLst/>
                        </a:rPr>
                        <a:t>2,8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9" marR="6469" marT="64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0489868"/>
                  </a:ext>
                </a:extLst>
              </a:tr>
              <a:tr h="24480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u="none" strike="noStrike">
                          <a:effectLst/>
                        </a:rPr>
                        <a:t>градостроительная деятельность</a:t>
                      </a:r>
                      <a:endParaRPr lang="ru-RU" sz="1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9" marR="6469" marT="64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u="none" strike="noStrike" dirty="0">
                          <a:effectLst/>
                        </a:rPr>
                        <a:t>90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9" marR="6469" marT="64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u="none" strike="noStrike" dirty="0">
                          <a:effectLst/>
                        </a:rPr>
                        <a:t>7,4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9" marR="6469" marT="64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852129"/>
                  </a:ext>
                </a:extLst>
              </a:tr>
              <a:tr h="24480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u="none" strike="noStrike" dirty="0">
                          <a:effectLst/>
                        </a:rPr>
                        <a:t>земельные вопросы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9" marR="6469" marT="64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u="none" strike="noStrike">
                          <a:effectLst/>
                        </a:rPr>
                        <a:t>766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9" marR="6469" marT="64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u="none" strike="noStrike" dirty="0">
                          <a:effectLst/>
                        </a:rPr>
                        <a:t>62,8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9" marR="6469" marT="64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9008278"/>
                  </a:ext>
                </a:extLst>
              </a:tr>
              <a:tr h="24480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u="none" strike="noStrike" dirty="0">
                          <a:effectLst/>
                        </a:rPr>
                        <a:t>выделение путевки в ДОУ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9" marR="6469" marT="64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u="none" strike="noStrike">
                          <a:effectLst/>
                        </a:rPr>
                        <a:t>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9" marR="6469" marT="64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u="none" strike="noStrike" dirty="0">
                          <a:effectLst/>
                        </a:rPr>
                        <a:t>0,4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9" marR="6469" marT="64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1474002"/>
                  </a:ext>
                </a:extLst>
              </a:tr>
              <a:tr h="24480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u="none" strike="noStrike" dirty="0">
                          <a:effectLst/>
                        </a:rPr>
                        <a:t>социальный найм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9" marR="6469" marT="64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u="none" strike="noStrike">
                          <a:effectLst/>
                        </a:rPr>
                        <a:t>15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9" marR="6469" marT="64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u="none" strike="noStrike" dirty="0">
                          <a:effectLst/>
                        </a:rPr>
                        <a:t>1,2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9" marR="6469" marT="64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2866219"/>
                  </a:ext>
                </a:extLst>
              </a:tr>
              <a:tr h="24480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u="none" strike="noStrike" dirty="0">
                          <a:effectLst/>
                        </a:rPr>
                        <a:t>выдача разрешения на брак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9" marR="6469" marT="64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u="none" strike="noStrike">
                          <a:effectLst/>
                        </a:rPr>
                        <a:t>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9" marR="6469" marT="64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u="none" strike="noStrike" dirty="0">
                          <a:effectLst/>
                        </a:rPr>
                        <a:t>0,2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9" marR="6469" marT="64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5851937"/>
                  </a:ext>
                </a:extLst>
              </a:tr>
              <a:tr h="24480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u="none" strike="noStrike">
                          <a:effectLst/>
                        </a:rPr>
                        <a:t>ремонт дорог</a:t>
                      </a:r>
                      <a:endParaRPr lang="ru-RU" sz="1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9" marR="6469" marT="64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u="none" strike="noStrike">
                          <a:effectLst/>
                        </a:rPr>
                        <a:t>14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9" marR="6469" marT="64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u="none" strike="noStrike" dirty="0">
                          <a:effectLst/>
                        </a:rPr>
                        <a:t>1,1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9" marR="6469" marT="64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7108791"/>
                  </a:ext>
                </a:extLst>
              </a:tr>
              <a:tr h="24480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u="none" strike="noStrike">
                          <a:effectLst/>
                        </a:rPr>
                        <a:t>отлов собак</a:t>
                      </a:r>
                      <a:endParaRPr lang="ru-RU" sz="1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9" marR="6469" marT="64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u="none" strike="noStrike">
                          <a:effectLst/>
                        </a:rPr>
                        <a:t>14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9" marR="6469" marT="64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u="none" strike="noStrike" dirty="0">
                          <a:effectLst/>
                        </a:rPr>
                        <a:t>1,1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9" marR="6469" marT="64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5404533"/>
                  </a:ext>
                </a:extLst>
              </a:tr>
              <a:tr h="24480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u="none" strike="noStrike" dirty="0">
                          <a:effectLst/>
                        </a:rPr>
                        <a:t>выделения жилья, постановка на учет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9" marR="6469" marT="64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u="none" strike="noStrike">
                          <a:effectLst/>
                        </a:rPr>
                        <a:t>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9" marR="6469" marT="64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u="none" strike="noStrike" dirty="0">
                          <a:effectLst/>
                        </a:rPr>
                        <a:t>0,7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9" marR="6469" marT="64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1306052"/>
                  </a:ext>
                </a:extLst>
              </a:tr>
              <a:tr h="24480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u="none" strike="noStrike" dirty="0">
                          <a:effectLst/>
                        </a:rPr>
                        <a:t>благоустройство территории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9" marR="6469" marT="64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u="none" strike="noStrike">
                          <a:effectLst/>
                        </a:rPr>
                        <a:t>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9" marR="6469" marT="64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u="none" strike="noStrike" dirty="0">
                          <a:effectLst/>
                        </a:rPr>
                        <a:t>0,6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9" marR="6469" marT="64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4924439"/>
                  </a:ext>
                </a:extLst>
              </a:tr>
              <a:tr h="24480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u="none" strike="noStrike">
                          <a:effectLst/>
                        </a:rPr>
                        <a:t>материальная помощь</a:t>
                      </a:r>
                      <a:endParaRPr lang="ru-RU" sz="1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9" marR="6469" marT="64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u="none" strike="noStrike">
                          <a:effectLst/>
                        </a:rPr>
                        <a:t>17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9" marR="6469" marT="64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u="none" strike="noStrike" dirty="0">
                          <a:effectLst/>
                        </a:rPr>
                        <a:t>1,4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9" marR="6469" marT="64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1878536"/>
                  </a:ext>
                </a:extLst>
              </a:tr>
              <a:tr h="24480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u="none" strike="noStrike">
                          <a:effectLst/>
                        </a:rPr>
                        <a:t>нарушение тишины</a:t>
                      </a:r>
                      <a:endParaRPr lang="ru-RU" sz="1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9" marR="6469" marT="64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u="none" strike="noStrike">
                          <a:effectLst/>
                        </a:rPr>
                        <a:t>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9" marR="6469" marT="64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u="none" strike="noStrike">
                          <a:effectLst/>
                        </a:rPr>
                        <a:t>0,1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9" marR="6469" marT="64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8473157"/>
                  </a:ext>
                </a:extLst>
              </a:tr>
              <a:tr h="24480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u="none" strike="noStrike">
                          <a:effectLst/>
                        </a:rPr>
                        <a:t>транспорт</a:t>
                      </a:r>
                      <a:endParaRPr lang="ru-RU" sz="1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9" marR="6469" marT="64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u="none" strike="noStrike">
                          <a:effectLst/>
                        </a:rPr>
                        <a:t>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9" marR="6469" marT="64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u="none" strike="noStrike" dirty="0">
                          <a:effectLst/>
                        </a:rPr>
                        <a:t>0,7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9" marR="6469" marT="64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5657249"/>
                  </a:ext>
                </a:extLst>
              </a:tr>
              <a:tr h="24480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u="none" strike="noStrike">
                          <a:effectLst/>
                        </a:rPr>
                        <a:t>свалки</a:t>
                      </a:r>
                      <a:endParaRPr lang="ru-RU" sz="1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9" marR="6469" marT="64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u="none" strike="noStrike">
                          <a:effectLst/>
                        </a:rPr>
                        <a:t>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9" marR="6469" marT="64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u="none" strike="noStrike">
                          <a:effectLst/>
                        </a:rPr>
                        <a:t>0,4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9" marR="6469" marT="64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3160121"/>
                  </a:ext>
                </a:extLst>
              </a:tr>
              <a:tr h="24480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u="none" strike="noStrike" dirty="0">
                          <a:effectLst/>
                        </a:rPr>
                        <a:t>отзыв заявления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9" marR="6469" marT="64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u="none" strike="noStrike">
                          <a:effectLst/>
                        </a:rPr>
                        <a:t>94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9" marR="6469" marT="64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u="none" strike="noStrike" dirty="0">
                          <a:effectLst/>
                        </a:rPr>
                        <a:t>7,7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9" marR="6469" marT="64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3329590"/>
                  </a:ext>
                </a:extLst>
              </a:tr>
              <a:tr h="24480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u="none" strike="noStrike" dirty="0">
                          <a:effectLst/>
                        </a:rPr>
                        <a:t>перевод жилого помещения в нежилое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9" marR="6469" marT="64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u="none" strike="noStrike">
                          <a:effectLst/>
                        </a:rPr>
                        <a:t>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9" marR="6469" marT="64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u="none" strike="noStrike" dirty="0">
                          <a:effectLst/>
                        </a:rPr>
                        <a:t>0,2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9" marR="6469" marT="64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1133076"/>
                  </a:ext>
                </a:extLst>
              </a:tr>
              <a:tr h="24480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u="none" strike="noStrike">
                          <a:effectLst/>
                        </a:rPr>
                        <a:t>иные вопросы, волнующие жителей</a:t>
                      </a:r>
                      <a:endParaRPr lang="ru-RU" sz="1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9" marR="6469" marT="64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u="none" strike="noStrike">
                          <a:effectLst/>
                        </a:rPr>
                        <a:t>105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9" marR="6469" marT="64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u="none" strike="noStrike">
                          <a:effectLst/>
                        </a:rPr>
                        <a:t>8,6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9" marR="6469" marT="64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5404686"/>
                  </a:ext>
                </a:extLst>
              </a:tr>
              <a:tr h="24480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u="none" strike="noStrike">
                          <a:effectLst/>
                        </a:rPr>
                        <a:t>ТБО</a:t>
                      </a:r>
                      <a:endParaRPr lang="ru-RU" sz="1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9" marR="6469" marT="64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u="none" strike="noStrike">
                          <a:effectLst/>
                        </a:rPr>
                        <a:t>22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9" marR="6469" marT="64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u="none" strike="noStrike" dirty="0">
                          <a:effectLst/>
                        </a:rPr>
                        <a:t>1,8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9" marR="6469" marT="64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0722042"/>
                  </a:ext>
                </a:extLst>
              </a:tr>
              <a:tr h="24480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u="none" strike="noStrike">
                          <a:effectLst/>
                        </a:rPr>
                        <a:t>Кобзев на связи</a:t>
                      </a:r>
                      <a:endParaRPr lang="ru-RU" sz="1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9" marR="6469" marT="64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u="none" strike="noStrike">
                          <a:effectLst/>
                        </a:rPr>
                        <a:t>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9" marR="6469" marT="64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u="none" strike="noStrike" dirty="0">
                          <a:effectLst/>
                        </a:rPr>
                        <a:t>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9" marR="6469" marT="64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9678046"/>
                  </a:ext>
                </a:extLst>
              </a:tr>
              <a:tr h="24480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u="none" strike="noStrike">
                          <a:effectLst/>
                        </a:rPr>
                        <a:t>подтопление</a:t>
                      </a:r>
                      <a:endParaRPr lang="ru-RU" sz="1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9" marR="6469" marT="64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u="none" strike="noStrike">
                          <a:effectLst/>
                        </a:rPr>
                        <a:t>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9" marR="6469" marT="64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u="none" strike="noStrike" dirty="0">
                          <a:effectLst/>
                        </a:rPr>
                        <a:t>0,2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9" marR="6469" marT="64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9765315"/>
                  </a:ext>
                </a:extLst>
              </a:tr>
              <a:tr h="24480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u="none" strike="noStrike">
                          <a:effectLst/>
                        </a:rPr>
                        <a:t>мобилизация</a:t>
                      </a:r>
                      <a:endParaRPr lang="ru-RU" sz="1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9" marR="6469" marT="64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u="none" strike="noStrike">
                          <a:effectLst/>
                        </a:rPr>
                        <a:t>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9" marR="6469" marT="64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u="none" strike="noStrike" dirty="0">
                          <a:effectLst/>
                        </a:rPr>
                        <a:t>0,2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9" marR="6469" marT="64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979321"/>
                  </a:ext>
                </a:extLst>
              </a:tr>
              <a:tr h="24480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u="none" strike="noStrike" dirty="0">
                          <a:effectLst/>
                        </a:rPr>
                        <a:t>платформа гос. связи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9" marR="6469" marT="64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u="none" strike="noStrike">
                          <a:effectLst/>
                        </a:rPr>
                        <a:t>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9" marR="6469" marT="64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u="none" strike="noStrike" dirty="0">
                          <a:effectLst/>
                        </a:rPr>
                        <a:t>0,3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9" marR="6469" marT="64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4258840"/>
                  </a:ext>
                </a:extLst>
              </a:tr>
              <a:tr h="244804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9" marR="6469" marT="64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1219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9" marR="6469" marT="64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u="none" strike="noStrike" dirty="0">
                          <a:effectLst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9" marR="6469" marT="64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92792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73417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12E58D-75A9-40A2-B52C-0B99B3AB6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326202" cy="13208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Жалобы граждан поступившие из Правительство Иркутской области и иных ведомств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C7720A6-9EE0-4078-A707-7B8EA10AC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83" y="1203242"/>
            <a:ext cx="9445213" cy="476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5867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E914E65-25DA-42F3-AF8B-B7B805D393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615" y="539496"/>
            <a:ext cx="9537661" cy="5814411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400" dirty="0"/>
              <a:t>За отчетный период в Администрацию Шелеховского района поступило</a:t>
            </a:r>
            <a:endParaRPr lang="en-US" sz="2400" dirty="0"/>
          </a:p>
          <a:p>
            <a:pPr marL="0" indent="0" algn="just">
              <a:buNone/>
            </a:pPr>
            <a:r>
              <a:rPr lang="ru-RU" sz="2400" b="1" dirty="0"/>
              <a:t>42 коллективные жалобы</a:t>
            </a:r>
          </a:p>
          <a:p>
            <a:pPr algn="just"/>
            <a:r>
              <a:rPr lang="ru-RU" sz="2000" dirty="0"/>
              <a:t>вопросы в сфере ЖКХ, правомерность начисления платежей и использования персональных данных РТ-НЭО, обращение с твердо коммунальными отходами, перенос площадок ТКО – </a:t>
            </a:r>
            <a:r>
              <a:rPr lang="ru-RU" sz="2200" b="1" u="sng" dirty="0"/>
              <a:t>13</a:t>
            </a:r>
            <a:r>
              <a:rPr lang="ru-RU" sz="2000" dirty="0"/>
              <a:t>;</a:t>
            </a:r>
          </a:p>
          <a:p>
            <a:pPr algn="just"/>
            <a:r>
              <a:rPr lang="ru-RU" sz="2000" dirty="0"/>
              <a:t>ненадлежащее состояние  дорог, транспорт, пассажирские перевозки -</a:t>
            </a:r>
            <a:r>
              <a:rPr lang="en-US" sz="2000" dirty="0"/>
              <a:t> </a:t>
            </a:r>
            <a:r>
              <a:rPr lang="ru-RU" sz="2200" b="1" u="sng" dirty="0"/>
              <a:t>5</a:t>
            </a:r>
            <a:r>
              <a:rPr lang="ru-RU" sz="2000" dirty="0"/>
              <a:t>;</a:t>
            </a:r>
          </a:p>
          <a:p>
            <a:pPr algn="just"/>
            <a:r>
              <a:rPr lang="ru-RU" sz="2000" dirty="0"/>
              <a:t>отлов собак – </a:t>
            </a:r>
            <a:r>
              <a:rPr lang="ru-RU" sz="2200" b="1" u="sng" dirty="0"/>
              <a:t>2</a:t>
            </a:r>
            <a:r>
              <a:rPr lang="ru-RU" sz="2000" dirty="0"/>
              <a:t>;</a:t>
            </a:r>
          </a:p>
          <a:p>
            <a:pPr algn="just"/>
            <a:r>
              <a:rPr lang="ru-RU" sz="2000" dirty="0"/>
              <a:t>благоустройство территории, электроснабжение, экология закрытие завода по изготовлению брикетов из прессованных опилок  -</a:t>
            </a:r>
            <a:r>
              <a:rPr lang="en-US" sz="2000" dirty="0"/>
              <a:t> </a:t>
            </a:r>
            <a:r>
              <a:rPr lang="ru-RU" sz="2200" b="1" u="sng" dirty="0"/>
              <a:t>10</a:t>
            </a:r>
            <a:r>
              <a:rPr lang="ru-RU" sz="2000" dirty="0"/>
              <a:t>;</a:t>
            </a:r>
          </a:p>
          <a:p>
            <a:pPr algn="just"/>
            <a:r>
              <a:rPr lang="ru-RU" sz="2000" dirty="0"/>
              <a:t>земельный отношения -</a:t>
            </a:r>
            <a:r>
              <a:rPr lang="en-US" sz="2000" dirty="0"/>
              <a:t> </a:t>
            </a:r>
            <a:r>
              <a:rPr lang="ru-RU" sz="2200" b="1" u="sng" dirty="0"/>
              <a:t>3</a:t>
            </a:r>
            <a:r>
              <a:rPr lang="ru-RU" sz="2000" dirty="0"/>
              <a:t>;</a:t>
            </a:r>
          </a:p>
          <a:p>
            <a:pPr algn="just"/>
            <a:r>
              <a:rPr lang="ru-RU" sz="2000" dirty="0"/>
              <a:t>жалоба на Липина С.Н. как на должностного лица, за оскорбление и преследования -</a:t>
            </a:r>
            <a:r>
              <a:rPr lang="en-US" sz="2000" dirty="0"/>
              <a:t> </a:t>
            </a:r>
            <a:r>
              <a:rPr lang="ru-RU" sz="2200" b="1" u="sng" dirty="0"/>
              <a:t>2</a:t>
            </a:r>
            <a:r>
              <a:rPr lang="ru-RU" sz="2000" dirty="0"/>
              <a:t>;</a:t>
            </a:r>
          </a:p>
          <a:p>
            <a:pPr algn="just"/>
            <a:r>
              <a:rPr lang="ru-RU" sz="2000" dirty="0"/>
              <a:t>перенос общественного туалета в с. Шаманка -</a:t>
            </a:r>
            <a:r>
              <a:rPr lang="en-US" sz="2000" dirty="0"/>
              <a:t> </a:t>
            </a:r>
            <a:r>
              <a:rPr lang="ru-RU" sz="2200" b="1" u="sng" dirty="0"/>
              <a:t>3</a:t>
            </a:r>
            <a:r>
              <a:rPr lang="ru-RU" sz="2000" dirty="0"/>
              <a:t>;</a:t>
            </a:r>
          </a:p>
          <a:p>
            <a:pPr algn="just"/>
            <a:r>
              <a:rPr lang="ru-RU" sz="2000" dirty="0"/>
              <a:t>иные вопросы</a:t>
            </a:r>
            <a:r>
              <a:rPr lang="en-US" sz="2000" dirty="0"/>
              <a:t> - </a:t>
            </a:r>
            <a:r>
              <a:rPr lang="en-US" sz="2200" b="1" u="sng" dirty="0"/>
              <a:t>6</a:t>
            </a:r>
            <a:endParaRPr lang="ru-RU" sz="2000" b="1" u="sng" dirty="0"/>
          </a:p>
        </p:txBody>
      </p:sp>
    </p:spTree>
    <p:extLst>
      <p:ext uri="{BB962C8B-B14F-4D97-AF65-F5344CB8AC3E}">
        <p14:creationId xmlns:p14="http://schemas.microsoft.com/office/powerpoint/2010/main" val="2711789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E7A9C3-9DCA-4D4F-BEB4-A521FB033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952892" cy="978946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Обращения граждан поступивших в интернет – приемную Администрации Шелеховского района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86841A9-C60F-489A-937A-407032C52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12" y="1096207"/>
            <a:ext cx="8596668" cy="5132333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E3670F98-8C6F-2C8E-7BD3-7F4A039DAE37}"/>
              </a:ext>
            </a:extLst>
          </p:cNvPr>
          <p:cNvSpPr txBox="1">
            <a:spLocks/>
          </p:cNvSpPr>
          <p:nvPr/>
        </p:nvSpPr>
        <p:spPr>
          <a:xfrm>
            <a:off x="762001" y="6228540"/>
            <a:ext cx="4747845" cy="6913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 b="1" dirty="0">
                <a:solidFill>
                  <a:schemeClr val="tx1"/>
                </a:solidFill>
              </a:rPr>
              <a:t>Всего обращений: 210</a:t>
            </a:r>
          </a:p>
        </p:txBody>
      </p:sp>
    </p:spTree>
    <p:extLst>
      <p:ext uri="{BB962C8B-B14F-4D97-AF65-F5344CB8AC3E}">
        <p14:creationId xmlns:p14="http://schemas.microsoft.com/office/powerpoint/2010/main" val="21098773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CE7DDA3-78E7-47A4-9F81-F1B1F66603D9}"/>
              </a:ext>
            </a:extLst>
          </p:cNvPr>
          <p:cNvSpPr txBox="1"/>
          <p:nvPr/>
        </p:nvSpPr>
        <p:spPr>
          <a:xfrm>
            <a:off x="0" y="524202"/>
            <a:ext cx="9798852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2200" dirty="0"/>
              <a:t>С 2018 года на основании Указа Президента Российской Федерации активно ведется работа в системе государственного автоматического мониторинга информационных поводов и комментариев в социальных сетях </a:t>
            </a:r>
            <a:r>
              <a:rPr lang="ru-RU" sz="2200" b="1" dirty="0"/>
              <a:t>«Инцидент менеджмент»</a:t>
            </a:r>
            <a:endParaRPr lang="ru-RU" sz="2200" dirty="0"/>
          </a:p>
          <a:p>
            <a:pPr algn="just">
              <a:buClr>
                <a:schemeClr val="accent1"/>
              </a:buClr>
            </a:pPr>
            <a:endParaRPr lang="ru-RU" sz="2200" dirty="0"/>
          </a:p>
          <a:p>
            <a:pPr marL="342900" indent="-342900" algn="just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2200" dirty="0"/>
              <a:t>Система выявляет и собирает сообщения: негативные и позитивные оценки, жалобы, вопросы, отзывы, благодарности</a:t>
            </a:r>
          </a:p>
          <a:p>
            <a:pPr algn="just">
              <a:buClr>
                <a:schemeClr val="accent1"/>
              </a:buClr>
            </a:pPr>
            <a:r>
              <a:rPr lang="ru-RU" sz="2200" dirty="0"/>
              <a:t> </a:t>
            </a:r>
          </a:p>
          <a:p>
            <a:pPr marL="342900" indent="-342900" algn="just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2200" dirty="0"/>
              <a:t>За прошедший год поступило </a:t>
            </a:r>
            <a:r>
              <a:rPr lang="ru-RU" sz="2200" b="1" dirty="0"/>
              <a:t>256 обращений</a:t>
            </a:r>
          </a:p>
          <a:p>
            <a:pPr algn="just">
              <a:buClr>
                <a:schemeClr val="accent1"/>
              </a:buClr>
            </a:pPr>
            <a:endParaRPr lang="ru-RU" sz="2200" dirty="0"/>
          </a:p>
          <a:p>
            <a:pPr marL="342900" indent="-342900" algn="just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2200" dirty="0"/>
              <a:t>Орган исполнительный власти обязан в течение </a:t>
            </a:r>
            <a:r>
              <a:rPr lang="ru-RU" sz="2200" b="1" dirty="0"/>
              <a:t>8 часов </a:t>
            </a:r>
            <a:r>
              <a:rPr lang="ru-RU" sz="2200" dirty="0"/>
              <a:t>предоставить ответ на сообщение, поступившее через «Инцидент-менеджмент»</a:t>
            </a:r>
            <a:br>
              <a:rPr lang="ru-RU" sz="2200" dirty="0"/>
            </a:br>
            <a:r>
              <a:rPr lang="ru-RU" sz="2200" b="1" dirty="0"/>
              <a:t>Ответ</a:t>
            </a:r>
            <a:r>
              <a:rPr lang="ru-RU" sz="2200" dirty="0"/>
              <a:t> должен содержать решение, разъяснение или первую реакцию на жалобу пользователя на той площадке, где и был задан вопрос</a:t>
            </a:r>
          </a:p>
        </p:txBody>
      </p:sp>
    </p:spTree>
    <p:extLst>
      <p:ext uri="{BB962C8B-B14F-4D97-AF65-F5344CB8AC3E}">
        <p14:creationId xmlns:p14="http://schemas.microsoft.com/office/powerpoint/2010/main" val="2560744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430DD6-E502-4FFF-9F6B-7CD62432E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49" y="22757"/>
            <a:ext cx="8596668" cy="978946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Обращения граждан поступившие через систему «Инцидент - менеджмент»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B20A60B-F44F-4666-9853-FC6DA8F16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247" y="1001703"/>
            <a:ext cx="8942949" cy="4998162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07AFC8C5-8065-0710-B9F0-BEEC9E43CF55}"/>
              </a:ext>
            </a:extLst>
          </p:cNvPr>
          <p:cNvSpPr txBox="1">
            <a:spLocks/>
          </p:cNvSpPr>
          <p:nvPr/>
        </p:nvSpPr>
        <p:spPr>
          <a:xfrm>
            <a:off x="808893" y="6166660"/>
            <a:ext cx="4747845" cy="6913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 b="1" dirty="0">
                <a:solidFill>
                  <a:schemeClr val="tx1"/>
                </a:solidFill>
              </a:rPr>
              <a:t>Всего обращений: 256</a:t>
            </a:r>
          </a:p>
        </p:txBody>
      </p:sp>
    </p:spTree>
    <p:extLst>
      <p:ext uri="{BB962C8B-B14F-4D97-AF65-F5344CB8AC3E}">
        <p14:creationId xmlns:p14="http://schemas.microsoft.com/office/powerpoint/2010/main" val="2912695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E4DE8A-B52C-424D-AA2A-C5CB8C8A6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38" y="156238"/>
            <a:ext cx="9426786" cy="922754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rgbClr val="C00000"/>
                </a:solidFill>
              </a:rPr>
              <a:t>Обращения граждан,</a:t>
            </a:r>
            <a:r>
              <a:rPr lang="ru-RU" sz="3100" b="1" baseline="0" dirty="0">
                <a:solidFill>
                  <a:srgbClr val="C00000"/>
                </a:solidFill>
              </a:rPr>
              <a:t> поступившие в Администрацию Шелеховского района</a:t>
            </a:r>
            <a:r>
              <a:rPr lang="ru-RU" sz="3100" b="1" dirty="0">
                <a:solidFill>
                  <a:srgbClr val="C00000"/>
                </a:solidFill>
              </a:rPr>
              <a:t> </a:t>
            </a:r>
            <a:br>
              <a:rPr lang="ru-RU" sz="3600" b="1" dirty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F6762E-3FCC-4978-AFC6-D82A1A7CC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16152"/>
            <a:ext cx="8887290" cy="5387848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Уполномоченным органом, который организует работу с обращениями граждан, поступивших в адрес Администрации Шелеховского муниципального района, является </a:t>
            </a:r>
            <a:r>
              <a:rPr lang="ru-RU" sz="19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отдел по контролю и делопроизводству Администрации Шелеховского муниципального района</a:t>
            </a:r>
            <a:endParaRPr lang="ru-RU" sz="19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Порядок организации работы с обращениями граждан определен, в соответствии с: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9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Конституцией Российской Федерации;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9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Федеральным законом от 02.05.2006 № 59-ФЗ «О порядке рассмотрения обращений граждан Российской Федерации»;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9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Федеральным законом от 27.07.2006 № 152-ФЗ «О персональных данных»;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9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Федеральным законом от 09.02.2009 № 8-ФЗ «Об обеспечении доступа к информации о деятельности государственных органов и органов местного самоуправления»;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9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Распоряжением Администрации Шелеховского муниципального района от 02.10.2015 № 122-ра "О личном приеме граждан";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9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Распоряжением Администрации Шелеховского муниципального района от 12.05.2016 № 76-ра "Об утверждении Порядка организации работы с обращениями граждан в Администрации Шелеховского муниципального района»</a:t>
            </a:r>
          </a:p>
          <a:p>
            <a:pPr marL="0" indent="0" algn="just">
              <a:buNone/>
            </a:pPr>
            <a:r>
              <a:rPr lang="ru-RU" sz="19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Целью</a:t>
            </a:r>
            <a:r>
              <a:rPr lang="ru-RU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обозначенной работы является повышение уровня удовлетворенности граждан результатами рассмотрения их обращений и оперативного принятия мер реагирования.</a:t>
            </a:r>
          </a:p>
          <a:p>
            <a:pPr marL="0" indent="0" algn="just">
              <a:buNone/>
            </a:pPr>
            <a:r>
              <a:rPr lang="ru-RU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9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2022</a:t>
            </a:r>
            <a:r>
              <a:rPr lang="ru-RU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году</a:t>
            </a:r>
            <a:r>
              <a:rPr lang="ru-RU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Администрацию Шелеховского района поступило </a:t>
            </a:r>
            <a:r>
              <a:rPr lang="ru-RU" sz="19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2055</a:t>
            </a:r>
            <a:r>
              <a:rPr lang="ru-RU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обращений граждан и организаций, все обращения, поступившие в Администрацию района, регистрируются с системе электронного документооборота </a:t>
            </a:r>
            <a:r>
              <a:rPr lang="ru-RU" sz="19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«Дело»</a:t>
            </a:r>
            <a:r>
              <a:rPr lang="ru-RU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ставятся на контроль и отслеживается ход их исполнения.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82880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3E52956-2CF8-4C12-9FEB-CF679AA7134D}"/>
              </a:ext>
            </a:extLst>
          </p:cNvPr>
          <p:cNvSpPr txBox="1"/>
          <p:nvPr/>
        </p:nvSpPr>
        <p:spPr>
          <a:xfrm>
            <a:off x="154274" y="628809"/>
            <a:ext cx="9381744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2800" b="1" dirty="0"/>
              <a:t>Платформа обратной связи (ПОС)</a:t>
            </a:r>
            <a:r>
              <a:rPr lang="ru-RU" sz="2800" dirty="0"/>
              <a:t> </a:t>
            </a:r>
            <a:r>
              <a:rPr lang="ru-RU" sz="2400" dirty="0"/>
              <a:t>позволяет гражданам через форму на портале </a:t>
            </a:r>
            <a:r>
              <a:rPr lang="ru-RU" sz="2400" b="1" dirty="0"/>
              <a:t>Госуслуг, мобильное приложение «Госуслуги. Решаем вместе»</a:t>
            </a:r>
            <a:r>
              <a:rPr lang="ru-RU" sz="2400" dirty="0"/>
              <a:t>, направлять обращения в государственные органы и органы местного самоуправления по широкому спектру вопросов, а также участвовать в опросах, голосованиях и общественных обсуждениях. </a:t>
            </a:r>
          </a:p>
          <a:p>
            <a:pPr marL="342900" indent="-342900" algn="just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2800" b="1" dirty="0"/>
              <a:t>Основная цель платформы</a:t>
            </a:r>
            <a:r>
              <a:rPr lang="ru-RU" sz="2400" dirty="0"/>
              <a:t> — быстрое решение актуальных проблем граждан. </a:t>
            </a:r>
          </a:p>
          <a:p>
            <a:pPr marL="342900" indent="-342900" algn="just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2400" dirty="0"/>
              <a:t>ПОС предусматривает упрощённый порядок рассмотрения сообщений  граждан (менее 30 дней), а отдельные категории сообщений — не более 8 дней.</a:t>
            </a:r>
          </a:p>
          <a:p>
            <a:pPr marL="342900" indent="-342900" algn="just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2400" dirty="0"/>
              <a:t>В 2022 году через портал «Обратной связи» поступило </a:t>
            </a:r>
            <a:r>
              <a:rPr lang="ru-RU" sz="2400" b="1" dirty="0"/>
              <a:t>124 обращения граждан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346440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663F85-5662-4A0A-8FF1-C3A3CFDB4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950976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Обращения граждан поступившие через портал «Обратной связи»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0ABE1D49-83A2-4DD0-A62B-970CE54A4E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1202818"/>
              </p:ext>
            </p:extLst>
          </p:nvPr>
        </p:nvGraphicFramePr>
        <p:xfrm>
          <a:off x="1314328" y="859067"/>
          <a:ext cx="7282340" cy="5782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139145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145AB2-A04E-47C0-B4B5-9374111C6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75"/>
            <a:ext cx="8596668" cy="100584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Обращения граждан поступивших на горячую линию в Администрации Шелеховского района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944F847-9F3A-4E7A-B722-1F7642B2BC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756" y="1266092"/>
            <a:ext cx="8219969" cy="49937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3CBE302-CE9B-BDCB-7BCB-1D2195A19A45}"/>
              </a:ext>
            </a:extLst>
          </p:cNvPr>
          <p:cNvSpPr txBox="1"/>
          <p:nvPr/>
        </p:nvSpPr>
        <p:spPr>
          <a:xfrm>
            <a:off x="4900247" y="6298900"/>
            <a:ext cx="34736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ВСЕГО ОБРАЩЕНИЙ: 28</a:t>
            </a:r>
          </a:p>
        </p:txBody>
      </p:sp>
    </p:spTree>
    <p:extLst>
      <p:ext uri="{BB962C8B-B14F-4D97-AF65-F5344CB8AC3E}">
        <p14:creationId xmlns:p14="http://schemas.microsoft.com/office/powerpoint/2010/main" val="33290771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31F0FF-200B-40FF-9E1D-EE22BFC39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72" y="52201"/>
            <a:ext cx="8596668" cy="1088136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Прием Мэра Шелеховского района, заместителей Мэра Шелеховского района</a:t>
            </a: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1FEF11E9-A6C0-4ECA-A111-268DE54E07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8705960"/>
              </p:ext>
            </p:extLst>
          </p:nvPr>
        </p:nvGraphicFramePr>
        <p:xfrm>
          <a:off x="397852" y="954698"/>
          <a:ext cx="8629650" cy="4667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3E4B5C2A-2F52-367E-A224-874579E1D9D2}"/>
              </a:ext>
            </a:extLst>
          </p:cNvPr>
          <p:cNvSpPr txBox="1">
            <a:spLocks/>
          </p:cNvSpPr>
          <p:nvPr/>
        </p:nvSpPr>
        <p:spPr>
          <a:xfrm>
            <a:off x="1204872" y="5652454"/>
            <a:ext cx="8596668" cy="10881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 b="1" dirty="0">
                <a:solidFill>
                  <a:schemeClr val="tx1"/>
                </a:solidFill>
              </a:rPr>
              <a:t>Итого: проведено 18 приёмов</a:t>
            </a:r>
          </a:p>
          <a:p>
            <a:r>
              <a:rPr lang="ru-RU" sz="2800" b="1" dirty="0">
                <a:solidFill>
                  <a:schemeClr val="tx1"/>
                </a:solidFill>
              </a:rPr>
              <a:t>		   рассмотрено 89 обращений граждан</a:t>
            </a:r>
          </a:p>
        </p:txBody>
      </p:sp>
    </p:spTree>
    <p:extLst>
      <p:ext uri="{BB962C8B-B14F-4D97-AF65-F5344CB8AC3E}">
        <p14:creationId xmlns:p14="http://schemas.microsoft.com/office/powerpoint/2010/main" val="18845823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B78AA9-27AA-4811-98CA-47CE7F74E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14652"/>
            <a:ext cx="9284677" cy="594360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Результат приема граждан Мэром Шелеховского района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590AC80E-342E-44BA-97CE-F22D3EB9D1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3805619"/>
              </p:ext>
            </p:extLst>
          </p:nvPr>
        </p:nvGraphicFramePr>
        <p:xfrm>
          <a:off x="7475806" y="1476756"/>
          <a:ext cx="2916936" cy="3904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93D1A8DC-0F26-F481-A5F4-F99CB3D21A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371420"/>
              </p:ext>
            </p:extLst>
          </p:nvPr>
        </p:nvGraphicFramePr>
        <p:xfrm>
          <a:off x="723900" y="994019"/>
          <a:ext cx="6579577" cy="56163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32956">
                  <a:extLst>
                    <a:ext uri="{9D8B030D-6E8A-4147-A177-3AD203B41FA5}">
                      <a16:colId xmlns:a16="http://schemas.microsoft.com/office/drawing/2014/main" val="448279876"/>
                    </a:ext>
                  </a:extLst>
                </a:gridCol>
                <a:gridCol w="1610248">
                  <a:extLst>
                    <a:ext uri="{9D8B030D-6E8A-4147-A177-3AD203B41FA5}">
                      <a16:colId xmlns:a16="http://schemas.microsoft.com/office/drawing/2014/main" val="1550703854"/>
                    </a:ext>
                  </a:extLst>
                </a:gridCol>
                <a:gridCol w="1336373">
                  <a:extLst>
                    <a:ext uri="{9D8B030D-6E8A-4147-A177-3AD203B41FA5}">
                      <a16:colId xmlns:a16="http://schemas.microsoft.com/office/drawing/2014/main" val="3291578881"/>
                    </a:ext>
                  </a:extLst>
                </a:gridCol>
              </a:tblGrid>
              <a:tr h="15052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effectLst/>
                        </a:rPr>
                        <a:t>Положительное решение вопроса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21" marR="7921" marT="79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effectLst/>
                        </a:rPr>
                        <a:t>Количество человек, обратившихся по данному вопросу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21" marR="7921" marT="79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effectLst/>
                        </a:rPr>
                        <a:t>Территория проживания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21" marR="7921" marT="79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7434153"/>
                  </a:ext>
                </a:extLst>
              </a:tr>
              <a:tr h="100369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Благоустройство территории в районе бульвара Комсомольцев, установка лавочки у знака "Я люблю Шелехов" 4 </a:t>
                      </a:r>
                      <a:r>
                        <a:rPr lang="ru-RU" sz="1400" u="none" strike="noStrike" dirty="0" err="1">
                          <a:effectLst/>
                        </a:rPr>
                        <a:t>мкр</a:t>
                      </a:r>
                      <a:r>
                        <a:rPr lang="ru-RU" sz="1400" u="none" strike="noStrike" dirty="0">
                          <a:effectLst/>
                        </a:rPr>
                        <a:t>.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21" marR="7921" marT="792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21" marR="7921" marT="79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Шелехов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21" marR="7921" marT="79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8571131"/>
                  </a:ext>
                </a:extLst>
              </a:tr>
              <a:tr h="80640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Выделение жилого помещения в п. Чистые Ключи, материальной помощи в связи с пожаром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21" marR="7921" marT="792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21" marR="7921" marT="79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Б. Луг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21" marR="7921" marT="79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0819277"/>
                  </a:ext>
                </a:extLst>
              </a:tr>
              <a:tr h="53760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Выделение материальной помощи в связи с пожаром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21" marR="7921" marT="792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21" marR="7921" marT="79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МО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21" marR="7921" marT="79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7664000"/>
                  </a:ext>
                </a:extLst>
              </a:tr>
              <a:tr h="53760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Установка контейнера для сбора мусора напротив жилого дома по с. </a:t>
                      </a:r>
                      <a:r>
                        <a:rPr lang="ru-RU" sz="1400" u="none" strike="noStrike" dirty="0" err="1">
                          <a:effectLst/>
                        </a:rPr>
                        <a:t>Баклаши</a:t>
                      </a:r>
                      <a:r>
                        <a:rPr lang="ru-RU" sz="1400" u="none" strike="noStrike" dirty="0">
                          <a:effectLst/>
                        </a:rPr>
                        <a:t>, ул. Гагарина, 1г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21" marR="7921" marT="792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21" marR="7921" marT="79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err="1">
                          <a:effectLst/>
                        </a:rPr>
                        <a:t>Баклаши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21" marR="7921" marT="79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9261525"/>
                  </a:ext>
                </a:extLst>
              </a:tr>
              <a:tr h="89405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Вопрос по переносу лежачего полицейского напротив жилого дома д. </a:t>
                      </a:r>
                      <a:r>
                        <a:rPr lang="ru-RU" sz="1400" u="none" strike="noStrike" dirty="0" err="1">
                          <a:effectLst/>
                        </a:rPr>
                        <a:t>Олха</a:t>
                      </a:r>
                      <a:r>
                        <a:rPr lang="ru-RU" sz="1400" u="none" strike="noStrike" dirty="0">
                          <a:effectLst/>
                        </a:rPr>
                        <a:t>, ул. Советская, 25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21" marR="7921" marT="792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21" marR="7921" marT="79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err="1">
                          <a:effectLst/>
                        </a:rPr>
                        <a:t>Олха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21" marR="7921" marT="79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7776316"/>
                  </a:ext>
                </a:extLst>
              </a:tr>
              <a:tr h="9398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Выделение путевки в ДОУ ребенку 2,4 г.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21" marR="7921" marT="792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21" marR="7921" marT="79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Шелехов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21" marR="7921" marT="79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96869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00920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835BEF-4213-4328-9DF5-2266657C3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6868"/>
            <a:ext cx="9777047" cy="1307592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Прием граждан руководителями структурных подразделений Администрации Шелеховского района</a:t>
            </a:r>
          </a:p>
        </p:txBody>
      </p:sp>
      <p:sp>
        <p:nvSpPr>
          <p:cNvPr id="8" name="Облачко с текстом: прямоугольное 7">
            <a:extLst>
              <a:ext uri="{FF2B5EF4-FFF2-40B4-BE49-F238E27FC236}">
                <a16:creationId xmlns:a16="http://schemas.microsoft.com/office/drawing/2014/main" id="{8EBCD60B-F649-4F8F-B9E2-E449E3E1AB52}"/>
              </a:ext>
            </a:extLst>
          </p:cNvPr>
          <p:cNvSpPr/>
          <p:nvPr/>
        </p:nvSpPr>
        <p:spPr>
          <a:xfrm>
            <a:off x="914400" y="1874520"/>
            <a:ext cx="1938528" cy="813816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Начальник УМИ</a:t>
            </a:r>
          </a:p>
        </p:txBody>
      </p:sp>
      <p:sp>
        <p:nvSpPr>
          <p:cNvPr id="9" name="Облачко с текстом: прямоугольное 8">
            <a:extLst>
              <a:ext uri="{FF2B5EF4-FFF2-40B4-BE49-F238E27FC236}">
                <a16:creationId xmlns:a16="http://schemas.microsoft.com/office/drawing/2014/main" id="{3FFD40D8-6686-47A2-B600-FC4AD400C48A}"/>
              </a:ext>
            </a:extLst>
          </p:cNvPr>
          <p:cNvSpPr/>
          <p:nvPr/>
        </p:nvSpPr>
        <p:spPr>
          <a:xfrm>
            <a:off x="3712464" y="1874520"/>
            <a:ext cx="2057400" cy="813816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Начальник УТРО</a:t>
            </a:r>
          </a:p>
        </p:txBody>
      </p:sp>
      <p:sp>
        <p:nvSpPr>
          <p:cNvPr id="10" name="Облачко с текстом: прямоугольное 9">
            <a:extLst>
              <a:ext uri="{FF2B5EF4-FFF2-40B4-BE49-F238E27FC236}">
                <a16:creationId xmlns:a16="http://schemas.microsoft.com/office/drawing/2014/main" id="{5F68494D-F20A-4EC6-AB4E-41F16FB31FEC}"/>
              </a:ext>
            </a:extLst>
          </p:cNvPr>
          <p:cNvSpPr/>
          <p:nvPr/>
        </p:nvSpPr>
        <p:spPr>
          <a:xfrm>
            <a:off x="6629400" y="1874520"/>
            <a:ext cx="2377440" cy="813816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Начальник управления образования</a:t>
            </a:r>
          </a:p>
        </p:txBody>
      </p:sp>
      <p:sp>
        <p:nvSpPr>
          <p:cNvPr id="11" name="Облачко с текстом: прямоугольное 10">
            <a:extLst>
              <a:ext uri="{FF2B5EF4-FFF2-40B4-BE49-F238E27FC236}">
                <a16:creationId xmlns:a16="http://schemas.microsoft.com/office/drawing/2014/main" id="{E3A0B948-2E88-4D13-A5F0-237333375F3E}"/>
              </a:ext>
            </a:extLst>
          </p:cNvPr>
          <p:cNvSpPr/>
          <p:nvPr/>
        </p:nvSpPr>
        <p:spPr>
          <a:xfrm>
            <a:off x="2313432" y="4142232"/>
            <a:ext cx="2377440" cy="96012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Начальник управления соц. сферой</a:t>
            </a:r>
          </a:p>
        </p:txBody>
      </p:sp>
      <p:sp>
        <p:nvSpPr>
          <p:cNvPr id="12" name="Облачко с текстом: прямоугольное 11">
            <a:extLst>
              <a:ext uri="{FF2B5EF4-FFF2-40B4-BE49-F238E27FC236}">
                <a16:creationId xmlns:a16="http://schemas.microsoft.com/office/drawing/2014/main" id="{F82B794E-FB88-46AF-839E-19545EE32238}"/>
              </a:ext>
            </a:extLst>
          </p:cNvPr>
          <p:cNvSpPr/>
          <p:nvPr/>
        </p:nvSpPr>
        <p:spPr>
          <a:xfrm>
            <a:off x="5486400" y="4142232"/>
            <a:ext cx="2377440" cy="96012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Начальник отдела культуры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15879419-EEF1-4693-BA81-3DE37D24EB36}"/>
              </a:ext>
            </a:extLst>
          </p:cNvPr>
          <p:cNvSpPr/>
          <p:nvPr/>
        </p:nvSpPr>
        <p:spPr>
          <a:xfrm>
            <a:off x="1216152" y="2871216"/>
            <a:ext cx="658368" cy="393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71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912CE7E7-3C69-491F-9F8C-1ACF0F87026B}"/>
              </a:ext>
            </a:extLst>
          </p:cNvPr>
          <p:cNvSpPr/>
          <p:nvPr/>
        </p:nvSpPr>
        <p:spPr>
          <a:xfrm>
            <a:off x="4160520" y="2871216"/>
            <a:ext cx="658368" cy="3108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29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226D0D5C-94F2-480B-B071-758960EC114A}"/>
              </a:ext>
            </a:extLst>
          </p:cNvPr>
          <p:cNvSpPr/>
          <p:nvPr/>
        </p:nvSpPr>
        <p:spPr>
          <a:xfrm>
            <a:off x="7214616" y="2871216"/>
            <a:ext cx="548640" cy="3108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4F422B0B-9361-4059-BEF4-C47B478958A5}"/>
              </a:ext>
            </a:extLst>
          </p:cNvPr>
          <p:cNvSpPr/>
          <p:nvPr/>
        </p:nvSpPr>
        <p:spPr>
          <a:xfrm>
            <a:off x="2852928" y="5358384"/>
            <a:ext cx="740664" cy="3566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28876843-C52F-48D3-9CC1-706DA2F5D568}"/>
              </a:ext>
            </a:extLst>
          </p:cNvPr>
          <p:cNvSpPr/>
          <p:nvPr/>
        </p:nvSpPr>
        <p:spPr>
          <a:xfrm>
            <a:off x="5989320" y="5358384"/>
            <a:ext cx="640080" cy="3566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2650475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ABC4B88-4812-4BAE-9F59-D7C0CCF1DABE}"/>
              </a:ext>
            </a:extLst>
          </p:cNvPr>
          <p:cNvSpPr txBox="1"/>
          <p:nvPr/>
        </p:nvSpPr>
        <p:spPr>
          <a:xfrm>
            <a:off x="257907" y="1198492"/>
            <a:ext cx="10093569" cy="4324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500" dirty="0"/>
              <a:t>В 2022 году на телефон ЕДДС поступило </a:t>
            </a:r>
            <a:r>
              <a:rPr lang="ru-RU" sz="2500" b="1" dirty="0">
                <a:solidFill>
                  <a:srgbClr val="C00000"/>
                </a:solidFill>
              </a:rPr>
              <a:t>845</a:t>
            </a:r>
            <a:r>
              <a:rPr lang="ru-RU" sz="2500" dirty="0"/>
              <a:t> обращений граждан из них: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2500" dirty="0"/>
              <a:t>по линии 112 – </a:t>
            </a:r>
            <a:r>
              <a:rPr lang="ru-RU" sz="2500" b="1" u="sng" dirty="0">
                <a:solidFill>
                  <a:srgbClr val="C00000"/>
                </a:solidFill>
              </a:rPr>
              <a:t>224</a:t>
            </a:r>
            <a:r>
              <a:rPr lang="ru-RU" sz="2500" dirty="0"/>
              <a:t>;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2500" dirty="0"/>
              <a:t>вопросы по горячей воды – </a:t>
            </a:r>
            <a:r>
              <a:rPr lang="ru-RU" sz="2500" b="1" u="sng" dirty="0">
                <a:solidFill>
                  <a:srgbClr val="C00000"/>
                </a:solidFill>
              </a:rPr>
              <a:t>21</a:t>
            </a:r>
            <a:r>
              <a:rPr lang="ru-RU" sz="2500" dirty="0"/>
              <a:t>;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2500" dirty="0"/>
              <a:t>вопросы холодной воды – </a:t>
            </a:r>
            <a:r>
              <a:rPr lang="ru-RU" sz="2500" b="1" u="sng" dirty="0">
                <a:solidFill>
                  <a:srgbClr val="C00000"/>
                </a:solidFill>
              </a:rPr>
              <a:t>35</a:t>
            </a:r>
            <a:r>
              <a:rPr lang="ru-RU" sz="2500" dirty="0"/>
              <a:t>;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2500" dirty="0"/>
              <a:t>по вопросам ЖКХ, электроснабжения – </a:t>
            </a:r>
            <a:r>
              <a:rPr lang="ru-RU" sz="2500" b="1" u="sng" dirty="0">
                <a:solidFill>
                  <a:srgbClr val="C00000"/>
                </a:solidFill>
              </a:rPr>
              <a:t>472</a:t>
            </a:r>
            <a:r>
              <a:rPr lang="ru-RU" sz="2500" dirty="0"/>
              <a:t>;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2500" dirty="0"/>
              <a:t>по вопросам ремонта дорог, уборки снега – </a:t>
            </a:r>
            <a:r>
              <a:rPr lang="ru-RU" sz="2500" b="1" u="sng" dirty="0">
                <a:solidFill>
                  <a:srgbClr val="C00000"/>
                </a:solidFill>
              </a:rPr>
              <a:t>15</a:t>
            </a:r>
            <a:r>
              <a:rPr lang="ru-RU" sz="2500" dirty="0"/>
              <a:t>;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2500" dirty="0"/>
              <a:t>по вопросом мобилизации -</a:t>
            </a:r>
            <a:r>
              <a:rPr lang="ru-RU" sz="2500" b="1" u="sng" dirty="0">
                <a:solidFill>
                  <a:srgbClr val="C00000"/>
                </a:solidFill>
              </a:rPr>
              <a:t>28</a:t>
            </a:r>
            <a:r>
              <a:rPr lang="ru-RU" sz="2500" b="1" dirty="0"/>
              <a:t>;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2500" dirty="0"/>
              <a:t>иные вопросы – </a:t>
            </a:r>
            <a:r>
              <a:rPr lang="ru-RU" sz="2500" b="1" u="sng" dirty="0">
                <a:solidFill>
                  <a:srgbClr val="C00000"/>
                </a:solidFill>
              </a:rPr>
              <a:t>71</a:t>
            </a:r>
            <a:r>
              <a:rPr lang="ru-RU" sz="2500" b="1" dirty="0"/>
              <a:t>.</a:t>
            </a:r>
            <a:endParaRPr lang="ru-RU" sz="2500" dirty="0"/>
          </a:p>
          <a:p>
            <a:r>
              <a:rPr lang="ru-RU" sz="2500" dirty="0"/>
              <a:t>Все обращения обрабатываться незамедлительно в телефонном режиме.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2A2178-3A3A-5290-3915-A93A3B5D0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123" y="133760"/>
            <a:ext cx="9777047" cy="768917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«Единая дежурно-диспетчерская служба»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9192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16EE65E-6EF7-48DC-B496-C4DDF70153B9}"/>
              </a:ext>
            </a:extLst>
          </p:cNvPr>
          <p:cNvSpPr txBox="1"/>
          <p:nvPr/>
        </p:nvSpPr>
        <p:spPr>
          <a:xfrm>
            <a:off x="202823" y="820615"/>
            <a:ext cx="89322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/>
              <a:t>За отчетный период на портал ССТУ.РФ внесено </a:t>
            </a:r>
            <a:r>
              <a:rPr lang="ru-RU" sz="2000" b="1" dirty="0"/>
              <a:t>536</a:t>
            </a:r>
            <a:r>
              <a:rPr lang="ru-RU" sz="2000" dirty="0"/>
              <a:t> обращений граждан, в том числе результаты их рассмотрения.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B6E394-3678-7ECA-73EF-0AB398B6B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123" y="133760"/>
            <a:ext cx="9777047" cy="768917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Портал ССТУ.РФ по работе с обращениями граждан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56BADB4-A80A-439C-FBDB-2EE9716E4A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16" y="1589532"/>
            <a:ext cx="8813648" cy="489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6968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3D411E0-4E90-4E72-85D3-EC04BBA17511}"/>
              </a:ext>
            </a:extLst>
          </p:cNvPr>
          <p:cNvSpPr txBox="1"/>
          <p:nvPr/>
        </p:nvSpPr>
        <p:spPr>
          <a:xfrm>
            <a:off x="164123" y="773723"/>
            <a:ext cx="95470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/>
              <a:t>За отчетный период на портале </a:t>
            </a:r>
            <a:r>
              <a:rPr lang="ru-RU" sz="2000" b="1" dirty="0"/>
              <a:t>ГИС ЖКХ </a:t>
            </a:r>
            <a:r>
              <a:rPr lang="ru-RU" sz="2000" dirty="0"/>
              <a:t>Иркутской области </a:t>
            </a:r>
          </a:p>
          <a:p>
            <a:r>
              <a:rPr lang="ru-RU" sz="2000" dirty="0"/>
              <a:t>Мэру Шелеховского муниципального района задали </a:t>
            </a:r>
            <a:r>
              <a:rPr lang="ru-RU" sz="2000" b="1" dirty="0"/>
              <a:t>5 вопросов </a:t>
            </a:r>
            <a:r>
              <a:rPr lang="ru-RU" sz="2000" dirty="0"/>
              <a:t>в сфере ЖКХ.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EC84D7-9C1D-21A0-4E6C-8FCB8E454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123" y="133760"/>
            <a:ext cx="9777047" cy="768917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Обращение граждан через портал ГИС ЖКХ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0171E2B-2388-EB99-D0C9-94590282EC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99" y="1671594"/>
            <a:ext cx="8573702" cy="4875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3770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250F28F-4026-4DC2-B83A-8B854B257BFA}"/>
              </a:ext>
            </a:extLst>
          </p:cNvPr>
          <p:cNvSpPr txBox="1"/>
          <p:nvPr/>
        </p:nvSpPr>
        <p:spPr>
          <a:xfrm>
            <a:off x="117231" y="583968"/>
            <a:ext cx="1017563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/>
              <a:t>За отчетный период на Портале государственных сервисов на имя Мэра Шелеховского района поступило </a:t>
            </a:r>
            <a:r>
              <a:rPr lang="ru-RU" sz="2000" b="1" dirty="0"/>
              <a:t>21 обращение</a:t>
            </a:r>
            <a:r>
              <a:rPr lang="ru-RU" sz="2000" dirty="0"/>
              <a:t>, в основном это вопросы по предоставлению субсидий на услуги ЖКХ, о постановке на учет в качестве нуждающихся в жилых помещениях.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890604-7BF1-13B9-5A03-50B5563D1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777047" cy="768917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Обращение граждан через ПГС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00A3783-CED2-F18F-D220-25A2C85DEE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54" y="1907407"/>
            <a:ext cx="8868233" cy="485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082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2873CC88-3AFB-4177-AE0C-3DCC591A77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9449070"/>
              </p:ext>
            </p:extLst>
          </p:nvPr>
        </p:nvGraphicFramePr>
        <p:xfrm>
          <a:off x="238498" y="300892"/>
          <a:ext cx="9468210" cy="6099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685988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6223C8-CFF5-479F-AD74-843D8CF9E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56032"/>
            <a:ext cx="8596668" cy="9235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</a:rPr>
              <a:t>Результаты рассмотрения обращений граждан в Администрации Шелеховского района</a:t>
            </a:r>
          </a:p>
        </p:txBody>
      </p:sp>
      <p:sp>
        <p:nvSpPr>
          <p:cNvPr id="5" name="Звезда: 8 точек 4">
            <a:extLst>
              <a:ext uri="{FF2B5EF4-FFF2-40B4-BE49-F238E27FC236}">
                <a16:creationId xmlns:a16="http://schemas.microsoft.com/office/drawing/2014/main" id="{EB014D06-9048-4A95-B55D-6D2FB0AA9651}"/>
              </a:ext>
            </a:extLst>
          </p:cNvPr>
          <p:cNvSpPr/>
          <p:nvPr/>
        </p:nvSpPr>
        <p:spPr>
          <a:xfrm>
            <a:off x="4882896" y="1371600"/>
            <a:ext cx="1453896" cy="859536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2055</a:t>
            </a: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695F3372-6492-4513-AD9C-79D3C45B185B}"/>
              </a:ext>
            </a:extLst>
          </p:cNvPr>
          <p:cNvCxnSpPr/>
          <p:nvPr/>
        </p:nvCxnSpPr>
        <p:spPr>
          <a:xfrm flipH="1">
            <a:off x="2276856" y="1901952"/>
            <a:ext cx="2871216" cy="5577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A7AA7762-CEF5-4757-BAC0-F933A10E8DD4}"/>
              </a:ext>
            </a:extLst>
          </p:cNvPr>
          <p:cNvCxnSpPr/>
          <p:nvPr/>
        </p:nvCxnSpPr>
        <p:spPr>
          <a:xfrm flipH="1">
            <a:off x="3236976" y="2093976"/>
            <a:ext cx="2121408" cy="1335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58BC93F0-6D7E-4E0F-B350-38CF4BA464ED}"/>
              </a:ext>
            </a:extLst>
          </p:cNvPr>
          <p:cNvCxnSpPr>
            <a:stCxn id="5" idx="2"/>
          </p:cNvCxnSpPr>
          <p:nvPr/>
        </p:nvCxnSpPr>
        <p:spPr>
          <a:xfrm flipH="1">
            <a:off x="5605272" y="2231136"/>
            <a:ext cx="4572" cy="16367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DA39ED2D-5B58-43EE-B9D3-EE835BBB8F2D}"/>
              </a:ext>
            </a:extLst>
          </p:cNvPr>
          <p:cNvCxnSpPr/>
          <p:nvPr/>
        </p:nvCxnSpPr>
        <p:spPr>
          <a:xfrm>
            <a:off x="5856732" y="2093976"/>
            <a:ext cx="1650492" cy="14721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EB8074E7-75DB-4FA7-B0FD-FD69AD7C753A}"/>
              </a:ext>
            </a:extLst>
          </p:cNvPr>
          <p:cNvCxnSpPr/>
          <p:nvPr/>
        </p:nvCxnSpPr>
        <p:spPr>
          <a:xfrm>
            <a:off x="6181344" y="1938528"/>
            <a:ext cx="1965960" cy="2926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AAA80ECC-6535-42FF-BEBB-967EC496CBBE}"/>
              </a:ext>
            </a:extLst>
          </p:cNvPr>
          <p:cNvSpPr/>
          <p:nvPr/>
        </p:nvSpPr>
        <p:spPr>
          <a:xfrm>
            <a:off x="292608" y="2231136"/>
            <a:ext cx="1984248" cy="7589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Разъяснено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1007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A0C850C4-98C7-4761-B035-F49A61222BC0}"/>
              </a:ext>
            </a:extLst>
          </p:cNvPr>
          <p:cNvSpPr/>
          <p:nvPr/>
        </p:nvSpPr>
        <p:spPr>
          <a:xfrm>
            <a:off x="1078992" y="3538728"/>
            <a:ext cx="2208276" cy="9418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Удовлетворено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798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3B361E56-5192-4633-98EC-84AD5645383E}"/>
              </a:ext>
            </a:extLst>
          </p:cNvPr>
          <p:cNvSpPr/>
          <p:nvPr/>
        </p:nvSpPr>
        <p:spPr>
          <a:xfrm>
            <a:off x="4462272" y="4005072"/>
            <a:ext cx="2290572" cy="9418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Прекратили переписку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B3E90EDF-D8F1-4047-BB53-B092C0DFDC0B}"/>
              </a:ext>
            </a:extLst>
          </p:cNvPr>
          <p:cNvSpPr/>
          <p:nvPr/>
        </p:nvSpPr>
        <p:spPr>
          <a:xfrm>
            <a:off x="7095744" y="3648456"/>
            <a:ext cx="2155398" cy="832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В работе, срок не истек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115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4511E12B-3DA0-4FA6-8821-D395E8483D4C}"/>
              </a:ext>
            </a:extLst>
          </p:cNvPr>
          <p:cNvSpPr/>
          <p:nvPr/>
        </p:nvSpPr>
        <p:spPr>
          <a:xfrm>
            <a:off x="7781544" y="2350008"/>
            <a:ext cx="1965960" cy="832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Перенаправлено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131</a:t>
            </a:r>
          </a:p>
        </p:txBody>
      </p:sp>
    </p:spTree>
    <p:extLst>
      <p:ext uri="{BB962C8B-B14F-4D97-AF65-F5344CB8AC3E}">
        <p14:creationId xmlns:p14="http://schemas.microsoft.com/office/powerpoint/2010/main" val="14509380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DAB03D-D01D-9AF1-77E6-934EB485C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811" y="2661138"/>
            <a:ext cx="10225128" cy="2819400"/>
          </a:xfrm>
        </p:spPr>
        <p:txBody>
          <a:bodyPr>
            <a:normAutofit/>
          </a:bodyPr>
          <a:lstStyle/>
          <a:p>
            <a:r>
              <a:rPr lang="ru-RU" sz="6000" b="1" dirty="0">
                <a:solidFill>
                  <a:srgbClr val="FF6600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584325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159EEB6-70B1-403B-A93D-A39416009B6F}"/>
              </a:ext>
            </a:extLst>
          </p:cNvPr>
          <p:cNvSpPr txBox="1"/>
          <p:nvPr/>
        </p:nvSpPr>
        <p:spPr>
          <a:xfrm>
            <a:off x="457200" y="617417"/>
            <a:ext cx="8691372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ru-RU" dirty="0"/>
          </a:p>
          <a:p>
            <a:pPr algn="just"/>
            <a:r>
              <a:rPr lang="ru-RU" b="1" i="1" dirty="0"/>
              <a:t>Способы обращения:</a:t>
            </a:r>
          </a:p>
          <a:p>
            <a:pPr marL="285750" indent="-285750" algn="just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dirty="0"/>
              <a:t>письменные обращения;</a:t>
            </a:r>
          </a:p>
          <a:p>
            <a:pPr marL="285750" indent="-285750" algn="just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dirty="0"/>
              <a:t>обращения на приеме Мэра;</a:t>
            </a:r>
          </a:p>
          <a:p>
            <a:pPr marL="285750" indent="-285750" algn="just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dirty="0"/>
              <a:t>обращения на приеме заместителей Мэра района;</a:t>
            </a:r>
          </a:p>
          <a:p>
            <a:pPr marL="285750" indent="-285750" algn="just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dirty="0"/>
              <a:t>обращения на встречах с населением;</a:t>
            </a:r>
          </a:p>
          <a:p>
            <a:pPr marL="285750" indent="-285750" algn="just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dirty="0"/>
              <a:t>по электронной почте;</a:t>
            </a:r>
          </a:p>
          <a:p>
            <a:pPr marL="285750" indent="-285750" algn="just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dirty="0"/>
              <a:t>по телефону (горячая линия);</a:t>
            </a:r>
          </a:p>
          <a:p>
            <a:pPr marL="285750" indent="-285750" algn="just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dirty="0"/>
              <a:t>по интернету (интернет - приемная);</a:t>
            </a:r>
          </a:p>
          <a:p>
            <a:pPr marL="285750" indent="-285750" algn="just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dirty="0"/>
              <a:t>через СМИ (Кобзев на связи, одноклассники, в контакте, портал Обратной связи, Инцидент - менеджмент и </a:t>
            </a:r>
            <a:r>
              <a:rPr lang="ru-RU" dirty="0" err="1"/>
              <a:t>т,д</a:t>
            </a:r>
            <a:r>
              <a:rPr lang="ru-RU" dirty="0"/>
              <a:t>.)</a:t>
            </a:r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r>
              <a:rPr lang="ru-RU" dirty="0"/>
              <a:t>Обращения по количеству граждан:</a:t>
            </a:r>
          </a:p>
          <a:p>
            <a:pPr algn="just"/>
            <a:r>
              <a:rPr lang="ru-RU" dirty="0"/>
              <a:t>	 – </a:t>
            </a:r>
            <a:r>
              <a:rPr lang="ru-RU" b="1" i="1" dirty="0"/>
              <a:t>индивидуальные и коллективные обращения</a:t>
            </a:r>
            <a:r>
              <a:rPr lang="ru-RU" dirty="0"/>
              <a:t>;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По существу обращения:</a:t>
            </a:r>
          </a:p>
          <a:p>
            <a:pPr algn="just"/>
            <a:r>
              <a:rPr lang="ru-RU" dirty="0"/>
              <a:t>	 - </a:t>
            </a:r>
            <a:r>
              <a:rPr lang="ru-RU" b="1" i="1" dirty="0"/>
              <a:t>предложения, заявления, жалобы граждан.</a:t>
            </a:r>
          </a:p>
        </p:txBody>
      </p:sp>
    </p:spTree>
    <p:extLst>
      <p:ext uri="{BB962C8B-B14F-4D97-AF65-F5344CB8AC3E}">
        <p14:creationId xmlns:p14="http://schemas.microsoft.com/office/powerpoint/2010/main" val="1237477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AF459AE-1517-4FF3-8B34-2579090E0F4D}"/>
              </a:ext>
            </a:extLst>
          </p:cNvPr>
          <p:cNvSpPr/>
          <p:nvPr/>
        </p:nvSpPr>
        <p:spPr>
          <a:xfrm>
            <a:off x="2478024" y="841249"/>
            <a:ext cx="4370832" cy="6217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Формы обращений граждан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518B77C4-1C59-4226-9A9A-F1BC522E2EAA}"/>
              </a:ext>
            </a:extLst>
          </p:cNvPr>
          <p:cNvCxnSpPr>
            <a:cxnSpLocks/>
          </p:cNvCxnSpPr>
          <p:nvPr/>
        </p:nvCxnSpPr>
        <p:spPr>
          <a:xfrm>
            <a:off x="3122676" y="1764792"/>
            <a:ext cx="37261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0C9EA87F-F739-457C-85D0-20D57994375B}"/>
              </a:ext>
            </a:extLst>
          </p:cNvPr>
          <p:cNvCxnSpPr/>
          <p:nvPr/>
        </p:nvCxnSpPr>
        <p:spPr>
          <a:xfrm>
            <a:off x="3122676" y="1764792"/>
            <a:ext cx="0" cy="228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F8B476B3-7F53-4844-80D8-A737C1BDDA1F}"/>
              </a:ext>
            </a:extLst>
          </p:cNvPr>
          <p:cNvCxnSpPr/>
          <p:nvPr/>
        </p:nvCxnSpPr>
        <p:spPr>
          <a:xfrm flipV="1">
            <a:off x="4791456" y="1764792"/>
            <a:ext cx="0" cy="2651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8891797D-6297-4D9E-B329-9B3834005595}"/>
              </a:ext>
            </a:extLst>
          </p:cNvPr>
          <p:cNvCxnSpPr/>
          <p:nvPr/>
        </p:nvCxnSpPr>
        <p:spPr>
          <a:xfrm>
            <a:off x="6848856" y="1764792"/>
            <a:ext cx="0" cy="228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A02E44CD-7D95-416D-BF0C-8D11CF9F78BF}"/>
              </a:ext>
            </a:extLst>
          </p:cNvPr>
          <p:cNvSpPr/>
          <p:nvPr/>
        </p:nvSpPr>
        <p:spPr>
          <a:xfrm>
            <a:off x="1435608" y="2029968"/>
            <a:ext cx="2368290" cy="368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ПО СПОСОБУ ОБРАЩЕНИЯ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F127091A-4197-446F-BE70-549362B5CA72}"/>
              </a:ext>
            </a:extLst>
          </p:cNvPr>
          <p:cNvSpPr/>
          <p:nvPr/>
        </p:nvSpPr>
        <p:spPr>
          <a:xfrm>
            <a:off x="4032504" y="2029968"/>
            <a:ext cx="2441447" cy="3688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ПО КОЛИЧЕСТВУ ГРАЖДАН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25ADEB78-08BB-4A4B-9DB2-1B4BF06B38E5}"/>
              </a:ext>
            </a:extLst>
          </p:cNvPr>
          <p:cNvSpPr/>
          <p:nvPr/>
        </p:nvSpPr>
        <p:spPr>
          <a:xfrm>
            <a:off x="6757416" y="2011679"/>
            <a:ext cx="1627632" cy="3657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ПО СУЩЕСТВУ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09B5CB9A-67B6-47AD-9D7C-FEE12069601D}"/>
              </a:ext>
            </a:extLst>
          </p:cNvPr>
          <p:cNvSpPr/>
          <p:nvPr/>
        </p:nvSpPr>
        <p:spPr>
          <a:xfrm>
            <a:off x="1650492" y="2614170"/>
            <a:ext cx="1938521" cy="2560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письменные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137C2151-3A91-4C9A-9C5E-60D122885BD7}"/>
              </a:ext>
            </a:extLst>
          </p:cNvPr>
          <p:cNvSpPr/>
          <p:nvPr/>
        </p:nvSpPr>
        <p:spPr>
          <a:xfrm>
            <a:off x="1650491" y="3036832"/>
            <a:ext cx="1938521" cy="2560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На приемах мэра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A220BD68-A4AD-47A1-8F7C-27F04AD0D803}"/>
              </a:ext>
            </a:extLst>
          </p:cNvPr>
          <p:cNvSpPr/>
          <p:nvPr/>
        </p:nvSpPr>
        <p:spPr>
          <a:xfrm>
            <a:off x="1650490" y="3471676"/>
            <a:ext cx="1938521" cy="2560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На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200" dirty="0">
                <a:solidFill>
                  <a:schemeClr val="tx1"/>
                </a:solidFill>
              </a:rPr>
              <a:t>встречах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9E327E54-675B-4DDF-938A-9EE3E6A8B8C0}"/>
              </a:ext>
            </a:extLst>
          </p:cNvPr>
          <p:cNvSpPr/>
          <p:nvPr/>
        </p:nvSpPr>
        <p:spPr>
          <a:xfrm>
            <a:off x="1650489" y="3904492"/>
            <a:ext cx="1938521" cy="2560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По эл. почте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04E45ABD-F692-4669-9F57-D0F1D94F61F1}"/>
              </a:ext>
            </a:extLst>
          </p:cNvPr>
          <p:cNvSpPr/>
          <p:nvPr/>
        </p:nvSpPr>
        <p:spPr>
          <a:xfrm>
            <a:off x="1650488" y="4334258"/>
            <a:ext cx="1938521" cy="2560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По телефону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152B65CB-A145-4A29-9829-A878342D562D}"/>
              </a:ext>
            </a:extLst>
          </p:cNvPr>
          <p:cNvSpPr/>
          <p:nvPr/>
        </p:nvSpPr>
        <p:spPr>
          <a:xfrm>
            <a:off x="1650487" y="4781298"/>
            <a:ext cx="1938521" cy="2560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По интернету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DE55E05F-9DFE-4225-B595-4F25CFF24FE2}"/>
              </a:ext>
            </a:extLst>
          </p:cNvPr>
          <p:cNvSpPr/>
          <p:nvPr/>
        </p:nvSpPr>
        <p:spPr>
          <a:xfrm>
            <a:off x="1668777" y="5211064"/>
            <a:ext cx="1938521" cy="2560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Через СМИ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1346AA4D-DF21-48FD-837C-374251B6ADAE}"/>
              </a:ext>
            </a:extLst>
          </p:cNvPr>
          <p:cNvSpPr/>
          <p:nvPr/>
        </p:nvSpPr>
        <p:spPr>
          <a:xfrm>
            <a:off x="4178046" y="2601468"/>
            <a:ext cx="2150361" cy="2560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индивидуальные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EE28BF4D-9DA1-400E-9FB7-09DECC145965}"/>
              </a:ext>
            </a:extLst>
          </p:cNvPr>
          <p:cNvSpPr/>
          <p:nvPr/>
        </p:nvSpPr>
        <p:spPr>
          <a:xfrm>
            <a:off x="4178047" y="3036832"/>
            <a:ext cx="2150360" cy="2560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коллективные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4FEA2DF1-E0D6-49FA-99F2-6D216135204F}"/>
              </a:ext>
            </a:extLst>
          </p:cNvPr>
          <p:cNvSpPr/>
          <p:nvPr/>
        </p:nvSpPr>
        <p:spPr>
          <a:xfrm>
            <a:off x="6757416" y="2578609"/>
            <a:ext cx="1627631" cy="2560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предложения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87265E7A-BEED-4066-B529-0A601A4FE0E6}"/>
              </a:ext>
            </a:extLst>
          </p:cNvPr>
          <p:cNvSpPr/>
          <p:nvPr/>
        </p:nvSpPr>
        <p:spPr>
          <a:xfrm>
            <a:off x="6757416" y="3008378"/>
            <a:ext cx="1627629" cy="2560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заявления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F196A454-2712-4460-B4BC-E7FFDF199666}"/>
              </a:ext>
            </a:extLst>
          </p:cNvPr>
          <p:cNvSpPr/>
          <p:nvPr/>
        </p:nvSpPr>
        <p:spPr>
          <a:xfrm>
            <a:off x="6757417" y="3473679"/>
            <a:ext cx="1627628" cy="2560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жалобы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2C86A213-F89E-4728-9596-F6EDC2251E11}"/>
              </a:ext>
            </a:extLst>
          </p:cNvPr>
          <p:cNvCxnSpPr/>
          <p:nvPr/>
        </p:nvCxnSpPr>
        <p:spPr>
          <a:xfrm>
            <a:off x="2628894" y="2857498"/>
            <a:ext cx="0" cy="1666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F0C8E748-B4AB-40FB-9B1C-441E43EC3786}"/>
              </a:ext>
            </a:extLst>
          </p:cNvPr>
          <p:cNvCxnSpPr/>
          <p:nvPr/>
        </p:nvCxnSpPr>
        <p:spPr>
          <a:xfrm>
            <a:off x="2638038" y="3305056"/>
            <a:ext cx="0" cy="1666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1D34806E-EA4D-4969-8F88-C9E7025F0CBE}"/>
              </a:ext>
            </a:extLst>
          </p:cNvPr>
          <p:cNvCxnSpPr/>
          <p:nvPr/>
        </p:nvCxnSpPr>
        <p:spPr>
          <a:xfrm>
            <a:off x="2638038" y="3727706"/>
            <a:ext cx="0" cy="1666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E1215F82-938F-4694-B812-A371AE4D34B2}"/>
              </a:ext>
            </a:extLst>
          </p:cNvPr>
          <p:cNvCxnSpPr/>
          <p:nvPr/>
        </p:nvCxnSpPr>
        <p:spPr>
          <a:xfrm>
            <a:off x="2619752" y="2388613"/>
            <a:ext cx="0" cy="2255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2A2B2502-B9BD-496A-AC0D-BD6BAA79CA5F}"/>
              </a:ext>
            </a:extLst>
          </p:cNvPr>
          <p:cNvCxnSpPr/>
          <p:nvPr/>
        </p:nvCxnSpPr>
        <p:spPr>
          <a:xfrm>
            <a:off x="2647182" y="4160522"/>
            <a:ext cx="0" cy="1666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id="{7E278058-62F6-4CE3-A8A3-6198B61737F9}"/>
              </a:ext>
            </a:extLst>
          </p:cNvPr>
          <p:cNvCxnSpPr/>
          <p:nvPr/>
        </p:nvCxnSpPr>
        <p:spPr>
          <a:xfrm>
            <a:off x="2647182" y="4588256"/>
            <a:ext cx="0" cy="19304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id="{87E93554-3BD8-4869-AA5D-E88889FE14AC}"/>
              </a:ext>
            </a:extLst>
          </p:cNvPr>
          <p:cNvCxnSpPr/>
          <p:nvPr/>
        </p:nvCxnSpPr>
        <p:spPr>
          <a:xfrm>
            <a:off x="2647182" y="5018022"/>
            <a:ext cx="0" cy="19304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id="{F766FB25-9C96-48C6-93BE-C0B0B4570B16}"/>
              </a:ext>
            </a:extLst>
          </p:cNvPr>
          <p:cNvCxnSpPr>
            <a:cxnSpLocks/>
            <a:stCxn id="20" idx="2"/>
            <a:endCxn id="31" idx="0"/>
          </p:cNvCxnSpPr>
          <p:nvPr/>
        </p:nvCxnSpPr>
        <p:spPr>
          <a:xfrm flipH="1">
            <a:off x="5253227" y="2398775"/>
            <a:ext cx="1" cy="20269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>
            <a:extLst>
              <a:ext uri="{FF2B5EF4-FFF2-40B4-BE49-F238E27FC236}">
                <a16:creationId xmlns:a16="http://schemas.microsoft.com/office/drawing/2014/main" id="{83F93E5B-122F-48DF-A4FE-C3CC51CC5C76}"/>
              </a:ext>
            </a:extLst>
          </p:cNvPr>
          <p:cNvCxnSpPr>
            <a:cxnSpLocks/>
            <a:stCxn id="31" idx="2"/>
            <a:endCxn id="32" idx="0"/>
          </p:cNvCxnSpPr>
          <p:nvPr/>
        </p:nvCxnSpPr>
        <p:spPr>
          <a:xfrm>
            <a:off x="5253227" y="2857498"/>
            <a:ext cx="0" cy="1793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>
            <a:extLst>
              <a:ext uri="{FF2B5EF4-FFF2-40B4-BE49-F238E27FC236}">
                <a16:creationId xmlns:a16="http://schemas.microsoft.com/office/drawing/2014/main" id="{F4F11734-3951-4B76-92C6-BB818AC524B5}"/>
              </a:ext>
            </a:extLst>
          </p:cNvPr>
          <p:cNvCxnSpPr/>
          <p:nvPr/>
        </p:nvCxnSpPr>
        <p:spPr>
          <a:xfrm>
            <a:off x="4544568" y="1463040"/>
            <a:ext cx="0" cy="3017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>
            <a:extLst>
              <a:ext uri="{FF2B5EF4-FFF2-40B4-BE49-F238E27FC236}">
                <a16:creationId xmlns:a16="http://schemas.microsoft.com/office/drawing/2014/main" id="{289B9308-49D0-4856-A9C5-1B68C1A341F5}"/>
              </a:ext>
            </a:extLst>
          </p:cNvPr>
          <p:cNvCxnSpPr>
            <a:cxnSpLocks/>
            <a:stCxn id="21" idx="2"/>
            <a:endCxn id="33" idx="0"/>
          </p:cNvCxnSpPr>
          <p:nvPr/>
        </p:nvCxnSpPr>
        <p:spPr>
          <a:xfrm>
            <a:off x="7571232" y="2377440"/>
            <a:ext cx="0" cy="2011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>
            <a:extLst>
              <a:ext uri="{FF2B5EF4-FFF2-40B4-BE49-F238E27FC236}">
                <a16:creationId xmlns:a16="http://schemas.microsoft.com/office/drawing/2014/main" id="{47BE0252-4F60-439D-9D77-37D07A70B749}"/>
              </a:ext>
            </a:extLst>
          </p:cNvPr>
          <p:cNvCxnSpPr>
            <a:cxnSpLocks/>
            <a:stCxn id="33" idx="2"/>
            <a:endCxn id="34" idx="0"/>
          </p:cNvCxnSpPr>
          <p:nvPr/>
        </p:nvCxnSpPr>
        <p:spPr>
          <a:xfrm flipH="1">
            <a:off x="7571231" y="2834639"/>
            <a:ext cx="1" cy="1737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>
            <a:extLst>
              <a:ext uri="{FF2B5EF4-FFF2-40B4-BE49-F238E27FC236}">
                <a16:creationId xmlns:a16="http://schemas.microsoft.com/office/drawing/2014/main" id="{F2A1A024-9832-476D-B13A-C68FB80DFC06}"/>
              </a:ext>
            </a:extLst>
          </p:cNvPr>
          <p:cNvCxnSpPr>
            <a:cxnSpLocks/>
            <a:stCxn id="34" idx="2"/>
            <a:endCxn id="35" idx="0"/>
          </p:cNvCxnSpPr>
          <p:nvPr/>
        </p:nvCxnSpPr>
        <p:spPr>
          <a:xfrm>
            <a:off x="7571231" y="3264408"/>
            <a:ext cx="0" cy="20927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803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C13B28-4C03-463B-8BB9-2C3419250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06" y="0"/>
            <a:ext cx="9518226" cy="1426464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Вид доставки обращений граждан в Администрации Шелеховского муниципального района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3DCC88D-83F8-48D0-A488-74281526ED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647" y="1145152"/>
            <a:ext cx="8653025" cy="518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395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BE73891-A0E2-4D25-9CE5-B73B66D856BE}"/>
              </a:ext>
            </a:extLst>
          </p:cNvPr>
          <p:cNvSpPr txBox="1"/>
          <p:nvPr/>
        </p:nvSpPr>
        <p:spPr>
          <a:xfrm>
            <a:off x="768096" y="1817960"/>
            <a:ext cx="8426196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От жителей проживающих в </a:t>
            </a:r>
            <a:r>
              <a:rPr lang="ru-RU" b="1" dirty="0"/>
              <a:t>г</a:t>
            </a:r>
            <a:r>
              <a:rPr lang="en-US" b="1" dirty="0"/>
              <a:t>.</a:t>
            </a:r>
            <a:r>
              <a:rPr lang="ru-RU" b="1" dirty="0"/>
              <a:t> Шелехов</a:t>
            </a:r>
            <a:r>
              <a:rPr lang="ru-RU" dirty="0"/>
              <a:t> обратилось на имя Мэра Шелеховского района, заместителей Мэра района с различными вопросами – </a:t>
            </a:r>
            <a:r>
              <a:rPr lang="ru-RU" b="1" i="1" dirty="0"/>
              <a:t>596 человек</a:t>
            </a:r>
            <a:r>
              <a:rPr lang="ru-RU" dirty="0"/>
              <a:t>;</a:t>
            </a:r>
          </a:p>
          <a:p>
            <a:pPr algn="just"/>
            <a:r>
              <a:rPr lang="ru-RU" dirty="0"/>
              <a:t>от жителей </a:t>
            </a:r>
            <a:r>
              <a:rPr lang="ru-RU" b="1" dirty="0"/>
              <a:t>д. </a:t>
            </a:r>
            <a:r>
              <a:rPr lang="ru-RU" b="1" dirty="0" err="1"/>
              <a:t>Олха</a:t>
            </a:r>
            <a:r>
              <a:rPr lang="ru-RU" dirty="0"/>
              <a:t> – </a:t>
            </a:r>
            <a:r>
              <a:rPr lang="ru-RU" b="1" i="1" dirty="0"/>
              <a:t>51</a:t>
            </a:r>
            <a:r>
              <a:rPr lang="en-US" b="1" i="1" dirty="0"/>
              <a:t> </a:t>
            </a:r>
            <a:r>
              <a:rPr lang="ru-RU" b="1" i="1" dirty="0"/>
              <a:t>человек</a:t>
            </a:r>
            <a:r>
              <a:rPr lang="ru-RU" dirty="0"/>
              <a:t>;</a:t>
            </a:r>
          </a:p>
          <a:p>
            <a:pPr algn="just"/>
            <a:r>
              <a:rPr lang="ru-RU" dirty="0"/>
              <a:t>от жителей </a:t>
            </a:r>
            <a:r>
              <a:rPr lang="ru-RU" b="1" dirty="0"/>
              <a:t>Баклашинского сельского поселения</a:t>
            </a:r>
            <a:r>
              <a:rPr lang="ru-RU" dirty="0"/>
              <a:t> – </a:t>
            </a:r>
            <a:r>
              <a:rPr lang="ru-RU" b="1" i="1" dirty="0"/>
              <a:t>407 человек, </a:t>
            </a:r>
            <a:r>
              <a:rPr lang="ru-RU" dirty="0"/>
              <a:t>из них: </a:t>
            </a:r>
          </a:p>
          <a:p>
            <a:pPr algn="just"/>
            <a:r>
              <a:rPr lang="ru-RU" dirty="0"/>
              <a:t>		с. </a:t>
            </a:r>
            <a:r>
              <a:rPr lang="ru-RU" dirty="0" err="1"/>
              <a:t>Введенщина</a:t>
            </a:r>
            <a:r>
              <a:rPr lang="ru-RU" dirty="0"/>
              <a:t> - </a:t>
            </a:r>
            <a:r>
              <a:rPr lang="ru-RU" b="1" i="1" dirty="0"/>
              <a:t>71 человек;</a:t>
            </a:r>
          </a:p>
          <a:p>
            <a:pPr algn="just"/>
            <a:r>
              <a:rPr lang="ru-RU" dirty="0"/>
              <a:t>		с. </a:t>
            </a:r>
            <a:r>
              <a:rPr lang="ru-RU" dirty="0" err="1"/>
              <a:t>Баклаши</a:t>
            </a:r>
            <a:r>
              <a:rPr lang="ru-RU" dirty="0"/>
              <a:t> - </a:t>
            </a:r>
            <a:r>
              <a:rPr lang="ru-RU" b="1" i="1" dirty="0"/>
              <a:t>280 человек;</a:t>
            </a:r>
          </a:p>
          <a:p>
            <a:pPr algn="just"/>
            <a:r>
              <a:rPr lang="ru-RU" dirty="0"/>
              <a:t>		п. Чистые Ключи – </a:t>
            </a:r>
            <a:r>
              <a:rPr lang="ru-RU" b="1" i="1" dirty="0"/>
              <a:t>40 человек;</a:t>
            </a:r>
          </a:p>
          <a:p>
            <a:pPr algn="just"/>
            <a:r>
              <a:rPr lang="ru-RU" dirty="0"/>
              <a:t>		п .</a:t>
            </a:r>
            <a:r>
              <a:rPr lang="ru-RU" dirty="0" err="1"/>
              <a:t>Баушево</a:t>
            </a:r>
            <a:r>
              <a:rPr lang="ru-RU" dirty="0"/>
              <a:t> - </a:t>
            </a:r>
            <a:r>
              <a:rPr lang="ru-RU" b="1" i="1" dirty="0"/>
              <a:t>5 человек;</a:t>
            </a:r>
          </a:p>
          <a:p>
            <a:pPr algn="just"/>
            <a:r>
              <a:rPr lang="ru-RU" dirty="0"/>
              <a:t>от жителей </a:t>
            </a:r>
            <a:r>
              <a:rPr lang="ru-RU" b="1" dirty="0" err="1"/>
              <a:t>Подкаменского</a:t>
            </a:r>
            <a:r>
              <a:rPr lang="ru-RU" b="1" dirty="0"/>
              <a:t> сельского поселения</a:t>
            </a:r>
            <a:r>
              <a:rPr lang="ru-RU" dirty="0"/>
              <a:t> – </a:t>
            </a:r>
            <a:r>
              <a:rPr lang="ru-RU" b="1" i="1" dirty="0"/>
              <a:t>35 человек</a:t>
            </a:r>
            <a:r>
              <a:rPr lang="ru-RU" i="1" dirty="0"/>
              <a:t>, </a:t>
            </a:r>
            <a:r>
              <a:rPr lang="ru-RU" dirty="0"/>
              <a:t>из них: </a:t>
            </a:r>
          </a:p>
          <a:p>
            <a:pPr algn="just"/>
            <a:r>
              <a:rPr lang="ru-RU" dirty="0"/>
              <a:t>		с. Подкаменная – </a:t>
            </a:r>
            <a:r>
              <a:rPr lang="ru-RU" b="1" i="1" dirty="0"/>
              <a:t>32 человека;</a:t>
            </a:r>
          </a:p>
          <a:p>
            <a:pPr algn="just"/>
            <a:r>
              <a:rPr lang="ru-RU" dirty="0"/>
              <a:t>		ст. Большая Глубокая – </a:t>
            </a:r>
            <a:r>
              <a:rPr lang="ru-RU" b="1" i="1" dirty="0"/>
              <a:t>1 человек; </a:t>
            </a:r>
          </a:p>
          <a:p>
            <a:pPr algn="just"/>
            <a:r>
              <a:rPr lang="ru-RU" dirty="0"/>
              <a:t>		ст. </a:t>
            </a:r>
            <a:r>
              <a:rPr lang="ru-RU" dirty="0" err="1"/>
              <a:t>Граматуха</a:t>
            </a:r>
            <a:r>
              <a:rPr lang="ru-RU" dirty="0"/>
              <a:t> - </a:t>
            </a:r>
            <a:r>
              <a:rPr lang="ru-RU" b="1" i="1" dirty="0"/>
              <a:t>1 человек;</a:t>
            </a:r>
          </a:p>
          <a:p>
            <a:pPr algn="just"/>
            <a:r>
              <a:rPr lang="ru-RU" dirty="0"/>
              <a:t>		п. Ягодный – </a:t>
            </a:r>
            <a:r>
              <a:rPr lang="ru-RU" b="1" i="1" dirty="0"/>
              <a:t>1 человек;</a:t>
            </a:r>
          </a:p>
          <a:p>
            <a:pPr algn="just"/>
            <a:r>
              <a:rPr lang="ru-RU" dirty="0"/>
              <a:t>от жителей </a:t>
            </a:r>
            <a:r>
              <a:rPr lang="ru-RU" b="1" dirty="0"/>
              <a:t>Большелугского сельского поселения</a:t>
            </a:r>
            <a:r>
              <a:rPr lang="ru-RU" dirty="0"/>
              <a:t> – </a:t>
            </a:r>
            <a:r>
              <a:rPr lang="ru-RU" b="1" i="1" dirty="0"/>
              <a:t>235 человек</a:t>
            </a:r>
            <a:r>
              <a:rPr lang="ru-RU" dirty="0"/>
              <a:t>;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8806AF-66EA-61BC-FC42-0A40A096E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122" y="289803"/>
            <a:ext cx="8976144" cy="1320800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solidFill>
                  <a:srgbClr val="C00000"/>
                </a:solidFill>
              </a:rPr>
              <a:t>Территориальная принадлежность граждан по задаваемым вопросам в Администрацию Шелеховского района в разрезе поселений Шелеховского района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470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6A6A62-E91C-DFCB-2620-E12287986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067544" cy="132080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Территориальная принадлежность граждан по задаваемым вопросам в Администрацию Шелеховского района в разрезе поселений Шелеховского района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B9D0DD-F1E1-C13F-012B-891DEBC37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022" y="1849693"/>
            <a:ext cx="8596668" cy="3880773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</a:rPr>
              <a:t>от жителей </a:t>
            </a:r>
            <a:r>
              <a:rPr lang="ru-RU" b="1" dirty="0"/>
              <a:t>Шаманского сельского поселения</a:t>
            </a:r>
            <a:r>
              <a:rPr lang="ru-RU" dirty="0"/>
              <a:t> – </a:t>
            </a:r>
            <a:r>
              <a:rPr lang="ru-RU" b="1" i="1" dirty="0"/>
              <a:t>100 человек, </a:t>
            </a:r>
            <a:r>
              <a:rPr lang="ru-RU" dirty="0"/>
              <a:t>из них:</a:t>
            </a:r>
          </a:p>
          <a:p>
            <a:pPr marL="0" indent="0" algn="just">
              <a:buNone/>
            </a:pPr>
            <a:r>
              <a:rPr lang="ru-RU" dirty="0"/>
              <a:t>		</a:t>
            </a:r>
            <a:r>
              <a:rPr lang="ru-RU" dirty="0">
                <a:solidFill>
                  <a:schemeClr val="tx1"/>
                </a:solidFill>
              </a:rPr>
              <a:t>с. Шаманка </a:t>
            </a:r>
            <a:r>
              <a:rPr lang="ru-RU" dirty="0"/>
              <a:t>– </a:t>
            </a:r>
            <a:r>
              <a:rPr lang="ru-RU" b="1" i="1" dirty="0"/>
              <a:t>45 человек;</a:t>
            </a:r>
          </a:p>
          <a:p>
            <a:pPr marL="0" indent="0" algn="just">
              <a:buNone/>
            </a:pPr>
            <a:r>
              <a:rPr lang="ru-RU" dirty="0"/>
              <a:t>		</a:t>
            </a:r>
            <a:r>
              <a:rPr lang="ru-RU" dirty="0">
                <a:solidFill>
                  <a:schemeClr val="tx1"/>
                </a:solidFill>
              </a:rPr>
              <a:t>с. Моты </a:t>
            </a:r>
            <a:r>
              <a:rPr lang="ru-RU" dirty="0"/>
              <a:t>– </a:t>
            </a:r>
            <a:r>
              <a:rPr lang="ru-RU" b="1" i="1" dirty="0"/>
              <a:t>50 человек;</a:t>
            </a:r>
          </a:p>
          <a:p>
            <a:pPr marL="0" indent="0" algn="just">
              <a:buNone/>
            </a:pPr>
            <a:r>
              <a:rPr lang="ru-RU" dirty="0"/>
              <a:t>		</a:t>
            </a:r>
            <a:r>
              <a:rPr lang="ru-RU" dirty="0">
                <a:solidFill>
                  <a:schemeClr val="tx1"/>
                </a:solidFill>
              </a:rPr>
              <a:t>п. Куйтун </a:t>
            </a:r>
            <a:r>
              <a:rPr lang="ru-RU" dirty="0"/>
              <a:t>– </a:t>
            </a:r>
            <a:r>
              <a:rPr lang="ru-RU" b="1" i="1" dirty="0"/>
              <a:t>4 человека;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</a:rPr>
              <a:t>от жителей </a:t>
            </a:r>
            <a:r>
              <a:rPr lang="ru-RU" b="1" dirty="0"/>
              <a:t>г. Иркутска </a:t>
            </a:r>
            <a:r>
              <a:rPr lang="ru-RU" dirty="0"/>
              <a:t>– </a:t>
            </a:r>
            <a:r>
              <a:rPr lang="ru-RU" b="1" i="1" dirty="0"/>
              <a:t>242 человека;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</a:rPr>
              <a:t>от  жителей </a:t>
            </a:r>
            <a:r>
              <a:rPr lang="ru-RU" b="1" dirty="0"/>
              <a:t>иных городов Иркутской области </a:t>
            </a:r>
            <a:r>
              <a:rPr lang="ru-RU" dirty="0"/>
              <a:t>– </a:t>
            </a:r>
            <a:r>
              <a:rPr lang="ru-RU" b="1" i="1" dirty="0"/>
              <a:t>60 человек;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</a:rPr>
              <a:t>от жителей направивших обращения </a:t>
            </a:r>
            <a:r>
              <a:rPr lang="ru-RU" b="1" dirty="0"/>
              <a:t>без указания адреса</a:t>
            </a:r>
            <a:r>
              <a:rPr lang="ru-RU" dirty="0"/>
              <a:t>, </a:t>
            </a:r>
            <a:r>
              <a:rPr lang="ru-RU" dirty="0">
                <a:solidFill>
                  <a:schemeClr val="tx1"/>
                </a:solidFill>
              </a:rPr>
              <a:t>указав только электронную почту </a:t>
            </a:r>
            <a:r>
              <a:rPr lang="ru-RU" dirty="0"/>
              <a:t>– </a:t>
            </a:r>
            <a:r>
              <a:rPr lang="ru-RU" b="1" i="1" dirty="0"/>
              <a:t>329 человек.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9160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9B798B-3010-4D26-AAAF-884639A97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04" y="121627"/>
            <a:ext cx="9193496" cy="13208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Территориальная принадлежность обращений граждан по задаваемым вопросам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0D27B33E-1557-4CA3-8EF0-3DD13DBD36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6076309"/>
              </p:ext>
            </p:extLst>
          </p:nvPr>
        </p:nvGraphicFramePr>
        <p:xfrm>
          <a:off x="586154" y="1290026"/>
          <a:ext cx="8455635" cy="5567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25798480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1641</TotalTime>
  <Words>1838</Words>
  <Application>Microsoft Office PowerPoint</Application>
  <PresentationFormat>Широкоэкранный</PresentationFormat>
  <Paragraphs>314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8" baseType="lpstr">
      <vt:lpstr>Arial</vt:lpstr>
      <vt:lpstr>Calibri</vt:lpstr>
      <vt:lpstr>Times New Roman</vt:lpstr>
      <vt:lpstr>Trebuchet MS</vt:lpstr>
      <vt:lpstr>Wingdings</vt:lpstr>
      <vt:lpstr>Wingdings 3</vt:lpstr>
      <vt:lpstr>Аспект</vt:lpstr>
      <vt:lpstr>Анализ обращений граждан, поступивших в Администрацию Шелеховского муниципального района за 2022 год</vt:lpstr>
      <vt:lpstr>Обращения граждан, поступившие в Администрацию Шелеховского района  </vt:lpstr>
      <vt:lpstr>Презентация PowerPoint</vt:lpstr>
      <vt:lpstr>Презентация PowerPoint</vt:lpstr>
      <vt:lpstr>Презентация PowerPoint</vt:lpstr>
      <vt:lpstr>Вид доставки обращений граждан в Администрации Шелеховского муниципального района</vt:lpstr>
      <vt:lpstr>Территориальная принадлежность граждан по задаваемым вопросам в Администрацию Шелеховского района в разрезе поселений Шелеховского района</vt:lpstr>
      <vt:lpstr>Территориальная принадлежность граждан по задаваемым вопросам в Администрацию Шелеховского района в разрезе поселений Шелеховского района</vt:lpstr>
      <vt:lpstr>Территориальная принадлежность обращений граждан по задаваемым вопросам</vt:lpstr>
      <vt:lpstr>Активность обращений граждан в поселениях Шелеховского района</vt:lpstr>
      <vt:lpstr>Активность обращений граждан по муниципальным образованиям Шелеховского района</vt:lpstr>
      <vt:lpstr>Распределение обращений граждан по тематикам в Администрации Шелеховского района</vt:lpstr>
      <vt:lpstr>Распределение обращений граждан по тематикам</vt:lpstr>
      <vt:lpstr>Распределение обращений граждан по тематикам</vt:lpstr>
      <vt:lpstr>Жалобы граждан поступившие из Правительство Иркутской области и иных ведомств</vt:lpstr>
      <vt:lpstr>Презентация PowerPoint</vt:lpstr>
      <vt:lpstr>Обращения граждан поступивших в интернет – приемную Администрации Шелеховского района</vt:lpstr>
      <vt:lpstr>Презентация PowerPoint</vt:lpstr>
      <vt:lpstr>Обращения граждан поступившие через систему «Инцидент - менеджмент»</vt:lpstr>
      <vt:lpstr>Презентация PowerPoint</vt:lpstr>
      <vt:lpstr>Обращения граждан поступившие через портал «Обратной связи»</vt:lpstr>
      <vt:lpstr>Обращения граждан поступивших на горячую линию в Администрации Шелеховского района</vt:lpstr>
      <vt:lpstr>Прием Мэра Шелеховского района, заместителей Мэра Шелеховского района</vt:lpstr>
      <vt:lpstr>Результат приема граждан Мэром Шелеховского района</vt:lpstr>
      <vt:lpstr>Прием граждан руководителями структурных подразделений Администрации Шелеховского района</vt:lpstr>
      <vt:lpstr>«Единая дежурно-диспетчерская служба»</vt:lpstr>
      <vt:lpstr>Портал ССТУ.РФ по работе с обращениями граждан</vt:lpstr>
      <vt:lpstr>Обращение граждан через портал ГИС ЖКХ</vt:lpstr>
      <vt:lpstr>Обращение граждан через ПГС</vt:lpstr>
      <vt:lpstr>Результаты рассмотрения обращений граждан в Администрации Шелеховского района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обращений граждан, поступивших в Администрацию Шелеховского муниципального района за 2022 год</dc:title>
  <dc:creator>Свиридова Влада Дмитриевна</dc:creator>
  <cp:lastModifiedBy>Ишутова Екатерина Валерьевна</cp:lastModifiedBy>
  <cp:revision>142</cp:revision>
  <cp:lastPrinted>2023-02-21T06:15:27Z</cp:lastPrinted>
  <dcterms:created xsi:type="dcterms:W3CDTF">2023-02-15T02:56:10Z</dcterms:created>
  <dcterms:modified xsi:type="dcterms:W3CDTF">2023-02-27T08:32:43Z</dcterms:modified>
</cp:coreProperties>
</file>