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189" r:id="rId1"/>
    <p:sldMasterId id="2147486213" r:id="rId2"/>
    <p:sldMasterId id="2147486342" r:id="rId3"/>
    <p:sldMasterId id="2147486367" r:id="rId4"/>
  </p:sldMasterIdLst>
  <p:notesMasterIdLst>
    <p:notesMasterId r:id="rId25"/>
  </p:notesMasterIdLst>
  <p:sldIdLst>
    <p:sldId id="273" r:id="rId5"/>
    <p:sldId id="379" r:id="rId6"/>
    <p:sldId id="412" r:id="rId7"/>
    <p:sldId id="430" r:id="rId8"/>
    <p:sldId id="417" r:id="rId9"/>
    <p:sldId id="413" r:id="rId10"/>
    <p:sldId id="434" r:id="rId11"/>
    <p:sldId id="436" r:id="rId12"/>
    <p:sldId id="399" r:id="rId13"/>
    <p:sldId id="440" r:id="rId14"/>
    <p:sldId id="407" r:id="rId15"/>
    <p:sldId id="408" r:id="rId16"/>
    <p:sldId id="409" r:id="rId17"/>
    <p:sldId id="443" r:id="rId18"/>
    <p:sldId id="425" r:id="rId19"/>
    <p:sldId id="445" r:id="rId20"/>
    <p:sldId id="429" r:id="rId21"/>
    <p:sldId id="410" r:id="rId22"/>
    <p:sldId id="438" r:id="rId23"/>
    <p:sldId id="306" r:id="rId24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D8A84FE-7DFB-4305-84DC-C5EFD1E4C1A6}">
          <p14:sldIdLst>
            <p14:sldId id="273"/>
            <p14:sldId id="379"/>
            <p14:sldId id="412"/>
            <p14:sldId id="430"/>
            <p14:sldId id="417"/>
            <p14:sldId id="413"/>
            <p14:sldId id="434"/>
            <p14:sldId id="436"/>
            <p14:sldId id="399"/>
          </p14:sldIdLst>
        </p14:section>
        <p14:section name="Раздел без заголовка" id="{9A97A7CF-6B96-4E60-8A48-FB7F131C8BC7}">
          <p14:sldIdLst>
            <p14:sldId id="440"/>
            <p14:sldId id="407"/>
            <p14:sldId id="408"/>
            <p14:sldId id="409"/>
            <p14:sldId id="443"/>
            <p14:sldId id="425"/>
            <p14:sldId id="445"/>
            <p14:sldId id="429"/>
            <p14:sldId id="410"/>
            <p14:sldId id="438"/>
            <p14:sldId id="30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FF00"/>
    <a:srgbClr val="008000"/>
    <a:srgbClr val="0033CC"/>
    <a:srgbClr val="0000FF"/>
    <a:srgbClr val="CC00FF"/>
    <a:srgbClr val="CC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1" autoAdjust="0"/>
    <p:restoredTop sz="75030" autoAdjust="0"/>
  </p:normalViewPr>
  <p:slideViewPr>
    <p:cSldViewPr>
      <p:cViewPr varScale="1">
        <p:scale>
          <a:sx n="78" d="100"/>
          <a:sy n="78" d="100"/>
        </p:scale>
        <p:origin x="-8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130662486633614"/>
          <c:y val="2.8185113861468089E-2"/>
          <c:w val="0.69988310488966654"/>
          <c:h val="0.665422200641177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год</c:v>
                </c:pt>
              </c:strCache>
            </c:strRef>
          </c:tx>
          <c:spPr>
            <a:solidFill>
              <a:srgbClr val="00FFFF"/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УСНО</c:v>
                </c:pt>
                <c:pt idx="2">
                  <c:v>ЕНВД</c:v>
                </c:pt>
                <c:pt idx="3">
                  <c:v>Госпошлина</c:v>
                </c:pt>
                <c:pt idx="4">
                  <c:v>Акцизы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411742</c:v>
                </c:pt>
                <c:pt idx="1">
                  <c:v>36529.4</c:v>
                </c:pt>
                <c:pt idx="2">
                  <c:v>19500.099999999999</c:v>
                </c:pt>
                <c:pt idx="3">
                  <c:v>10000</c:v>
                </c:pt>
                <c:pt idx="4">
                  <c:v>2021.3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УСНО</c:v>
                </c:pt>
                <c:pt idx="2">
                  <c:v>ЕНВД</c:v>
                </c:pt>
                <c:pt idx="3">
                  <c:v>Госпошлина</c:v>
                </c:pt>
                <c:pt idx="4">
                  <c:v>Акцизы 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386373.6</c:v>
                </c:pt>
                <c:pt idx="1">
                  <c:v>41720.199999999997</c:v>
                </c:pt>
                <c:pt idx="2">
                  <c:v>0</c:v>
                </c:pt>
                <c:pt idx="3">
                  <c:v>10000</c:v>
                </c:pt>
                <c:pt idx="4">
                  <c:v>3707.4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753664"/>
        <c:axId val="22755200"/>
      </c:barChart>
      <c:catAx>
        <c:axId val="2275366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33CC"/>
            </a:solidFill>
          </a:ln>
        </c:spPr>
        <c:crossAx val="22755200"/>
        <c:crosses val="autoZero"/>
        <c:auto val="1"/>
        <c:lblAlgn val="ctr"/>
        <c:lblOffset val="100"/>
        <c:noMultiLvlLbl val="0"/>
      </c:catAx>
      <c:valAx>
        <c:axId val="227552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7536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5">
        <a:lumMod val="60000"/>
        <a:lumOff val="4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Средства МБ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РАСХОДЫ 2020 г</c:v>
                </c:pt>
                <c:pt idx="1">
                  <c:v>РАСХОДЫ 2022 год</c:v>
                </c:pt>
                <c:pt idx="2">
                  <c:v>РАСХОДЫ 2023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667</c:v>
                </c:pt>
                <c:pt idx="1">
                  <c:v>653.20000000000005</c:v>
                </c:pt>
                <c:pt idx="2">
                  <c:v>609.1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Целевые МБТ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РАСХОДЫ 2020 г</c:v>
                </c:pt>
                <c:pt idx="1">
                  <c:v>РАСХОДЫ 2022 год</c:v>
                </c:pt>
                <c:pt idx="2">
                  <c:v>РАСХОДЫ 2023 год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1117.7</c:v>
                </c:pt>
                <c:pt idx="1">
                  <c:v>1551.4</c:v>
                </c:pt>
                <c:pt idx="2">
                  <c:v>1276.4000000000001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19746816"/>
        <c:axId val="19748352"/>
        <c:axId val="0"/>
      </c:bar3DChart>
      <c:catAx>
        <c:axId val="19746816"/>
        <c:scaling>
          <c:orientation val="minMax"/>
        </c:scaling>
        <c:delete val="0"/>
        <c:axPos val="b"/>
        <c:numFmt formatCode="\О\с\н\о\в\н\о\й" sourceLinked="1"/>
        <c:majorTickMark val="none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ru-RU"/>
          </a:p>
        </c:txPr>
        <c:crossAx val="19748352"/>
        <c:crosses val="autoZero"/>
        <c:auto val="1"/>
        <c:lblAlgn val="ctr"/>
        <c:lblOffset val="100"/>
        <c:noMultiLvlLbl val="0"/>
      </c:catAx>
      <c:valAx>
        <c:axId val="197483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746816"/>
        <c:crosses val="autoZero"/>
        <c:crossBetween val="between"/>
      </c:valAx>
      <c:spPr>
        <a:noFill/>
        <a:ln w="12436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882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8811120832118209E-2"/>
          <c:y val="9.4441762928760831E-2"/>
          <c:w val="0.63354209196072708"/>
          <c:h val="0.9055582370712391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008000"/>
            </a:solidFill>
          </c:spPr>
          <c:explosion val="25"/>
          <c:dPt>
            <c:idx val="0"/>
            <c:bubble3D val="0"/>
            <c:spPr>
              <a:solidFill>
                <a:srgbClr val="7030A0"/>
              </a:solidFill>
            </c:spPr>
          </c:dPt>
          <c:dPt>
            <c:idx val="1"/>
            <c:bubble3D val="0"/>
            <c:spPr>
              <a:solidFill>
                <a:srgbClr val="00FF00"/>
              </a:solidFill>
            </c:spPr>
          </c:dPt>
          <c:dPt>
            <c:idx val="2"/>
            <c:bubble3D val="0"/>
            <c:spPr>
              <a:solidFill>
                <a:srgbClr val="0070C0"/>
              </a:solidFill>
            </c:spPr>
          </c:dPt>
          <c:dPt>
            <c:idx val="4"/>
            <c:bubble3D val="0"/>
            <c:spPr>
              <a:solidFill>
                <a:srgbClr val="00FFFF"/>
              </a:solidFill>
            </c:spPr>
          </c:dPt>
          <c:dPt>
            <c:idx val="5"/>
            <c:bubble3D val="0"/>
            <c:spPr>
              <a:solidFill>
                <a:schemeClr val="accent2"/>
              </a:solidFill>
            </c:spPr>
          </c:dPt>
          <c:dPt>
            <c:idx val="6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3.5447409351608825E-2"/>
                  <c:y val="-0.133000713605817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4.7590769903762029E-2"/>
                  <c:y val="-4.538816520992151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9.8106347817633929E-2"/>
                  <c:y val="3.98720676940060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0030208029551861"/>
                  <c:y val="-0.1137877744072738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3.239003110722271E-2"/>
                  <c:y val="-0.1369565272067648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1504204335569171E-2"/>
                  <c:y val="-0.1363462696204444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2.917893943812579E-2"/>
                  <c:y val="-2.458681857332339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6.7993341110139008E-2"/>
                  <c:y val="-0.1033706385388755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Лист1!$A$2:$A$10</c:f>
              <c:strCache>
                <c:ptCount val="8"/>
                <c:pt idx="0">
                  <c:v>общегос. расходы</c:v>
                </c:pt>
                <c:pt idx="1">
                  <c:v>ЖКХ</c:v>
                </c:pt>
                <c:pt idx="2">
                  <c:v>Образование</c:v>
                </c:pt>
                <c:pt idx="3">
                  <c:v>Культура</c:v>
                </c:pt>
                <c:pt idx="4">
                  <c:v>Социальная политика </c:v>
                </c:pt>
                <c:pt idx="5">
                  <c:v>Физич. Культура и спорт</c:v>
                </c:pt>
                <c:pt idx="6">
                  <c:v>МБТ</c:v>
                </c:pt>
                <c:pt idx="7">
                  <c:v>Прочие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164.8</c:v>
                </c:pt>
                <c:pt idx="1">
                  <c:v>84.8</c:v>
                </c:pt>
                <c:pt idx="2">
                  <c:v>1309.0999999999999</c:v>
                </c:pt>
                <c:pt idx="3">
                  <c:v>38.299999999999997</c:v>
                </c:pt>
                <c:pt idx="4">
                  <c:v>39.700000000000003</c:v>
                </c:pt>
                <c:pt idx="5">
                  <c:v>67.3</c:v>
                </c:pt>
                <c:pt idx="6">
                  <c:v>61.1</c:v>
                </c:pt>
                <c:pt idx="7">
                  <c:v>19.600000000000001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7"/>
        <c:delete val="1"/>
      </c:legendEntry>
      <c:legendEntry>
        <c:idx val="8"/>
        <c:delete val="1"/>
      </c:legendEntry>
      <c:layout>
        <c:manualLayout>
          <c:xMode val="edge"/>
          <c:yMode val="edge"/>
          <c:x val="0.71567050646446972"/>
          <c:y val="2.3365388814566065E-3"/>
          <c:w val="0.2580949256342957"/>
          <c:h val="0.99766346111854343"/>
        </c:manualLayout>
      </c:layout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101754641780888"/>
          <c:y val="3.9847602515386195E-2"/>
          <c:w val="0.52816382327209099"/>
          <c:h val="0.8375441259220457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(налоговые, неналоговые)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603966.1</c:v>
                </c:pt>
                <c:pt idx="1">
                  <c:v>618679.9</c:v>
                </c:pt>
                <c:pt idx="2">
                  <c:v>630391.4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Верхний предел муниципального долга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716049382716049E-3"/>
                  <c:y val="-0.10163338221033966"/>
                </c:manualLayout>
              </c:layout>
              <c:tx>
                <c:rich>
                  <a:bodyPr/>
                  <a:lstStyle/>
                  <a:p>
                    <a:r>
                      <a:rPr lang="ru-RU" b="1" i="0" baseline="0" dirty="0" smtClean="0"/>
                      <a:t>5,6%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="1" i="0" baseline="0" dirty="0" smtClean="0"/>
                      <a:t>9,5%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="1" i="0" baseline="0" dirty="0" smtClean="0"/>
                      <a:t>10,8%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34092.300000000003</c:v>
                </c:pt>
                <c:pt idx="1">
                  <c:v>58838</c:v>
                </c:pt>
                <c:pt idx="2">
                  <c:v>68049.399999999994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5145728"/>
        <c:axId val="25147264"/>
      </c:barChart>
      <c:catAx>
        <c:axId val="25145728"/>
        <c:scaling>
          <c:orientation val="minMax"/>
        </c:scaling>
        <c:delete val="0"/>
        <c:axPos val="b"/>
        <c:majorTickMark val="out"/>
        <c:minorTickMark val="none"/>
        <c:tickLblPos val="nextTo"/>
        <c:crossAx val="25147264"/>
        <c:crosses val="autoZero"/>
        <c:auto val="1"/>
        <c:lblAlgn val="ctr"/>
        <c:lblOffset val="100"/>
        <c:noMultiLvlLbl val="0"/>
      </c:catAx>
      <c:valAx>
        <c:axId val="25147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1457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307025857878877"/>
          <c:y val="1.595952773516696E-2"/>
          <c:w val="0.31767048216195198"/>
          <c:h val="0.3640880444616894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</cdr:x>
      <cdr:y>0.10167</cdr:y>
    </cdr:from>
    <cdr:to>
      <cdr:x>0.42125</cdr:x>
      <cdr:y>0.18114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386608" y="460648"/>
          <a:ext cx="1080120" cy="36004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rgbClr val="C00000"/>
              </a:solidFill>
            </a:rPr>
            <a:t>-25 368</a:t>
          </a:r>
          <a:endParaRPr lang="ru-RU" sz="14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0.325</cdr:x>
      <cdr:y>0.53079</cdr:y>
    </cdr:from>
    <cdr:to>
      <cdr:x>0.43611</cdr:x>
      <cdr:y>0.59436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2674640" y="2404864"/>
          <a:ext cx="914400" cy="28803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rgbClr val="C00000"/>
              </a:solidFill>
            </a:rPr>
            <a:t>+ 5 191,0</a:t>
          </a:r>
          <a:endParaRPr lang="ru-RU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0.45625</cdr:x>
      <cdr:y>0.54668</cdr:y>
    </cdr:from>
    <cdr:to>
      <cdr:x>0.56736</cdr:x>
      <cdr:y>0.62615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3754760" y="2476872"/>
          <a:ext cx="914400" cy="36004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rgbClr val="C00000"/>
              </a:solidFill>
            </a:rPr>
            <a:t>-19 500</a:t>
          </a:r>
          <a:endParaRPr lang="ru-RU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0.59625</cdr:x>
      <cdr:y>0.57847</cdr:y>
    </cdr:from>
    <cdr:to>
      <cdr:x>0.70736</cdr:x>
      <cdr:y>0.64204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906888" y="2620888"/>
          <a:ext cx="914400" cy="28803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rgbClr val="C00000"/>
              </a:solidFill>
            </a:rPr>
            <a:t>На уровне</a:t>
          </a:r>
          <a:endParaRPr lang="ru-RU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0.7625</cdr:x>
      <cdr:y>0.61026</cdr:y>
    </cdr:from>
    <cdr:to>
      <cdr:x>0.87361</cdr:x>
      <cdr:y>0.65794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6275040" y="2764904"/>
          <a:ext cx="914400" cy="21602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rgbClr val="C00000"/>
              </a:solidFill>
            </a:rPr>
            <a:t>+1 686</a:t>
          </a:r>
          <a:endParaRPr lang="ru-RU" b="1" dirty="0">
            <a:solidFill>
              <a:srgbClr val="C0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484430C-6E42-4965-845E-7646400E5F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660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4430C-6E42-4965-845E-7646400E5F32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2719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4430C-6E42-4965-845E-7646400E5F3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643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F9171DF-FCF6-4012-9AB1-109D6A061114}" type="slidenum">
              <a:rPr lang="ru-RU" altLang="ru-RU" sz="1200" smtClean="0"/>
              <a:pPr eaLnBrk="1" hangingPunct="1"/>
              <a:t>2</a:t>
            </a:fld>
            <a:endParaRPr lang="ru-RU" altLang="ru-RU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4430C-6E42-4965-845E-7646400E5F3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245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4430C-6E42-4965-845E-7646400E5F3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333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4430C-6E42-4965-845E-7646400E5F3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753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600" b="1" dirty="0">
              <a:solidFill>
                <a:srgbClr val="0000F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4430C-6E42-4965-845E-7646400E5F3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366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4430C-6E42-4965-845E-7646400E5F32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7534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4430C-6E42-4965-845E-7646400E5F3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3748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4430C-6E42-4965-845E-7646400E5F32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643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8A7B5-AD27-4F79-9E8D-BE52EE6E61D3}" type="datetimeFigureOut">
              <a:rPr lang="ru-RU"/>
              <a:pPr>
                <a:defRPr/>
              </a:pPr>
              <a:t>03.12.2020</a:t>
            </a:fld>
            <a:endParaRPr lang="ru-RU" alt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F33E6430-1678-40E7-994D-83854D79653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7264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529BD-89E1-43F4-A36E-80BC61BE2D0D}" type="datetimeFigureOut">
              <a:rPr lang="ru-RU"/>
              <a:pPr>
                <a:defRPr/>
              </a:pPr>
              <a:t>03.12.2020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7E5F3-FD21-49E7-B46C-EA92226096D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9083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3FE4C-E3B7-41EF-8FAA-B6006CF74830}" type="datetimeFigureOut">
              <a:rPr lang="ru-RU"/>
              <a:pPr>
                <a:defRPr/>
              </a:pPr>
              <a:t>03.12.2020</a:t>
            </a:fld>
            <a:endParaRPr lang="ru-RU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8BB30-9EA5-42E1-9C23-4DF08741805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19920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7D3C5764-D0B2-4CC3-9664-78C858C8FD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632530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682B1-8EE4-4E9B-9D14-085FEACCFA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99479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1D170-81AC-4944-B456-A618CBCDFD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067454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93600-A5B3-4683-A6DB-5AD2F0E9BF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286706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422F1-A004-430E-835E-5831F11C29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109764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3E7F8-FCAB-47EE-A9CE-8EC7C7000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00629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6DAAB-F4BA-4D32-BB55-1371A151EC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71432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B814A-926F-4055-BEE6-BCD1AADA89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62153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21619-EAE4-4870-9226-3EE78ABA5AB4}" type="datetimeFigureOut">
              <a:rPr lang="ru-RU"/>
              <a:pPr>
                <a:defRPr/>
              </a:pPr>
              <a:t>03.12.2020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BE07E-13E0-4F14-8DBB-91448C0A647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948338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8B167-C691-448E-9463-363C3011DD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912099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E7705-E6CF-4224-8D39-77B325662E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80250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F9296-6FB1-4ED3-836F-16C058FE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951598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DD19F6A0-DDC1-4FC0-B5D7-C6F16B0E46E7}" type="datetimeFigureOut">
              <a:rPr lang="ru-RU"/>
              <a:pPr>
                <a:defRPr/>
              </a:pPr>
              <a:t>03.12.2020</a:t>
            </a:fld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93C2F3AD-91E2-453E-B408-8767234B38B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027664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066BC144-3779-46EB-922D-41833DB65B99}" type="datetimeFigureOut">
              <a:rPr lang="ru-RU"/>
              <a:pPr>
                <a:defRPr/>
              </a:pPr>
              <a:t>03.12.2020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7F496412-8DD2-45A0-95A9-D68CD4E4648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113760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1A1A16EE-278E-448D-A803-92FAF104B2AE}" type="datetimeFigureOut">
              <a:rPr lang="ru-RU"/>
              <a:pPr>
                <a:defRPr/>
              </a:pPr>
              <a:t>03.12.2020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679B3A92-5FCE-49F9-9451-6C4EAD3C9F5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558212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CD7143F0-DB3D-4EB2-82AF-089818C6A176}" type="datetimeFigureOut">
              <a:rPr lang="ru-RU"/>
              <a:pPr>
                <a:defRPr/>
              </a:pPr>
              <a:t>03.12.2020</a:t>
            </a:fld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5ACCA6BE-4B60-4CE9-93EB-97DA00698F0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970242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6450425C-4DF5-471D-BD08-FC6DEAD9C65C}" type="datetimeFigureOut">
              <a:rPr lang="ru-RU"/>
              <a:pPr>
                <a:defRPr/>
              </a:pPr>
              <a:t>03.12.2020</a:t>
            </a:fld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46380891-643A-4BC5-9AED-79009479729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471007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6F5F520A-3EEF-4D6C-8CAB-735363291A90}" type="datetimeFigureOut">
              <a:rPr lang="ru-RU"/>
              <a:pPr>
                <a:defRPr/>
              </a:pPr>
              <a:t>03.12.2020</a:t>
            </a:fld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D51B98CD-DBEE-4D6E-A288-96C2A72647B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506230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B9FFE3FE-EE79-49C9-8FAA-CE63441A7BA6}" type="datetimeFigureOut">
              <a:rPr lang="ru-RU"/>
              <a:pPr>
                <a:defRPr/>
              </a:pPr>
              <a:t>03.12.2020</a:t>
            </a:fld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D409A3AA-A83E-4D2F-AFC4-58DB948F85F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45480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94309-40EF-4300-8462-89505322C558}" type="datetimeFigureOut">
              <a:rPr lang="ru-RU"/>
              <a:pPr>
                <a:defRPr/>
              </a:pPr>
              <a:t>03.12.2020</a:t>
            </a:fld>
            <a:endParaRPr lang="ru-RU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6BF9C-60BA-4CEB-97CA-781A718EB47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31316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8930E1F8-EEDE-4949-BF15-5E3F2FEF0576}" type="datetimeFigureOut">
              <a:rPr lang="ru-RU"/>
              <a:pPr>
                <a:defRPr/>
              </a:pPr>
              <a:t>03.12.2020</a:t>
            </a:fld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03B76487-891F-4596-93B1-1C816236EEA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885750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3DFF588C-C0A6-4FE8-BB4C-E938E06AAB17}" type="datetimeFigureOut">
              <a:rPr lang="ru-RU"/>
              <a:pPr>
                <a:defRPr/>
              </a:pPr>
              <a:t>03.12.2020</a:t>
            </a:fld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D8BD566D-1784-4AAB-A422-48DC6CF980C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760838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82783D0F-5EA3-4A00-A79C-342E7A18102A}" type="datetimeFigureOut">
              <a:rPr lang="ru-RU"/>
              <a:pPr>
                <a:defRPr/>
              </a:pPr>
              <a:t>03.12.2020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A341EDF0-AE3A-4FE1-84C2-F665BA2AEBB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554319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3806530F-575C-4C8F-8131-218C17D2C049}" type="datetimeFigureOut">
              <a:rPr lang="ru-RU"/>
              <a:pPr>
                <a:defRPr/>
              </a:pPr>
              <a:t>03.12.2020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1906A506-49B5-4890-AAE3-4A083A144D5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793390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8604DD06-A287-4604-AEE7-6DE49AE4B153}" type="datetimeFigureOut">
              <a:rPr lang="ru-RU"/>
              <a:pPr>
                <a:defRPr/>
              </a:pPr>
              <a:t>03.12.2020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311EBA61-12BE-43E3-BFE8-2E29CB47DAB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99949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5150F6B3-2E8D-4F26-A636-ABE172D9A6BB}" type="slidenum">
              <a:rPr lang="ru-RU">
                <a:solidFill>
                  <a:srgbClr val="53548A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3548A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113178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BEA47-B44D-4AFD-9C8B-93CCECB47EA6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655346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E4C70-0CCA-474C-8917-5BB334D745AD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42549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42784-ED37-45E2-80CC-D30B6C41AE5C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226856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88D54-09CD-4598-9F2A-2E15FC47B3D9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38940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4E17D-7518-4F4C-B264-BF8D87D123B1}" type="datetimeFigureOut">
              <a:rPr lang="ru-RU"/>
              <a:pPr>
                <a:defRPr/>
              </a:pPr>
              <a:t>03.12.2020</a:t>
            </a:fld>
            <a:endParaRPr lang="ru-RU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91897-193C-435F-BB52-E0C0F5BB986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783177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FFB99-08A0-439D-8930-74D42211FC2C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992188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3DDED-B33E-4A11-A122-CDB8A3BDBE81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378539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D4C80-D41B-4C9D-A97B-64A982C7E906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021326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7015A-72C8-458A-93B2-1E41EE0350A0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403808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464C7-9D9C-42F9-B55B-C1D06A3DFBF8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191550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B2B1-ADCF-44D4-B809-DD16270CC7E3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37827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294EB-4D0E-4CB9-98E5-AA44CBB9DCB1}" type="datetimeFigureOut">
              <a:rPr lang="ru-RU"/>
              <a:pPr>
                <a:defRPr/>
              </a:pPr>
              <a:t>03.12.2020</a:t>
            </a:fld>
            <a:endParaRPr lang="ru-RU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7069E-67E4-4A30-94C9-52CAE538892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26298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A4B92-3D9F-4CC9-8DFD-38BE989D18F6}" type="datetimeFigureOut">
              <a:rPr lang="ru-RU"/>
              <a:pPr>
                <a:defRPr/>
              </a:pPr>
              <a:t>03.12.2020</a:t>
            </a:fld>
            <a:endParaRPr lang="ru-RU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19B4A-241D-4F96-823C-D767C20F46B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47669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32AB5-0C79-4FD1-BB9C-585F6EAECF5F}" type="datetimeFigureOut">
              <a:rPr lang="ru-RU"/>
              <a:pPr>
                <a:defRPr/>
              </a:pPr>
              <a:t>03.12.2020</a:t>
            </a:fld>
            <a:endParaRPr lang="ru-RU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F5510-C049-4FD9-95EB-06746CD2D78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5137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333D1-B94F-4F2E-B228-6C3227587482}" type="datetimeFigureOut">
              <a:rPr lang="ru-RU"/>
              <a:pPr>
                <a:defRPr/>
              </a:pPr>
              <a:t>03.12.2020</a:t>
            </a:fld>
            <a:endParaRPr lang="ru-RU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14CC2-640F-4093-BCF6-D1676B4F53D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988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ADADD-8D45-4EFC-8126-6D16D6CEB26A}" type="datetimeFigureOut">
              <a:rPr lang="ru-RU"/>
              <a:pPr>
                <a:defRPr/>
              </a:pPr>
              <a:t>03.12.2020</a:t>
            </a:fld>
            <a:endParaRPr lang="ru-RU" alt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3C466-1D77-4543-A467-B5A56B5D995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92028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B56AB8B-21F0-4EA1-94E1-C5EFF44E6CA6}" type="datetimeFigureOut">
              <a:rPr lang="ru-RU"/>
              <a:pPr>
                <a:defRPr/>
              </a:pPr>
              <a:t>03.12.2020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3AAAD08-CEBC-4EA4-971E-FB23F7810B1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325" r:id="rId1"/>
    <p:sldLayoutId id="2147486320" r:id="rId2"/>
    <p:sldLayoutId id="2147486326" r:id="rId3"/>
    <p:sldLayoutId id="2147486321" r:id="rId4"/>
    <p:sldLayoutId id="2147486322" r:id="rId5"/>
    <p:sldLayoutId id="2147486323" r:id="rId6"/>
    <p:sldLayoutId id="2147486327" r:id="rId7"/>
    <p:sldLayoutId id="2147486328" r:id="rId8"/>
    <p:sldLayoutId id="2147486329" r:id="rId9"/>
    <p:sldLayoutId id="2147486324" r:id="rId10"/>
    <p:sldLayoutId id="2147486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627851E-E45F-4DFA-B6EC-393F5D1408AF}" type="datetimeFigureOut">
              <a:rPr lang="ru-RU"/>
              <a:pPr>
                <a:defRPr/>
              </a:pPr>
              <a:t>03.12.2020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8591BD6-D9CE-4F69-AA4A-2A25FA13653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331" r:id="rId1"/>
    <p:sldLayoutId id="2147486332" r:id="rId2"/>
    <p:sldLayoutId id="2147486333" r:id="rId3"/>
    <p:sldLayoutId id="2147486334" r:id="rId4"/>
    <p:sldLayoutId id="2147486335" r:id="rId5"/>
    <p:sldLayoutId id="2147486336" r:id="rId6"/>
    <p:sldLayoutId id="2147486337" r:id="rId7"/>
    <p:sldLayoutId id="2147486338" r:id="rId8"/>
    <p:sldLayoutId id="2147486339" r:id="rId9"/>
    <p:sldLayoutId id="2147486340" r:id="rId10"/>
    <p:sldLayoutId id="214748634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fld id="{D3FA2C83-5F8C-44E2-921E-5FADFABE5CBA}" type="datetimeFigureOut">
              <a:rPr lang="ru-RU"/>
              <a:pPr>
                <a:defRPr/>
              </a:pPr>
              <a:t>03.12.2020</a:t>
            </a:fld>
            <a:endParaRPr lang="ru-RU" alt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fld id="{D10D6E16-7D05-44F1-BC9C-BFA2C097C9F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205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82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43" r:id="rId1"/>
    <p:sldLayoutId id="2147486344" r:id="rId2"/>
    <p:sldLayoutId id="2147486345" r:id="rId3"/>
    <p:sldLayoutId id="2147486346" r:id="rId4"/>
    <p:sldLayoutId id="2147486347" r:id="rId5"/>
    <p:sldLayoutId id="2147486348" r:id="rId6"/>
    <p:sldLayoutId id="2147486349" r:id="rId7"/>
    <p:sldLayoutId id="2147486350" r:id="rId8"/>
    <p:sldLayoutId id="2147486351" r:id="rId9"/>
    <p:sldLayoutId id="2147486352" r:id="rId10"/>
    <p:sldLayoutId id="2147486353" r:id="rId11"/>
    <p:sldLayoutId id="2147486354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C099CD0-F0DC-4560-9822-CCD40559292E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836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68" r:id="rId1"/>
    <p:sldLayoutId id="2147486369" r:id="rId2"/>
    <p:sldLayoutId id="2147486370" r:id="rId3"/>
    <p:sldLayoutId id="2147486371" r:id="rId4"/>
    <p:sldLayoutId id="2147486372" r:id="rId5"/>
    <p:sldLayoutId id="2147486373" r:id="rId6"/>
    <p:sldLayoutId id="2147486374" r:id="rId7"/>
    <p:sldLayoutId id="2147486375" r:id="rId8"/>
    <p:sldLayoutId id="2147486376" r:id="rId9"/>
    <p:sldLayoutId id="2147486377" r:id="rId10"/>
    <p:sldLayoutId id="21474863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3E3F68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3E3F68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3E3F68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3E3F68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3E3F68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3E3F68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3E3F68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3E3F68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3E3F68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A04DA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C4652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8B5D3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_____Microsoft_Excel_97-20031.xls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420100" cy="61928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333399"/>
                </a:solidFill>
              </a:rPr>
              <a:t/>
            </a:r>
            <a:br>
              <a:rPr lang="ru-RU" b="1" i="1" dirty="0" smtClean="0">
                <a:solidFill>
                  <a:srgbClr val="333399"/>
                </a:solidFill>
              </a:rPr>
            </a:br>
            <a:r>
              <a:rPr lang="ru-RU" sz="5300" b="1" i="1" dirty="0" smtClean="0">
                <a:solidFill>
                  <a:srgbClr val="333399"/>
                </a:solidFill>
              </a:rPr>
              <a:t> </a:t>
            </a:r>
            <a:r>
              <a:rPr lang="ru-RU" sz="6000" b="1" dirty="0" smtClean="0">
                <a:solidFill>
                  <a:srgbClr val="002060"/>
                </a:solidFill>
              </a:rPr>
              <a:t>Проект бюджета </a:t>
            </a:r>
            <a:r>
              <a:rPr lang="ru-RU" sz="6000" b="1" dirty="0" err="1" smtClean="0">
                <a:solidFill>
                  <a:srgbClr val="002060"/>
                </a:solidFill>
              </a:rPr>
              <a:t>Шелеховского</a:t>
            </a:r>
            <a:r>
              <a:rPr lang="ru-RU" sz="6000" b="1" dirty="0" smtClean="0">
                <a:solidFill>
                  <a:srgbClr val="002060"/>
                </a:solidFill>
              </a:rPr>
              <a:t> района НА  2021</a:t>
            </a:r>
            <a:r>
              <a:rPr lang="ru-RU" sz="60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sz="6000" b="1" dirty="0" smtClean="0">
                <a:solidFill>
                  <a:srgbClr val="002060"/>
                </a:solidFill>
              </a:rPr>
              <a:t>год</a:t>
            </a:r>
            <a:r>
              <a:rPr lang="en-US" sz="6000" b="1" dirty="0" smtClean="0">
                <a:solidFill>
                  <a:srgbClr val="002060"/>
                </a:solidFill>
              </a:rPr>
              <a:t> </a:t>
            </a:r>
            <a:r>
              <a:rPr lang="ru-RU" sz="6000" b="1" dirty="0" smtClean="0">
                <a:solidFill>
                  <a:srgbClr val="002060"/>
                </a:solidFill>
              </a:rPr>
              <a:t>и  на плановый период 2022 и 2023 годов</a:t>
            </a:r>
            <a:r>
              <a:rPr lang="ru-RU" sz="6000" b="1" i="1" dirty="0" smtClean="0">
                <a:solidFill>
                  <a:srgbClr val="002060"/>
                </a:solidFill>
              </a:rPr>
              <a:t> </a:t>
            </a:r>
            <a:r>
              <a:rPr lang="ru-RU" sz="5300" b="1" i="1" dirty="0" smtClean="0">
                <a:solidFill>
                  <a:srgbClr val="333399"/>
                </a:solidFill>
              </a:rPr>
              <a:t/>
            </a:r>
            <a:br>
              <a:rPr lang="ru-RU" sz="5300" b="1" i="1" dirty="0" smtClean="0">
                <a:solidFill>
                  <a:srgbClr val="333399"/>
                </a:solidFill>
              </a:rPr>
            </a:br>
            <a:r>
              <a:rPr lang="ru-RU" sz="6000" b="1" i="1" dirty="0" smtClean="0">
                <a:solidFill>
                  <a:srgbClr val="E2A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/>
            </a:r>
            <a:br>
              <a:rPr lang="ru-RU" sz="6000" b="1" i="1" dirty="0" smtClean="0">
                <a:solidFill>
                  <a:srgbClr val="E2A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</a:br>
            <a:endParaRPr lang="en-US" sz="6000" b="1" i="1" dirty="0" smtClean="0">
              <a:solidFill>
                <a:srgbClr val="E2A7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500732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</a:rPr>
              <a:t>Структура расходов в 2021 году</a:t>
            </a:r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4090483"/>
              </p:ext>
            </p:extLst>
          </p:nvPr>
        </p:nvGraphicFramePr>
        <p:xfrm>
          <a:off x="395536" y="16288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763987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788764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Капитальные  вложения на 2021-2023 годы </a:t>
            </a:r>
            <a:endParaRPr lang="ru-RU" sz="1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8989310"/>
              </p:ext>
            </p:extLst>
          </p:nvPr>
        </p:nvGraphicFramePr>
        <p:xfrm>
          <a:off x="467544" y="1412776"/>
          <a:ext cx="82296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680"/>
                <a:gridCol w="21089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Объем запланированных средств, </a:t>
                      </a:r>
                      <a:r>
                        <a:rPr lang="ru-RU" dirty="0" err="1" smtClean="0"/>
                        <a:t>тыс.руб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Реконструкция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МКОУ </a:t>
                      </a:r>
                      <a:r>
                        <a:rPr lang="ru-RU" b="1" baseline="0" dirty="0" err="1" smtClean="0">
                          <a:solidFill>
                            <a:srgbClr val="7030A0"/>
                          </a:solidFill>
                        </a:rPr>
                        <a:t>Шелеховского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района «</a:t>
                      </a:r>
                      <a:r>
                        <a:rPr lang="ru-RU" b="1" baseline="0" dirty="0" err="1" smtClean="0">
                          <a:solidFill>
                            <a:srgbClr val="7030A0"/>
                          </a:solidFill>
                        </a:rPr>
                        <a:t>Большелугская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СОШ № 8»</a:t>
                      </a:r>
                    </a:p>
                    <a:p>
                      <a:endParaRPr lang="ru-RU" b="1" baseline="0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2021-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68 537,2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2022-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246 191,8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Приобретение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объекта недвижимости для реализации образовательных программ (д. </a:t>
                      </a:r>
                      <a:r>
                        <a:rPr lang="ru-RU" b="1" baseline="0" dirty="0" err="1" smtClean="0">
                          <a:solidFill>
                            <a:srgbClr val="7030A0"/>
                          </a:solidFill>
                        </a:rPr>
                        <a:t>Олха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)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2022 – 377 729,8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Строительство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школы с. </a:t>
                      </a:r>
                      <a:r>
                        <a:rPr lang="ru-RU" b="1" baseline="0" dirty="0" err="1" smtClean="0">
                          <a:solidFill>
                            <a:srgbClr val="7030A0"/>
                          </a:solidFill>
                        </a:rPr>
                        <a:t>Баклаши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2023-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479 986,5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ВСЕГО: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2021 -68 537,2</a:t>
                      </a: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2022 – 623 921,6</a:t>
                      </a: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2023 -479 986,5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2219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/>
              <a:t>Совершенствование организации питания обучающихся в 2021-2023 </a:t>
            </a:r>
            <a:r>
              <a:rPr lang="ru-RU" sz="1800" b="1" dirty="0"/>
              <a:t>годы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4417463"/>
              </p:ext>
            </p:extLst>
          </p:nvPr>
        </p:nvGraphicFramePr>
        <p:xfrm>
          <a:off x="467544" y="1412776"/>
          <a:ext cx="8229600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4696"/>
                <a:gridCol w="196490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Объем запланированных средств, </a:t>
                      </a:r>
                      <a:r>
                        <a:rPr lang="ru-RU" dirty="0" err="1" smtClean="0"/>
                        <a:t>тыс.руб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81670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Обеспечение плана мероприятий («Дорожной карты») по переходу на бесплатное здоровое горячее питание всех обучающихся 1-4 классов, в том числе: </a:t>
                      </a:r>
                      <a:endParaRPr lang="ru-RU" b="1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2021- 6 661,9</a:t>
                      </a: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2022-4 299,2</a:t>
                      </a:r>
                    </a:p>
                    <a:p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текущие ремонтные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работы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2021-1 415,4</a:t>
                      </a: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2022-2 126,3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модернизация материально – технической базы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2021- 1 042,3</a:t>
                      </a: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2022-738,9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проведение проектных работ по перепланировке </a:t>
                      </a: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помещений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2021-286,0</a:t>
                      </a:r>
                    </a:p>
                    <a:p>
                      <a:r>
                        <a:rPr lang="ru-RU" b="1" smtClean="0">
                          <a:solidFill>
                            <a:srgbClr val="7030A0"/>
                          </a:solidFill>
                        </a:rPr>
                        <a:t>2022-1 016,0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8230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1" dirty="0" smtClean="0"/>
              <a:t>Организация перевозки обучающихся школьными автобусами на 2021 год</a:t>
            </a:r>
            <a:endParaRPr lang="ru-RU" sz="1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730907"/>
              </p:ext>
            </p:extLst>
          </p:nvPr>
        </p:nvGraphicFramePr>
        <p:xfrm>
          <a:off x="467544" y="1326976"/>
          <a:ext cx="8229600" cy="3835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1064"/>
                <a:gridCol w="173853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Объем запланированных средств, </a:t>
                      </a:r>
                      <a:r>
                        <a:rPr lang="ru-RU" dirty="0" err="1" smtClean="0"/>
                        <a:t>тыс.руб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135906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Приобретение школьных автобусов для обеспечения подвоза к образовательным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учреждениям (СОШ №6, СОШ № 7)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2021 – 5 000,0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Проведение мероприятий, связанных  с организацией перевозки                                   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2021 – 1 103,4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996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ВСЕГО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2021- 6 103,4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2829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1" dirty="0" smtClean="0"/>
              <a:t>Проведение текущего и капитальных ремонтов в зданиях образовательных организаций в 2021-2023 годах</a:t>
            </a:r>
            <a:endParaRPr lang="ru-RU" sz="1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49144"/>
              </p:ext>
            </p:extLst>
          </p:nvPr>
        </p:nvGraphicFramePr>
        <p:xfrm>
          <a:off x="467544" y="1326976"/>
          <a:ext cx="8229600" cy="4808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680"/>
                <a:gridCol w="21089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Объем запланированных средств, </a:t>
                      </a:r>
                      <a:r>
                        <a:rPr lang="ru-RU" dirty="0" err="1" smtClean="0"/>
                        <a:t>тыс.руб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135906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Проведение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текущих ремонтов, приобретение материалов, оборудования для выполнения текущего ремонта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2021 – 11 170,6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06368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Осуществление мероприятий по капитальному ремонту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2021 – 14 362,8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2022 – 26 056,2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996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Проведение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ремонта спортивных залов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2021 – 18 523,4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2023- 6 348,7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996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ВСЕГО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2021- 44 056,8</a:t>
                      </a: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2022- 26 056,2</a:t>
                      </a: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2023- 6 348,7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36112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075240" cy="504056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/>
              <a:t>Проведение ремонтов учреждений культуры, физической культуры и спорта</a:t>
            </a:r>
            <a:endParaRPr lang="ru-RU" sz="1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6814618"/>
              </p:ext>
            </p:extLst>
          </p:nvPr>
        </p:nvGraphicFramePr>
        <p:xfrm>
          <a:off x="611560" y="1052736"/>
          <a:ext cx="8229600" cy="5457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4696"/>
                <a:gridCol w="1964904"/>
              </a:tblGrid>
              <a:tr h="620568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Объем запланированных средств, </a:t>
                      </a:r>
                      <a:r>
                        <a:rPr lang="ru-RU" dirty="0" err="1" smtClean="0"/>
                        <a:t>тыс.руб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Проведение капитального ремонта кровли здания МКУК ДО ШР «Центр творческого развития и гуманитарного образования им. К.Г. Самарина»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2021-4 031,1                   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 Проведение капитального ремонта </a:t>
                      </a:r>
                      <a:r>
                        <a:rPr lang="ru-RU" sz="1600" b="1" baseline="0" dirty="0" smtClean="0">
                          <a:solidFill>
                            <a:srgbClr val="7030A0"/>
                          </a:solidFill>
                        </a:rPr>
                        <a:t> МКУК «</a:t>
                      </a:r>
                      <a:r>
                        <a:rPr lang="ru-RU" sz="1600" b="1" baseline="0" dirty="0" err="1" smtClean="0">
                          <a:solidFill>
                            <a:srgbClr val="7030A0"/>
                          </a:solidFill>
                        </a:rPr>
                        <a:t>Шелеховская</a:t>
                      </a:r>
                      <a:r>
                        <a:rPr lang="ru-RU" sz="1600" b="1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ru-RU" sz="1600" b="1" baseline="0" dirty="0" err="1" smtClean="0">
                          <a:solidFill>
                            <a:srgbClr val="7030A0"/>
                          </a:solidFill>
                        </a:rPr>
                        <a:t>межпоселенческая</a:t>
                      </a:r>
                      <a:r>
                        <a:rPr lang="ru-RU" sz="1600" b="1" baseline="0" dirty="0" smtClean="0">
                          <a:solidFill>
                            <a:srgbClr val="7030A0"/>
                          </a:solidFill>
                        </a:rPr>
                        <a:t> центральная библиотека»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baseline="0" dirty="0" smtClean="0">
                          <a:solidFill>
                            <a:srgbClr val="7030A0"/>
                          </a:solidFill>
                        </a:rPr>
                        <a:t>2021- 1 100,0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Приобретение материалов</a:t>
                      </a:r>
                      <a:r>
                        <a:rPr lang="ru-RU" sz="1600" b="1" baseline="0" dirty="0" smtClean="0">
                          <a:solidFill>
                            <a:srgbClr val="7030A0"/>
                          </a:solidFill>
                        </a:rPr>
                        <a:t> для проведения текущего ремонта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baseline="0" dirty="0" smtClean="0">
                          <a:solidFill>
                            <a:srgbClr val="7030A0"/>
                          </a:solidFill>
                        </a:rPr>
                        <a:t>2021-155,0</a:t>
                      </a:r>
                    </a:p>
                    <a:p>
                      <a:r>
                        <a:rPr lang="ru-RU" sz="1600" b="1" baseline="0" dirty="0" smtClean="0">
                          <a:solidFill>
                            <a:srgbClr val="7030A0"/>
                          </a:solidFill>
                        </a:rPr>
                        <a:t>2022-75,0</a:t>
                      </a:r>
                    </a:p>
                    <a:p>
                      <a:r>
                        <a:rPr lang="ru-RU" sz="1600" b="1" baseline="0" dirty="0" smtClean="0">
                          <a:solidFill>
                            <a:srgbClr val="7030A0"/>
                          </a:solidFill>
                        </a:rPr>
                        <a:t>2023-90,0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1038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Проведение капитального ремонта в МБУ ШР ДЮСШ «Юность»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2021- 31 252,6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1038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Разработка проектно – сметной документации для строительства нового здания МБУ ШР ДЮСШ «Юность» 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2021-6</a:t>
                      </a:r>
                      <a:r>
                        <a:rPr lang="ru-RU" sz="1600" b="1" baseline="0" dirty="0" smtClean="0">
                          <a:solidFill>
                            <a:srgbClr val="7030A0"/>
                          </a:solidFill>
                        </a:rPr>
                        <a:t> 001,4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9026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ВСЕГО: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2021-42</a:t>
                      </a:r>
                      <a:r>
                        <a:rPr lang="ru-RU" sz="1600" b="1" baseline="0" dirty="0" smtClean="0">
                          <a:solidFill>
                            <a:srgbClr val="7030A0"/>
                          </a:solidFill>
                        </a:rPr>
                        <a:t> 540,1</a:t>
                      </a:r>
                      <a:endParaRPr lang="ru-RU" sz="1600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2022-75,0</a:t>
                      </a:r>
                    </a:p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2023-90,0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41847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075240" cy="504056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/>
              <a:t>Предоставление межбюджетных трансфертов бюджетам поселений </a:t>
            </a:r>
            <a:r>
              <a:rPr lang="ru-RU" sz="1600" b="1" dirty="0" err="1" smtClean="0"/>
              <a:t>шелеховского</a:t>
            </a:r>
            <a:r>
              <a:rPr lang="ru-RU" sz="1600" b="1" dirty="0" smtClean="0"/>
              <a:t> района</a:t>
            </a:r>
            <a:endParaRPr lang="ru-RU" sz="1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156460"/>
              </p:ext>
            </p:extLst>
          </p:nvPr>
        </p:nvGraphicFramePr>
        <p:xfrm>
          <a:off x="611560" y="1052736"/>
          <a:ext cx="82296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4696"/>
                <a:gridCol w="1964904"/>
              </a:tblGrid>
              <a:tr h="620568">
                <a:tc>
                  <a:txBody>
                    <a:bodyPr/>
                    <a:lstStyle/>
                    <a:p>
                      <a:r>
                        <a:rPr lang="ru-RU" dirty="0" smtClean="0"/>
                        <a:t>Вид трансферта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Объем запланированных средств, тыс. руб.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Дотация на выравнивание бюджетной обеспеченности поселений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2021-56</a:t>
                      </a:r>
                      <a:r>
                        <a:rPr lang="ru-RU" sz="1600" b="1" baseline="0" dirty="0" smtClean="0">
                          <a:solidFill>
                            <a:srgbClr val="7030A0"/>
                          </a:solidFill>
                        </a:rPr>
                        <a:t> 596,5</a:t>
                      </a:r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   </a:t>
                      </a:r>
                    </a:p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2022-63 241,4</a:t>
                      </a:r>
                    </a:p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2023-61 059,6                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Иные межбюджетные трансферты</a:t>
                      </a:r>
                      <a:r>
                        <a:rPr lang="ru-RU" sz="1600" b="1" baseline="0" dirty="0" smtClean="0">
                          <a:solidFill>
                            <a:srgbClr val="7030A0"/>
                          </a:solidFill>
                        </a:rPr>
                        <a:t> в форме дотации на поддержку мер по обеспечению сбалансированности бюджетов поселений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baseline="0" dirty="0" smtClean="0">
                          <a:solidFill>
                            <a:srgbClr val="7030A0"/>
                          </a:solidFill>
                        </a:rPr>
                        <a:t>2021- 4 503,2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ВСЕГО: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baseline="0" dirty="0" smtClean="0">
                          <a:solidFill>
                            <a:srgbClr val="7030A0"/>
                          </a:solidFill>
                        </a:rPr>
                        <a:t>2021-61 099,7</a:t>
                      </a:r>
                    </a:p>
                    <a:p>
                      <a:r>
                        <a:rPr lang="ru-RU" sz="1600" b="1" baseline="0" dirty="0" smtClean="0">
                          <a:solidFill>
                            <a:srgbClr val="7030A0"/>
                          </a:solidFill>
                        </a:rPr>
                        <a:t>2022-63 241,4</a:t>
                      </a:r>
                    </a:p>
                    <a:p>
                      <a:r>
                        <a:rPr lang="ru-RU" sz="1600" b="1" baseline="0" dirty="0" smtClean="0">
                          <a:solidFill>
                            <a:srgbClr val="7030A0"/>
                          </a:solidFill>
                        </a:rPr>
                        <a:t>2023- 61 059,6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1038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Объем средств, запланированный на 2021 год находится на</a:t>
                      </a:r>
                      <a:r>
                        <a:rPr lang="ru-RU" sz="1600" b="1" baseline="0" dirty="0" smtClean="0">
                          <a:solidFill>
                            <a:srgbClr val="7030A0"/>
                          </a:solidFill>
                        </a:rPr>
                        <a:t> уровне 94,6 % от </a:t>
                      </a:r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параметров на 2020</a:t>
                      </a:r>
                      <a:r>
                        <a:rPr lang="ru-RU" sz="1600" b="1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год (по</a:t>
                      </a:r>
                      <a:r>
                        <a:rPr lang="ru-RU" sz="1600" b="1" baseline="0" dirty="0" smtClean="0">
                          <a:solidFill>
                            <a:srgbClr val="7030A0"/>
                          </a:solidFill>
                        </a:rPr>
                        <a:t> состоянию на 01.12.2020 года)</a:t>
                      </a:r>
                      <a:endParaRPr lang="ru-RU" sz="1600" b="1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22417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1" dirty="0" smtClean="0"/>
              <a:t> жилищно-коммунальное хозяйство</a:t>
            </a:r>
            <a:endParaRPr lang="ru-RU" sz="1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3953066"/>
              </p:ext>
            </p:extLst>
          </p:nvPr>
        </p:nvGraphicFramePr>
        <p:xfrm>
          <a:off x="467544" y="1326976"/>
          <a:ext cx="8229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4696"/>
                <a:gridCol w="196490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Объем запланированных средств, </a:t>
                      </a:r>
                      <a:r>
                        <a:rPr lang="ru-RU" dirty="0" err="1" smtClean="0"/>
                        <a:t>тыс.руб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91330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Подготовка объектов коммунальной инфраструктуры к отопительному сезону, в том числе: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2021 – 63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312,1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2022 – 44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840,4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2023 – 7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791,9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Капитальный ремонт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магистрального водопровода </a:t>
                      </a:r>
                      <a:r>
                        <a:rPr lang="ru-RU" b="1" baseline="0" dirty="0" err="1" smtClean="0">
                          <a:solidFill>
                            <a:srgbClr val="7030A0"/>
                          </a:solidFill>
                        </a:rPr>
                        <a:t>Шелехов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– Чистые Ключи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2021- 23 088,8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1038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Капитальный ремонт канализационного коллектора в п. Чистые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Ключи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2021-32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584,3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2022-41 236,0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1038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Прохождение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государственной экспертизы проектной документации и результатов инженерных изысканий по объекту «Строительство водопроводных сетей в </a:t>
                      </a:r>
                      <a:r>
                        <a:rPr lang="ru-RU" b="1" baseline="0" dirty="0" err="1" smtClean="0">
                          <a:solidFill>
                            <a:srgbClr val="7030A0"/>
                          </a:solidFill>
                        </a:rPr>
                        <a:t>Шелеховском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районе (с. </a:t>
                      </a:r>
                      <a:r>
                        <a:rPr lang="ru-RU" b="1" baseline="0" dirty="0" err="1" smtClean="0">
                          <a:solidFill>
                            <a:srgbClr val="7030A0"/>
                          </a:solidFill>
                        </a:rPr>
                        <a:t>Введенщина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–</a:t>
                      </a:r>
                      <a:r>
                        <a:rPr lang="ru-RU" b="1" baseline="0" dirty="0" err="1" smtClean="0">
                          <a:solidFill>
                            <a:srgbClr val="7030A0"/>
                          </a:solidFill>
                        </a:rPr>
                        <a:t>Баклаши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)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2021-2 600,0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86588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7988"/>
            <a:ext cx="8075240" cy="860772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00FF"/>
                </a:solidFill>
              </a:rPr>
              <a:t>Основные параметры бюджета на 2021 год и на плановый период 2022 и 2023 годов, тыс. руб.</a:t>
            </a:r>
            <a:endParaRPr lang="ru-RU" sz="1800" b="1" dirty="0">
              <a:solidFill>
                <a:srgbClr val="0000FF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6108417"/>
              </p:ext>
            </p:extLst>
          </p:nvPr>
        </p:nvGraphicFramePr>
        <p:xfrm>
          <a:off x="457200" y="1340768"/>
          <a:ext cx="8229600" cy="435469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170584"/>
                <a:gridCol w="1944216"/>
                <a:gridCol w="2057400"/>
                <a:gridCol w="2057400"/>
              </a:tblGrid>
              <a:tr h="114413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Основные параметры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2021</a:t>
                      </a:r>
                      <a:r>
                        <a:rPr lang="ru-RU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год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2022 год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2023</a:t>
                      </a:r>
                      <a:r>
                        <a:rPr lang="ru-RU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год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Доходы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1 758 154,0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2 196 660,0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1 908 289,4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Расходы,</a:t>
                      </a:r>
                    </a:p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в том</a:t>
                      </a:r>
                      <a:r>
                        <a:rPr lang="ru-RU" b="1" baseline="0" dirty="0" smtClean="0">
                          <a:solidFill>
                            <a:srgbClr val="0000FF"/>
                          </a:solidFill>
                        </a:rPr>
                        <a:t> числе: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1 784 655,2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2 221 405,7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1 917 500,8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Условно утвержденные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16 749,0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32 057,2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Дефицит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26 501,2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24 745,7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9 211,4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</a:tr>
              <a:tr h="578441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Процент дефицита к доходам без учета БП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4,4%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4,0%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1,5%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8476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Уровень муниципального долга</a:t>
            </a:r>
            <a:endParaRPr lang="ru-RU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433547"/>
              </p:ext>
            </p:extLst>
          </p:nvPr>
        </p:nvGraphicFramePr>
        <p:xfrm>
          <a:off x="539552" y="1700808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39704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604250" y="6453188"/>
            <a:ext cx="539750" cy="404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2400">
                <a:solidFill>
                  <a:schemeClr val="tx2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2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5AE53"/>
              </a:buClr>
              <a:buFont typeface="Arial" charset="0"/>
              <a:buChar char="•"/>
              <a:defRPr>
                <a:solidFill>
                  <a:schemeClr val="tx2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48058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77757773-1ADA-4AD7-AF37-CFD6BD5CCD81}" type="slidenum">
              <a:rPr lang="ru-RU" altLang="ru-RU" sz="1400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ru-RU" altLang="ru-RU" sz="1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3238" y="260350"/>
            <a:ext cx="8640762" cy="882650"/>
          </a:xfrm>
        </p:spPr>
        <p:txBody>
          <a:bodyPr/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rial" charset="0"/>
                <a:ea typeface="+mn-ea"/>
                <a:cs typeface="Times New Roman" pitchFamily="18" charset="0"/>
              </a:rPr>
              <a:t>Динамика доходов за 2020-2023 годы, тыс. руб.</a:t>
            </a:r>
            <a:r>
              <a:rPr lang="ru-RU" sz="2400" b="1" dirty="0" smtClean="0">
                <a:solidFill>
                  <a:srgbClr val="FF0000"/>
                </a:solidFill>
                <a:latin typeface="Arial" charset="0"/>
                <a:ea typeface="+mn-ea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Arial" charset="0"/>
                <a:ea typeface="+mn-ea"/>
                <a:cs typeface="Times New Roman" pitchFamily="18" charset="0"/>
              </a:rPr>
            </a:br>
            <a:endParaRPr lang="ru-RU" sz="2400" b="1" dirty="0" smtClean="0">
              <a:solidFill>
                <a:srgbClr val="FF0000"/>
              </a:solidFill>
            </a:endParaRPr>
          </a:p>
        </p:txBody>
      </p:sp>
      <p:sp>
        <p:nvSpPr>
          <p:cNvPr id="21508" name="Заголовок 1"/>
          <p:cNvSpPr txBox="1">
            <a:spLocks/>
          </p:cNvSpPr>
          <p:nvPr/>
        </p:nvSpPr>
        <p:spPr bwMode="auto">
          <a:xfrm>
            <a:off x="160338" y="571500"/>
            <a:ext cx="46450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2400">
                <a:solidFill>
                  <a:schemeClr val="tx2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2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5AE53"/>
              </a:buClr>
              <a:buFont typeface="Arial" charset="0"/>
              <a:buChar char="•"/>
              <a:defRPr>
                <a:solidFill>
                  <a:schemeClr val="tx2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48058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endParaRPr lang="ru-RU" altLang="ru-RU">
              <a:solidFill>
                <a:srgbClr val="51418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0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0359507"/>
              </p:ext>
            </p:extLst>
          </p:nvPr>
        </p:nvGraphicFramePr>
        <p:xfrm>
          <a:off x="827584" y="1916832"/>
          <a:ext cx="7332662" cy="432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0" name="Диаграмма" r:id="rId4" imgW="8210449" imgH="4857617" progId="MSGraph.Chart.8">
                  <p:embed followColorScheme="full"/>
                </p:oleObj>
              </mc:Choice>
              <mc:Fallback>
                <p:oleObj name="Диаграмма" r:id="rId4" imgW="8210449" imgH="4857617" progId="MSGraph.Chart.8">
                  <p:embed followColorScheme="full"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916832"/>
                        <a:ext cx="7332662" cy="432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762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/>
          </p:cNvSpPr>
          <p:nvPr>
            <p:ph type="body" idx="4294967295"/>
          </p:nvPr>
        </p:nvSpPr>
        <p:spPr>
          <a:xfrm>
            <a:off x="1652588" y="1524000"/>
            <a:ext cx="7491412" cy="471487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000" i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6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Спасибо за внимание 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528" y="260350"/>
            <a:ext cx="8066410" cy="5048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b="1" kern="1200" dirty="0" smtClean="0">
                <a:solidFill>
                  <a:srgbClr val="00B050"/>
                </a:solidFill>
                <a:latin typeface="Arial" charset="0"/>
                <a:ea typeface="+mn-ea"/>
                <a:cs typeface="Times New Roman" pitchFamily="18" charset="0"/>
              </a:rPr>
              <a:t>Динамика по видам доходов за 2020-2021 годы</a:t>
            </a:r>
            <a:br>
              <a:rPr lang="ru-RU" sz="2400" b="1" kern="1200" dirty="0" smtClean="0">
                <a:solidFill>
                  <a:srgbClr val="00B050"/>
                </a:solidFill>
                <a:latin typeface="Arial" charset="0"/>
                <a:ea typeface="+mn-ea"/>
                <a:cs typeface="Times New Roman" pitchFamily="18" charset="0"/>
              </a:rPr>
            </a:br>
            <a:endParaRPr lang="ru-RU" sz="2400" b="1" dirty="0" smtClean="0">
              <a:solidFill>
                <a:srgbClr val="00B050"/>
              </a:solidFill>
            </a:endParaRPr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453188"/>
            <a:ext cx="539750" cy="404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2DD1DB4-DF98-4853-AB07-7982E77097A4}" type="slidenum">
              <a:rPr lang="ru-RU" sz="1400" smtClean="0">
                <a:solidFill>
                  <a:srgbClr val="000000"/>
                </a:solidFill>
              </a:rPr>
              <a:pPr eaLnBrk="1" hangingPunct="1"/>
              <a:t>3</a:t>
            </a:fld>
            <a:endParaRPr lang="ru-RU" sz="1400" smtClean="0">
              <a:solidFill>
                <a:srgbClr val="000000"/>
              </a:solidFill>
            </a:endParaRPr>
          </a:p>
        </p:txBody>
      </p:sp>
      <p:sp>
        <p:nvSpPr>
          <p:cNvPr id="27652" name="Заголовок 1"/>
          <p:cNvSpPr txBox="1">
            <a:spLocks/>
          </p:cNvSpPr>
          <p:nvPr/>
        </p:nvSpPr>
        <p:spPr bwMode="auto">
          <a:xfrm>
            <a:off x="160338" y="571500"/>
            <a:ext cx="46450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</a:pPr>
            <a:endParaRPr lang="ru-RU" sz="2400" smtClean="0">
              <a:solidFill>
                <a:srgbClr val="51418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5907442"/>
              </p:ext>
            </p:extLst>
          </p:nvPr>
        </p:nvGraphicFramePr>
        <p:xfrm>
          <a:off x="544513" y="1772816"/>
          <a:ext cx="7658100" cy="465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54" name="Диаграмма" r:id="rId3" imgW="8572433" imgH="5229118" progId="MSGraph.Chart.8">
                  <p:embed followColorScheme="full"/>
                </p:oleObj>
              </mc:Choice>
              <mc:Fallback>
                <p:oleObj name="Диаграмма" r:id="rId3" imgW="8572433" imgH="5229118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1772816"/>
                        <a:ext cx="7658100" cy="465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762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1620168" y="2364146"/>
            <a:ext cx="863600" cy="574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rgbClr val="FF5050"/>
                </a:solidFill>
                <a:latin typeface="Times New Roman" pitchFamily="18" charset="0"/>
              </a:rPr>
              <a:t>-677</a:t>
            </a:r>
          </a:p>
        </p:txBody>
      </p:sp>
      <p:sp>
        <p:nvSpPr>
          <p:cNvPr id="27656" name="Rectangle 16"/>
          <p:cNvSpPr>
            <a:spLocks noChangeArrowheads="1"/>
          </p:cNvSpPr>
          <p:nvPr/>
        </p:nvSpPr>
        <p:spPr bwMode="auto">
          <a:xfrm>
            <a:off x="4373563" y="2132013"/>
            <a:ext cx="1135062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</a:rPr>
              <a:t>+14 803</a:t>
            </a:r>
          </a:p>
          <a:p>
            <a:pPr algn="ctr"/>
            <a:endParaRPr lang="ru-RU" sz="1600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88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486891"/>
          </a:xfrm>
        </p:spPr>
        <p:txBody>
          <a:bodyPr/>
          <a:lstStyle/>
          <a:p>
            <a:r>
              <a:rPr lang="ru-RU" sz="2400" b="1" dirty="0" smtClean="0"/>
              <a:t>Динамика налоговых доходов, тыс. руб.</a:t>
            </a:r>
            <a:endParaRPr lang="ru-RU" sz="2400" b="1" dirty="0"/>
          </a:p>
        </p:txBody>
      </p:sp>
      <p:graphicFrame>
        <p:nvGraphicFramePr>
          <p:cNvPr id="5" name="Диаграмма 4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899884589"/>
              </p:ext>
            </p:extLst>
          </p:nvPr>
        </p:nvGraphicFramePr>
        <p:xfrm>
          <a:off x="457200" y="1600200"/>
          <a:ext cx="82296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6827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 flipV="1">
            <a:off x="0" y="765175"/>
            <a:ext cx="91440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102600" cy="13573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Динамика  неналоговых доходов </a:t>
            </a:r>
            <a:r>
              <a:rPr lang="ru-RU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Шелеховского</a:t>
            </a: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 района         (тыс. рублей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)</a:t>
            </a: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3797127"/>
              </p:ext>
            </p:extLst>
          </p:nvPr>
        </p:nvGraphicFramePr>
        <p:xfrm>
          <a:off x="-160338" y="1092200"/>
          <a:ext cx="9453563" cy="395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90" name="Лист" r:id="rId5" imgW="6591233" imgH="2762349" progId="Excel.Sheet.8">
                  <p:embed/>
                </p:oleObj>
              </mc:Choice>
              <mc:Fallback>
                <p:oleObj name="Лист" r:id="rId5" imgW="6591233" imgH="276234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60338" y="1092200"/>
                        <a:ext cx="9453563" cy="395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1" name="AutoShape 15"/>
          <p:cNvSpPr>
            <a:spLocks noChangeArrowheads="1"/>
          </p:cNvSpPr>
          <p:nvPr/>
        </p:nvSpPr>
        <p:spPr bwMode="auto">
          <a:xfrm rot="-5400000">
            <a:off x="6516688" y="4581525"/>
            <a:ext cx="1079500" cy="358775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ru-RU" sz="1300" b="1" smtClean="0">
              <a:solidFill>
                <a:prstClr val="black"/>
              </a:solidFill>
            </a:endParaRPr>
          </a:p>
        </p:txBody>
      </p:sp>
      <p:sp>
        <p:nvSpPr>
          <p:cNvPr id="29702" name="AutoShape 15"/>
          <p:cNvSpPr>
            <a:spLocks noChangeArrowheads="1"/>
          </p:cNvSpPr>
          <p:nvPr/>
        </p:nvSpPr>
        <p:spPr bwMode="auto">
          <a:xfrm rot="-5400000">
            <a:off x="7056438" y="4184650"/>
            <a:ext cx="1295400" cy="358775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1600" b="1" smtClean="0">
                <a:solidFill>
                  <a:srgbClr val="00FF00"/>
                </a:solidFill>
              </a:rPr>
              <a:t> </a:t>
            </a:r>
            <a:r>
              <a:rPr lang="ru-RU" sz="1300" b="1" smtClean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29703" name="Rectangle 12"/>
          <p:cNvSpPr>
            <a:spLocks noChangeArrowheads="1"/>
          </p:cNvSpPr>
          <p:nvPr/>
        </p:nvSpPr>
        <p:spPr bwMode="auto">
          <a:xfrm>
            <a:off x="2411760" y="3085719"/>
            <a:ext cx="1152302" cy="574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rgbClr val="FF5050"/>
                </a:solidFill>
                <a:latin typeface="Times New Roman" pitchFamily="18" charset="0"/>
              </a:rPr>
              <a:t>+2 614</a:t>
            </a:r>
            <a:endParaRPr lang="ru-RU" sz="1800" b="1" dirty="0" smtClean="0">
              <a:solidFill>
                <a:srgbClr val="FF5050"/>
              </a:solidFill>
              <a:latin typeface="Times New Roman" pitchFamily="18" charset="0"/>
            </a:endParaRPr>
          </a:p>
        </p:txBody>
      </p:sp>
      <p:sp>
        <p:nvSpPr>
          <p:cNvPr id="29704" name="Rectangle 12"/>
          <p:cNvSpPr>
            <a:spLocks noChangeArrowheads="1"/>
          </p:cNvSpPr>
          <p:nvPr/>
        </p:nvSpPr>
        <p:spPr bwMode="auto">
          <a:xfrm>
            <a:off x="4140200" y="2511044"/>
            <a:ext cx="863600" cy="574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rgbClr val="FF5050"/>
                </a:solidFill>
                <a:latin typeface="Times New Roman" pitchFamily="18" charset="0"/>
              </a:rPr>
              <a:t>+20 046</a:t>
            </a:r>
          </a:p>
        </p:txBody>
      </p:sp>
      <p:sp>
        <p:nvSpPr>
          <p:cNvPr id="29705" name="Rectangle 12"/>
          <p:cNvSpPr>
            <a:spLocks noChangeArrowheads="1"/>
          </p:cNvSpPr>
          <p:nvPr/>
        </p:nvSpPr>
        <p:spPr bwMode="auto">
          <a:xfrm>
            <a:off x="6013450" y="2470247"/>
            <a:ext cx="863600" cy="574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rgbClr val="FF5050"/>
                </a:solidFill>
                <a:latin typeface="Times New Roman" pitchFamily="18" charset="0"/>
              </a:rPr>
              <a:t>+ 17 667</a:t>
            </a:r>
          </a:p>
        </p:txBody>
      </p:sp>
      <p:sp>
        <p:nvSpPr>
          <p:cNvPr id="29706" name="Rectangle 12"/>
          <p:cNvSpPr>
            <a:spLocks noChangeArrowheads="1"/>
          </p:cNvSpPr>
          <p:nvPr/>
        </p:nvSpPr>
        <p:spPr bwMode="auto">
          <a:xfrm>
            <a:off x="7235826" y="3373056"/>
            <a:ext cx="1152524" cy="18805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rgbClr val="FF5050"/>
                </a:solidFill>
                <a:latin typeface="Times New Roman" pitchFamily="18" charset="0"/>
              </a:rPr>
              <a:t>-2 553</a:t>
            </a:r>
          </a:p>
        </p:txBody>
      </p:sp>
    </p:spTree>
    <p:extLst>
      <p:ext uri="{BB962C8B-B14F-4D97-AF65-F5344CB8AC3E}">
        <p14:creationId xmlns:p14="http://schemas.microsoft.com/office/powerpoint/2010/main" val="34680588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504842"/>
              </p:ext>
            </p:extLst>
          </p:nvPr>
        </p:nvGraphicFramePr>
        <p:xfrm>
          <a:off x="467544" y="620688"/>
          <a:ext cx="8496944" cy="5367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349"/>
                <a:gridCol w="869915"/>
                <a:gridCol w="1008112"/>
                <a:gridCol w="864096"/>
                <a:gridCol w="1008112"/>
                <a:gridCol w="864096"/>
                <a:gridCol w="1296144"/>
                <a:gridCol w="1080120"/>
              </a:tblGrid>
              <a:tr h="129614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Наименование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2020 год, млн. руб.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202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год, млн. руб.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Изм.2021 к 2020</a:t>
                      </a:r>
                    </a:p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 млн.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руб.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2022 год, млн. руб.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Изм. 2022 к 2021, млн. руб.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2023 год, млн.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 руб.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Изм. 2023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 к 2022, млн. руб.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192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Дотации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18,0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-18,0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1021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Субсидии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169,6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289,1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+119,5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723,8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+434,7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536,6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-187,2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2781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Субвенции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898,2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828,6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-69,6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827,7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-0,9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739,8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-87,9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6877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Иные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 МБТ,</a:t>
                      </a:r>
                    </a:p>
                    <a:p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из них: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20,6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-20,6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80918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на осуществление части полномочий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3,5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-3,5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4312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Иные БП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1,6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1,5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-0,1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1,5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1,5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0448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Возврат остатков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-3,6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1021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ВСЕГО БП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1 104,4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1 119,2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+14,8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1 553,0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+433,8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1 277,9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-275,1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30020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2606768"/>
              </p:ext>
            </p:extLst>
          </p:nvPr>
        </p:nvGraphicFramePr>
        <p:xfrm>
          <a:off x="461828" y="188640"/>
          <a:ext cx="8208912" cy="480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1368152"/>
                <a:gridCol w="1296144"/>
                <a:gridCol w="1440160"/>
              </a:tblGrid>
              <a:tr h="31506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r>
                        <a:rPr lang="ru-RU" sz="18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БЮДЖЕТА</a:t>
                      </a:r>
                      <a:endParaRPr lang="ru-RU" sz="18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r>
                        <a:rPr lang="ru-RU" sz="18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r>
                        <a:rPr lang="ru-RU" sz="18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тыс. рублей</a:t>
                      </a:r>
                      <a:endParaRPr lang="ru-RU" sz="18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r>
                        <a:rPr lang="ru-RU" sz="18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r>
                        <a:rPr lang="ru-RU" sz="18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тыс. рублей</a:t>
                      </a:r>
                      <a:endParaRPr lang="ru-RU" sz="18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r>
                        <a:rPr lang="ru-RU" sz="18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r>
                        <a:rPr lang="ru-RU" sz="18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тыс. рублей</a:t>
                      </a:r>
                      <a:endParaRPr lang="ru-RU" sz="18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417918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2"/>
                        </a:buClr>
                        <a:buFont typeface="Wingdings" pitchFamily="2" charset="2"/>
                        <a:buChar char="Ø"/>
                      </a:pP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endParaRPr lang="ru-RU" sz="18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1 784</a:t>
                      </a:r>
                      <a:r>
                        <a:rPr lang="ru-RU" sz="18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655,2</a:t>
                      </a:r>
                      <a:endParaRPr lang="ru-RU" sz="18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2 204 656,7</a:t>
                      </a:r>
                      <a:endParaRPr lang="ru-RU" sz="18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1 885 443,6</a:t>
                      </a:r>
                      <a:endParaRPr lang="ru-RU" sz="18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457328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C00000"/>
                        </a:buClr>
                        <a:buFont typeface="Wingdings" pitchFamily="2" charset="2"/>
                        <a:buChar char="Ø"/>
                      </a:pP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lang="ru-RU" sz="18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457328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ru-RU" sz="1800" b="1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РЕАЛИЗАЦИЮ</a:t>
                      </a:r>
                      <a:r>
                        <a:rPr lang="ru-RU" sz="1800" b="1" i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МУНИЦИПАЛЬНЫХ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ru-RU" sz="1800" b="1" i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ПРОГРАММ</a:t>
                      </a:r>
                      <a:endParaRPr lang="ru-RU" sz="1800" b="1" i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1 767 354,2</a:t>
                      </a:r>
                    </a:p>
                    <a:p>
                      <a:pPr algn="ctr"/>
                      <a:r>
                        <a:rPr lang="ru-RU" sz="1800" b="1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99%</a:t>
                      </a:r>
                      <a:endParaRPr lang="ru-RU" sz="1800" b="1" i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2 188 585,0</a:t>
                      </a:r>
                    </a:p>
                    <a:p>
                      <a:pPr algn="ctr"/>
                      <a:r>
                        <a:rPr lang="ru-RU" sz="1800" b="1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99,3%</a:t>
                      </a:r>
                      <a:endParaRPr lang="ru-RU" sz="1800" b="1" i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1 862 354,0</a:t>
                      </a:r>
                    </a:p>
                    <a:p>
                      <a:pPr algn="ctr"/>
                      <a:r>
                        <a:rPr lang="ru-RU" sz="1800" b="1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98,8%</a:t>
                      </a:r>
                      <a:endParaRPr lang="ru-RU" sz="1800" b="1" i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392638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ОБЪЕМ НЕПРОГРАММНЫХ РАСХОДОВ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17 301,0</a:t>
                      </a:r>
                      <a:endParaRPr lang="ru-RU" sz="18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16 071,7</a:t>
                      </a:r>
                      <a:endParaRPr lang="ru-RU" sz="18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23 089,6</a:t>
                      </a:r>
                      <a:endParaRPr lang="ru-RU" sz="18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392638">
                <a:tc gridSpan="4"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состав непрограммных</a:t>
                      </a: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расходов включены расходы на обеспечение деятельности КРП, Думы </a:t>
                      </a:r>
                      <a:r>
                        <a:rPr lang="ru-RU" sz="1800" b="1" i="1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Шелеховского</a:t>
                      </a: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района, резервный фонд Администрации </a:t>
                      </a:r>
                      <a:r>
                        <a:rPr lang="ru-RU" sz="1800" b="1" i="1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Шелеховского</a:t>
                      </a: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района, межбюджетные трансферты г. </a:t>
                      </a:r>
                      <a:r>
                        <a:rPr lang="ru-RU" sz="1800" b="1" i="1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Шелехову</a:t>
                      </a: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обеспечение передаваемых полномочий, проведение выборов в Думу </a:t>
                      </a:r>
                      <a:r>
                        <a:rPr lang="ru-RU" sz="1800" b="1" i="1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Шелеховского</a:t>
                      </a: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муниципального района в 2023 году</a:t>
                      </a:r>
                      <a:endParaRPr lang="ru-RU" sz="1800" b="1" i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106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Структура Расходов бюджета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err="1" smtClean="0">
                <a:solidFill>
                  <a:srgbClr val="002060"/>
                </a:solidFill>
              </a:rPr>
              <a:t>Шелеховского</a:t>
            </a:r>
            <a:r>
              <a:rPr lang="ru-RU" sz="2000" b="1" dirty="0" smtClean="0">
                <a:solidFill>
                  <a:srgbClr val="002060"/>
                </a:solidFill>
              </a:rPr>
              <a:t> района в 2021-2023 годах, млн. рублей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25249496"/>
              </p:ext>
            </p:extLst>
          </p:nvPr>
        </p:nvGraphicFramePr>
        <p:xfrm>
          <a:off x="179512" y="1772816"/>
          <a:ext cx="820891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780575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02939"/>
              </p:ext>
            </p:extLst>
          </p:nvPr>
        </p:nvGraphicFramePr>
        <p:xfrm>
          <a:off x="467544" y="116632"/>
          <a:ext cx="8496944" cy="6613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504"/>
                <a:gridCol w="1368152"/>
                <a:gridCol w="1296144"/>
                <a:gridCol w="1296144"/>
              </a:tblGrid>
              <a:tr h="37094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муниципальной программы 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2021, тыс. рублей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2022, тыс. рублей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2023, тыс. рублей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51824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«Совершенствование сферы образования на территории </a:t>
                      </a:r>
                      <a:r>
                        <a:rPr lang="ru-RU" sz="1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Шелеховского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района» 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1 255 193,4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1 729 398,7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1 467 810,3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45732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«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Создание условий для развития молодежной среды на территории </a:t>
                      </a:r>
                      <a:r>
                        <a:rPr lang="ru-RU" sz="1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Шелеховского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района» 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3 546,3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3 934,8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3 906,2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45732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«Развитие сферы культуры </a:t>
                      </a:r>
                      <a:r>
                        <a:rPr lang="ru-RU" sz="1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Шелеховского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района» 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105 297,0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96 106,1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95 422,9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50121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«Дополнительные меры поддержки для отдельных категорий граждан </a:t>
                      </a:r>
                      <a:r>
                        <a:rPr lang="ru-RU" sz="1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Шелеховского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района»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2 320,0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1 316,7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1 257,3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45732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«Развитие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физической культуры и системы спортивной подготовки в </a:t>
                      </a:r>
                      <a:r>
                        <a:rPr lang="ru-RU" sz="1400" b="1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Шелеховском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районе» 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67 313,8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31 176,5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31 176,5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45732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  «Обеспечение комплексных мер безопасности на территории </a:t>
                      </a:r>
                      <a:r>
                        <a:rPr lang="ru-RU" sz="1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Шелеховского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района»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9 928,0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8 884,6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8 884,6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60995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 « Совершенствование механизмов управления развитием </a:t>
                      </a:r>
                      <a:r>
                        <a:rPr lang="ru-RU" sz="1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Шелеховского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района»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217 886,1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215 646,2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213 263,0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288032">
                <a:tc>
                  <a:txBody>
                    <a:bodyPr/>
                    <a:lstStyle/>
                    <a:p>
                      <a:endParaRPr lang="ru-RU" sz="1400" b="1" dirty="0" smtClean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 «Совершенствование механизмов управлением муниципальным имуществом»</a:t>
                      </a:r>
                    </a:p>
                    <a:p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27 382,4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18 034,6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17 925,1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63927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«Градостроительство, инфраструктурное развитие </a:t>
                      </a:r>
                      <a:r>
                        <a:rPr lang="ru-RU" sz="1400" b="1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Шелеховского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района»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78 487,2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84 086,8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22 708,1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 расходов по муниципальным программам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1 767</a:t>
                      </a:r>
                      <a:r>
                        <a:rPr lang="ru-RU" sz="18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354,2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8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188 585,0</a:t>
                      </a:r>
                      <a:endParaRPr lang="ru-RU" sz="1800" b="1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1 862</a:t>
                      </a:r>
                      <a:r>
                        <a:rPr lang="ru-RU" sz="18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354,0</a:t>
                      </a:r>
                    </a:p>
                  </a:txBody>
                  <a:tcPr marT="45732" marB="45732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Аптека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14783</TotalTime>
  <Words>1158</Words>
  <Application>Microsoft Office PowerPoint</Application>
  <PresentationFormat>Экран (4:3)</PresentationFormat>
  <Paragraphs>314</Paragraphs>
  <Slides>20</Slides>
  <Notes>10</Notes>
  <HiddenSlides>0</HiddenSlides>
  <MMClips>0</MMClips>
  <ScaleCrop>false</ScaleCrop>
  <HeadingPairs>
    <vt:vector size="6" baseType="variant"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1_Аптека</vt:lpstr>
      <vt:lpstr>Аптека</vt:lpstr>
      <vt:lpstr>Край</vt:lpstr>
      <vt:lpstr>3_Аптека</vt:lpstr>
      <vt:lpstr>Диаграмма</vt:lpstr>
      <vt:lpstr>Лист</vt:lpstr>
      <vt:lpstr>  Проект бюджета Шелеховского района НА  2021 год и  на плановый период 2022 и 2023 годов   </vt:lpstr>
      <vt:lpstr>Динамика доходов за 2020-2023 годы, тыс. руб. </vt:lpstr>
      <vt:lpstr>Динамика по видам доходов за 2020-2021 годы </vt:lpstr>
      <vt:lpstr>Динамика налоговых доходов, тыс. руб.</vt:lpstr>
      <vt:lpstr>Динамика  неналоговых доходов Шелеховского района         (тыс. рублей)</vt:lpstr>
      <vt:lpstr>Презентация PowerPoint</vt:lpstr>
      <vt:lpstr>Презентация PowerPoint</vt:lpstr>
      <vt:lpstr>Структура Расходов бюджета Шелеховского района в 2021-2023 годах, млн. рублей</vt:lpstr>
      <vt:lpstr>Презентация PowerPoint</vt:lpstr>
      <vt:lpstr>Структура расходов в 2021 году</vt:lpstr>
      <vt:lpstr>Капитальные  вложения на 2021-2023 годы </vt:lpstr>
      <vt:lpstr>Совершенствование организации питания обучающихся в 2021-2023 годы </vt:lpstr>
      <vt:lpstr>Организация перевозки обучающихся школьными автобусами на 2021 год</vt:lpstr>
      <vt:lpstr>Проведение текущего и капитальных ремонтов в зданиях образовательных организаций в 2021-2023 годах</vt:lpstr>
      <vt:lpstr>Проведение ремонтов учреждений культуры, физической культуры и спорта</vt:lpstr>
      <vt:lpstr>Предоставление межбюджетных трансфертов бюджетам поселений шелеховского района</vt:lpstr>
      <vt:lpstr> жилищно-коммунальное хозяйство</vt:lpstr>
      <vt:lpstr>Основные параметры бюджета на 2021 год и на плановый период 2022 и 2023 годов, тыс. руб.</vt:lpstr>
      <vt:lpstr>Уровень муниципального долга</vt:lpstr>
      <vt:lpstr>Презентация PowerPoint</vt:lpstr>
    </vt:vector>
  </TitlesOfParts>
  <Company>RIA Novosti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 взаимодействия участников процесса перевода государственных учреждений, предоставляющих социальные услуги,  в форму автономных учреждений</dc:title>
  <dc:creator>student</dc:creator>
  <cp:lastModifiedBy>Иванова Ольга Анатольевна</cp:lastModifiedBy>
  <cp:revision>1162</cp:revision>
  <cp:lastPrinted>2018-12-11T09:18:51Z</cp:lastPrinted>
  <dcterms:created xsi:type="dcterms:W3CDTF">2006-07-06T13:04:56Z</dcterms:created>
  <dcterms:modified xsi:type="dcterms:W3CDTF">2020-12-03T07:42:36Z</dcterms:modified>
</cp:coreProperties>
</file>