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21"/>
  </p:notesMasterIdLst>
  <p:sldIdLst>
    <p:sldId id="256" r:id="rId4"/>
    <p:sldId id="339" r:id="rId5"/>
    <p:sldId id="279" r:id="rId6"/>
    <p:sldId id="340" r:id="rId7"/>
    <p:sldId id="291" r:id="rId8"/>
    <p:sldId id="287" r:id="rId9"/>
    <p:sldId id="288" r:id="rId10"/>
    <p:sldId id="342" r:id="rId11"/>
    <p:sldId id="344" r:id="rId12"/>
    <p:sldId id="297" r:id="rId13"/>
    <p:sldId id="298" r:id="rId14"/>
    <p:sldId id="335" r:id="rId15"/>
    <p:sldId id="337" r:id="rId16"/>
    <p:sldId id="346" r:id="rId17"/>
    <p:sldId id="349" r:id="rId18"/>
    <p:sldId id="351" r:id="rId19"/>
    <p:sldId id="34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ванова Ольга Анатольевна" initials="ИОА" lastIdx="1" clrIdx="0">
    <p:extLst>
      <p:ext uri="{19B8F6BF-5375-455C-9EA6-DF929625EA0E}">
        <p15:presenceInfo xmlns:p15="http://schemas.microsoft.com/office/powerpoint/2012/main" userId="S-1-5-21-1659004503-706699826-854245398-12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989" autoAdjust="0"/>
  </p:normalViewPr>
  <p:slideViewPr>
    <p:cSldViewPr>
      <p:cViewPr varScale="1">
        <p:scale>
          <a:sx n="97" d="100"/>
          <a:sy n="97" d="100"/>
        </p:scale>
        <p:origin x="20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5.xlsx"/><Relationship Id="rId1" Type="http://schemas.openxmlformats.org/officeDocument/2006/relationships/image" Target="../media/image7.jpeg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558143155834808"/>
          <c:y val="3.7397518337660501E-2"/>
          <c:w val="0.79808087548379325"/>
          <c:h val="0.801085193131150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8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2020 факт</c:v>
                </c:pt>
                <c:pt idx="1">
                  <c:v>2021 оценка</c:v>
                </c:pt>
                <c:pt idx="2">
                  <c:v>2022 прогноз</c:v>
                </c:pt>
                <c:pt idx="3">
                  <c:v>2023 прогноз</c:v>
                </c:pt>
                <c:pt idx="4">
                  <c:v>2024 прогноз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634.79999999999995</c:v>
                </c:pt>
                <c:pt idx="1">
                  <c:v>766.7</c:v>
                </c:pt>
                <c:pt idx="2">
                  <c:v>773.7</c:v>
                </c:pt>
                <c:pt idx="3">
                  <c:v>783</c:v>
                </c:pt>
                <c:pt idx="4">
                  <c:v>820.2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A7-45BB-8F5D-C3D2726A7E48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 безвозмездные поступления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5.6497175141242938E-3"/>
                  <c:y val="-1.74513525221834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A7-45BB-8F5D-C3D2726A7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8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2020 факт</c:v>
                </c:pt>
                <c:pt idx="1">
                  <c:v>2021 оценка</c:v>
                </c:pt>
                <c:pt idx="2">
                  <c:v>2022 прогноз</c:v>
                </c:pt>
                <c:pt idx="3">
                  <c:v>2023 прогноз</c:v>
                </c:pt>
                <c:pt idx="4">
                  <c:v>2024 прогноз</c:v>
                </c:pt>
              </c:strCache>
            </c:strRef>
          </c:cat>
          <c:val>
            <c:numRef>
              <c:f>Лист1!$B$3:$F$3</c:f>
              <c:numCache>
                <c:formatCode>#\ ##0.0</c:formatCode>
                <c:ptCount val="5"/>
                <c:pt idx="0">
                  <c:v>1115.7</c:v>
                </c:pt>
                <c:pt idx="1">
                  <c:v>1549.2</c:v>
                </c:pt>
                <c:pt idx="2">
                  <c:v>1318.4</c:v>
                </c:pt>
                <c:pt idx="3">
                  <c:v>1210.0999999999999</c:v>
                </c:pt>
                <c:pt idx="4">
                  <c:v>1164.3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A7-45BB-8F5D-C3D2726A7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283200"/>
        <c:axId val="175289088"/>
      </c:barChart>
      <c:catAx>
        <c:axId val="17528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5289088"/>
        <c:crosses val="autoZero"/>
        <c:auto val="1"/>
        <c:lblAlgn val="ctr"/>
        <c:lblOffset val="100"/>
        <c:noMultiLvlLbl val="0"/>
      </c:catAx>
      <c:valAx>
        <c:axId val="175289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5283200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dk1">
            <a:tint val="50000"/>
            <a:satMod val="300000"/>
          </a:schemeClr>
        </a:gs>
        <a:gs pos="35000">
          <a:schemeClr val="dk1">
            <a:tint val="37000"/>
            <a:satMod val="300000"/>
          </a:schemeClr>
        </a:gs>
        <a:gs pos="100000">
          <a:schemeClr val="dk1">
            <a:tint val="15000"/>
            <a:satMod val="350000"/>
          </a:schemeClr>
        </a:gs>
      </a:gsLst>
      <a:lin ang="16200000" scaled="1"/>
    </a:gradFill>
    <a:ln w="9511" cap="flat" cmpd="sng" algn="ctr">
      <a:solidFill>
        <a:schemeClr val="dk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Структура доходов  на </a:t>
            </a:r>
            <a:r>
              <a:rPr lang="en-US" dirty="0" smtClean="0"/>
              <a:t>20</a:t>
            </a:r>
            <a:r>
              <a:rPr lang="ru-RU" dirty="0" smtClean="0"/>
              <a:t>22 год</a:t>
            </a:r>
          </a:p>
          <a:p>
            <a:pPr>
              <a:defRPr/>
            </a:pPr>
            <a:r>
              <a:rPr lang="ru-RU" dirty="0" smtClean="0"/>
              <a:t>млн. руб., % </a:t>
            </a:r>
            <a:endParaRPr lang="en-US" dirty="0"/>
          </a:p>
        </c:rich>
      </c:tx>
      <c:layout/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453808148187023"/>
          <c:y val="0.23582643982683651"/>
          <c:w val="0.67791149574949239"/>
          <c:h val="0.589107105493488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Lbls>
            <c:dLbl>
              <c:idx val="0"/>
              <c:layout>
                <c:manualLayout>
                  <c:x val="-9.3661225510327933E-2"/>
                  <c:y val="-0.10698991573421743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налоговые и неналоговые доходы; </a:t>
                    </a:r>
                    <a:r>
                      <a:rPr lang="ru-RU" sz="1200" baseline="0" dirty="0" smtClean="0"/>
                      <a:t>773,7; 37%</a:t>
                    </a:r>
                    <a:endParaRPr lang="ru-RU" sz="1200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930943824585102"/>
                      <c:h val="0.123040935672514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BBF-4A64-A30C-3EDFF18D1EA2}"/>
                </c:ext>
              </c:extLst>
            </c:dLbl>
            <c:dLbl>
              <c:idx val="1"/>
              <c:layout>
                <c:manualLayout>
                  <c:x val="4.0847975325174007E-2"/>
                  <c:y val="-6.4243127503798958E-2"/>
                </c:manualLayout>
              </c:layout>
              <c:spPr>
                <a:solidFill>
                  <a:srgbClr val="C0504D">
                    <a:lumMod val="40000"/>
                    <a:lumOff val="60000"/>
                  </a:srgbClr>
                </a:solidFill>
              </c:spPr>
              <c:txPr>
                <a:bodyPr/>
                <a:lstStyle/>
                <a:p>
                  <a:pPr>
                    <a:defRPr sz="1100" baseline="0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23753073423847"/>
                      <c:h val="0.132678362573099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BBF-4A64-A30C-3EDFF18D1EA2}"/>
                </c:ext>
              </c:extLst>
            </c:dLbl>
            <c:spPr>
              <a:solidFill>
                <a:srgbClr val="C0504D">
                  <a:lumMod val="40000"/>
                  <a:lumOff val="60000"/>
                </a:srgbClr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 formatCode="General">
                  <c:v>773.7</c:v>
                </c:pt>
                <c:pt idx="1">
                  <c:v>1318.4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BF-4A64-A30C-3EDFF18D1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7">
          <a:noFill/>
        </a:ln>
      </c:spPr>
    </c:plotArea>
    <c:plotVisOnly val="1"/>
    <c:dispBlanksAs val="zero"/>
    <c:showDLblsOverMax val="0"/>
  </c:chart>
  <c:spPr>
    <a:gradFill rotWithShape="1">
      <a:gsLst>
        <a:gs pos="0">
          <a:schemeClr val="accent1">
            <a:lumMod val="40000"/>
            <a:lumOff val="60000"/>
          </a:schemeClr>
        </a:gs>
        <a:gs pos="35000">
          <a:schemeClr val="accent6">
            <a:tint val="37000"/>
            <a:satMod val="300000"/>
          </a:schemeClr>
        </a:gs>
        <a:gs pos="100000">
          <a:schemeClr val="accent6">
            <a:tint val="15000"/>
            <a:satMod val="350000"/>
          </a:schemeClr>
        </a:gs>
      </a:gsLst>
      <a:lin ang="16200000" scaled="1"/>
    </a:gradFill>
    <a:ln w="9520" cap="flat" cmpd="sng" algn="ctr">
      <a:solidFill>
        <a:schemeClr val="accent6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082854445475453E-2"/>
          <c:y val="0.11093635334718323"/>
          <c:w val="0.9025031167979003"/>
          <c:h val="0.8078885334645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2020 факт</c:v>
                </c:pt>
                <c:pt idx="1">
                  <c:v>2021 оценка</c:v>
                </c:pt>
                <c:pt idx="2">
                  <c:v>2022 прогноз</c:v>
                </c:pt>
                <c:pt idx="3">
                  <c:v>2023 прогноз</c:v>
                </c:pt>
                <c:pt idx="4">
                  <c:v>2024 прогноз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413.7</c:v>
                </c:pt>
                <c:pt idx="1">
                  <c:v>431.8</c:v>
                </c:pt>
                <c:pt idx="2">
                  <c:v>444.4</c:v>
                </c:pt>
                <c:pt idx="3">
                  <c:v>448.3</c:v>
                </c:pt>
                <c:pt idx="4">
                  <c:v>479.3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9-43E1-940E-8279F79983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3283503"/>
        <c:axId val="2013288911"/>
      </c:barChart>
      <c:catAx>
        <c:axId val="2013283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3288911"/>
        <c:crosses val="autoZero"/>
        <c:auto val="1"/>
        <c:lblAlgn val="ctr"/>
        <c:lblOffset val="100"/>
        <c:noMultiLvlLbl val="0"/>
      </c:catAx>
      <c:valAx>
        <c:axId val="201328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3283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оценка</c:v>
                </c:pt>
                <c:pt idx="1">
                  <c:v>2022 прогноз</c:v>
                </c:pt>
                <c:pt idx="2">
                  <c:v>2023 прогноз</c:v>
                </c:pt>
                <c:pt idx="3">
                  <c:v>2024 прогноз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60.2</c:v>
                </c:pt>
                <c:pt idx="1">
                  <c:v>78.400000000000006</c:v>
                </c:pt>
                <c:pt idx="2">
                  <c:v>79.2</c:v>
                </c:pt>
                <c:pt idx="3">
                  <c:v>80.099999999999994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E5-4142-A89C-2021F84B874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 на 01.10.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412454731538342E-2"/>
                  <c:y val="-0.15800870319376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EE5-4142-A89C-2021F84B874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оценка</c:v>
                </c:pt>
                <c:pt idx="1">
                  <c:v>2022 прогноз</c:v>
                </c:pt>
                <c:pt idx="2">
                  <c:v>2023 прогноз</c:v>
                </c:pt>
                <c:pt idx="3">
                  <c:v>2024 прогноз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E5-4142-A89C-2021F84B8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9298688"/>
        <c:axId val="179300224"/>
        <c:axId val="0"/>
      </c:bar3DChart>
      <c:catAx>
        <c:axId val="17929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9300224"/>
        <c:crosses val="autoZero"/>
        <c:auto val="1"/>
        <c:lblAlgn val="ctr"/>
        <c:lblOffset val="100"/>
        <c:noMultiLvlLbl val="0"/>
      </c:catAx>
      <c:valAx>
        <c:axId val="179300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9298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4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549759405074366E-2"/>
          <c:y val="2.8202477254204796E-2"/>
          <c:w val="0.91926957567804024"/>
          <c:h val="0.78871620944801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оценка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9505686789151349E-3"/>
                  <c:y val="4.279465455860331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BDC-4BD0-A467-FD04C6AD2850}"/>
                </c:ext>
              </c:extLst>
            </c:dLbl>
            <c:dLbl>
              <c:idx val="1"/>
              <c:layout>
                <c:manualLayout>
                  <c:x val="-1.38888888888888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BDC-4BD0-A467-FD04C6AD2850}"/>
                </c:ext>
              </c:extLst>
            </c:dLbl>
            <c:dLbl>
              <c:idx val="3"/>
              <c:layout>
                <c:manualLayout>
                  <c:x val="-6.4815179352580923E-3"/>
                  <c:y val="-3.41347340757598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DC-4BD0-A467-FD04C6AD2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397.4</c:v>
                </c:pt>
                <c:pt idx="1">
                  <c:v>1102.4000000000001</c:v>
                </c:pt>
                <c:pt idx="2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DC-4BD0-A467-FD04C6AD28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прогноз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654308836395451E-2"/>
                  <c:y val="-5.29946532133168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BDC-4BD0-A467-FD04C6AD2850}"/>
                </c:ext>
              </c:extLst>
            </c:dLbl>
            <c:dLbl>
              <c:idx val="1"/>
              <c:layout>
                <c:manualLayout>
                  <c:x val="-3.7038495188101489E-3"/>
                  <c:y val="4.58270030634355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BDC-4BD0-A467-FD04C6AD2850}"/>
                </c:ext>
              </c:extLst>
            </c:dLbl>
            <c:dLbl>
              <c:idx val="2"/>
              <c:layout>
                <c:manualLayout>
                  <c:x val="6.6358267716535432E-3"/>
                  <c:y val="2.91381785584228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BDC-4BD0-A467-FD04C6AD2850}"/>
                </c:ext>
              </c:extLst>
            </c:dLbl>
            <c:dLbl>
              <c:idx val="3"/>
              <c:layout>
                <c:manualLayout>
                  <c:x val="1.3271653543307105E-2"/>
                  <c:y val="-7.08255168854364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DC-4BD0-A467-FD04C6AD2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309</c:v>
                </c:pt>
                <c:pt idx="1">
                  <c:v>1007.3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DC-4BD0-A467-FD04C6AD28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 прогноз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6295931758530435E-3"/>
                  <c:y val="1.81159189752116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BDC-4BD0-A467-FD04C6AD2850}"/>
                </c:ext>
              </c:extLst>
            </c:dLbl>
            <c:dLbl>
              <c:idx val="1"/>
              <c:layout>
                <c:manualLayout>
                  <c:x val="-1.6666666666666666E-2"/>
                  <c:y val="-1.058188930100320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BDC-4BD0-A467-FD04C6AD2850}"/>
                </c:ext>
              </c:extLst>
            </c:dLbl>
            <c:dLbl>
              <c:idx val="2"/>
              <c:layout>
                <c:manualLayout>
                  <c:x val="6.9444444444444441E-3"/>
                  <c:y val="2.30880251866712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BDC-4BD0-A467-FD04C6AD2850}"/>
                </c:ext>
              </c:extLst>
            </c:dLbl>
            <c:dLbl>
              <c:idx val="3"/>
              <c:layout>
                <c:manualLayout>
                  <c:x val="4.1975174978127805E-2"/>
                  <c:y val="-4.58560903392614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BDC-4BD0-A467-FD04C6AD2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Лист1!$D$2:$D$4</c:f>
              <c:numCache>
                <c:formatCode>#\ ##0.0</c:formatCode>
                <c:ptCount val="3"/>
                <c:pt idx="0">
                  <c:v>107.5</c:v>
                </c:pt>
                <c:pt idx="1">
                  <c:v>1100.5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BDC-4BD0-A467-FD04C6AD285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2024 прогноз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889982502187481E-3"/>
                  <c:y val="-3.4632037780008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BDC-4BD0-A467-FD04C6AD2850}"/>
                </c:ext>
              </c:extLst>
            </c:dLbl>
            <c:dLbl>
              <c:idx val="1"/>
              <c:layout>
                <c:manualLayout>
                  <c:x val="2.361111111111101E-2"/>
                  <c:y val="-3.435407250039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BDC-4BD0-A467-FD04C6AD2850}"/>
                </c:ext>
              </c:extLst>
            </c:dLbl>
            <c:dLbl>
              <c:idx val="2"/>
              <c:layout>
                <c:manualLayout>
                  <c:x val="-1.3888888888888889E-3"/>
                  <c:y val="2.30898431414112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BDC-4BD0-A467-FD04C6AD2850}"/>
                </c:ext>
              </c:extLst>
            </c:dLbl>
            <c:dLbl>
              <c:idx val="3"/>
              <c:layout>
                <c:manualLayout>
                  <c:x val="7.9166666666666843E-2"/>
                  <c:y val="-2.53968277053393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BDC-4BD0-A467-FD04C6AD2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Лист1!$E$2:$E$4</c:f>
              <c:numCache>
                <c:formatCode>#\ ##0.0</c:formatCode>
                <c:ptCount val="3"/>
                <c:pt idx="0">
                  <c:v>87.3</c:v>
                </c:pt>
                <c:pt idx="1">
                  <c:v>1074.9000000000001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BDC-4BD0-A467-FD04C6AD28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804608"/>
        <c:axId val="240806144"/>
      </c:barChart>
      <c:catAx>
        <c:axId val="24080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0806144"/>
        <c:crosses val="autoZero"/>
        <c:auto val="1"/>
        <c:lblAlgn val="ctr"/>
        <c:lblOffset val="100"/>
        <c:noMultiLvlLbl val="0"/>
      </c:catAx>
      <c:valAx>
        <c:axId val="240806144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crossAx val="240804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19794400699908"/>
          <c:y val="0"/>
          <c:w val="0.17723961873186891"/>
          <c:h val="0.42661034885278881"/>
        </c:manualLayout>
      </c:layout>
      <c:overlay val="0"/>
      <c:spPr>
        <a:gradFill rotWithShape="1">
          <a:gsLst>
            <a:gs pos="0">
              <a:schemeClr val="accent4">
                <a:tint val="45000"/>
                <a:satMod val="200000"/>
              </a:schemeClr>
            </a:gs>
            <a:gs pos="30000">
              <a:schemeClr val="accent4">
                <a:tint val="61000"/>
                <a:satMod val="200000"/>
              </a:schemeClr>
            </a:gs>
            <a:gs pos="45000">
              <a:schemeClr val="accent4">
                <a:tint val="66000"/>
                <a:satMod val="200000"/>
              </a:schemeClr>
            </a:gs>
            <a:gs pos="55000">
              <a:schemeClr val="accent4">
                <a:tint val="66000"/>
                <a:satMod val="200000"/>
              </a:schemeClr>
            </a:gs>
            <a:gs pos="73000">
              <a:schemeClr val="accent4">
                <a:tint val="61000"/>
                <a:satMod val="200000"/>
              </a:schemeClr>
            </a:gs>
            <a:gs pos="100000">
              <a:schemeClr val="accent4">
                <a:tint val="45000"/>
                <a:satMod val="200000"/>
              </a:schemeClr>
            </a:gs>
          </a:gsLst>
          <a:lin ang="950000" scaled="1"/>
        </a:gradFill>
        <a:ln w="9523" cap="flat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8047900262524"/>
          <c:y val="0.24294317343495561"/>
          <c:w val="0.40561264216972881"/>
          <c:h val="0.674263394017708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</c:spPr>
          <c:dPt>
            <c:idx val="5"/>
            <c:bubble3D val="0"/>
            <c:spPr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5A5-4EBD-989F-81D03D0D55F1}"/>
              </c:ext>
            </c:extLst>
          </c:dPt>
          <c:dLbls>
            <c:dLbl>
              <c:idx val="0"/>
              <c:layout>
                <c:manualLayout>
                  <c:x val="4.3275371828521432E-2"/>
                  <c:y val="-0.11025564304461942"/>
                </c:manualLayout>
              </c:layout>
              <c:numFmt formatCode="0.0%" sourceLinked="0"/>
              <c:spPr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c:spPr>
              <c:txPr>
                <a:bodyPr/>
                <a:lstStyle/>
                <a:p>
                  <a:pPr>
                    <a:defRPr sz="1400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5A5-4EBD-989F-81D03D0D55F1}"/>
                </c:ext>
              </c:extLst>
            </c:dLbl>
            <c:dLbl>
              <c:idx val="1"/>
              <c:layout>
                <c:manualLayout>
                  <c:x val="0.2034339457567805"/>
                  <c:y val="-0.12343657042869641"/>
                </c:manualLayout>
              </c:layout>
              <c:tx>
                <c:rich>
                  <a:bodyPr/>
                  <a:lstStyle/>
                  <a:p>
                    <a:fld id="{43988DDB-F01C-4E77-9769-304CEA57C28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37AEB646-F536-456C-8AD0-0FD5D5DDF5BA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r>
                      <a:rPr lang="ru-RU" baseline="0" dirty="0" smtClean="0"/>
                      <a:t>0,4%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5A5-4EBD-989F-81D03D0D55F1}"/>
                </c:ext>
              </c:extLst>
            </c:dLbl>
            <c:dLbl>
              <c:idx val="2"/>
              <c:layout>
                <c:manualLayout>
                  <c:x val="8.0545494313211743E-2"/>
                  <c:y val="1.8497586008508121E-2"/>
                </c:manualLayout>
              </c:layout>
              <c:tx>
                <c:rich>
                  <a:bodyPr/>
                  <a:lstStyle/>
                  <a:p>
                    <a:fld id="{AD1E9E53-9F6C-4C8B-92A5-AC166BCF43A4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C0999E1A-CC87-49CC-B2FD-4EA1282116DB}" type="VALUE">
                      <a:rPr lang="ru-RU" baseline="0"/>
                      <a:pPr/>
                      <a:t>[ЗНАЧЕНИЕ]</a:t>
                    </a:fld>
                    <a:r>
                      <a:rPr lang="ru-RU" baseline="0" dirty="0" smtClean="0"/>
                      <a:t>;0,13%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5A5-4EBD-989F-81D03D0D55F1}"/>
                </c:ext>
              </c:extLst>
            </c:dLbl>
            <c:dLbl>
              <c:idx val="3"/>
              <c:layout>
                <c:manualLayout>
                  <c:x val="0.13872101924759406"/>
                  <c:y val="0.1539549495574495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5A5-4EBD-989F-81D03D0D55F1}"/>
                </c:ext>
              </c:extLst>
            </c:dLbl>
            <c:dLbl>
              <c:idx val="4"/>
              <c:layout>
                <c:manualLayout>
                  <c:x val="0.1773888888888889"/>
                  <c:y val="0.2362377952755905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5A5-4EBD-989F-81D03D0D55F1}"/>
                </c:ext>
              </c:extLst>
            </c:dLbl>
            <c:dLbl>
              <c:idx val="5"/>
              <c:layout>
                <c:manualLayout>
                  <c:x val="-0.15791524496937884"/>
                  <c:y val="-4.1280314960629921E-2"/>
                </c:manualLayout>
              </c:layout>
              <c:numFmt formatCode="0.0%" sourceLinked="0"/>
              <c:spPr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c:spPr>
              <c:txPr>
                <a:bodyPr/>
                <a:lstStyle/>
                <a:p>
                  <a:pPr>
                    <a:defRPr sz="2051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419444444444442"/>
                      <c:h val="0.117955555555555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5A5-4EBD-989F-81D03D0D55F1}"/>
                </c:ext>
              </c:extLst>
            </c:dLbl>
            <c:dLbl>
              <c:idx val="6"/>
              <c:layout>
                <c:manualLayout>
                  <c:x val="-0.1325445100612424"/>
                  <c:y val="0.1095157038930424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5A5-4EBD-989F-81D03D0D55F1}"/>
                </c:ext>
              </c:extLst>
            </c:dLbl>
            <c:dLbl>
              <c:idx val="7"/>
              <c:layout>
                <c:manualLayout>
                  <c:x val="-0.27262839020122487"/>
                  <c:y val="5.959580865565380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5A5-4EBD-989F-81D03D0D55F1}"/>
                </c:ext>
              </c:extLst>
            </c:dLbl>
            <c:dLbl>
              <c:idx val="8"/>
              <c:layout>
                <c:manualLayout>
                  <c:x val="-0.28622386264216981"/>
                  <c:y val="-7.14626170775382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5A5-4EBD-989F-81D03D0D55F1}"/>
                </c:ext>
              </c:extLst>
            </c:dLbl>
            <c:dLbl>
              <c:idx val="9"/>
              <c:layout>
                <c:manualLayout>
                  <c:x val="-0.16688265529308838"/>
                  <c:y val="-0.17060874890638669"/>
                </c:manualLayout>
              </c:layout>
              <c:tx>
                <c:rich>
                  <a:bodyPr/>
                  <a:lstStyle/>
                  <a:p>
                    <a:fld id="{1FB6EA66-0FF3-41BA-81CF-2F0307374B6D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34DF5473-24E5-497E-8F5C-AC0511E3D1B9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r>
                      <a:rPr lang="ru-RU" baseline="0" dirty="0" smtClean="0"/>
                      <a:t>0,18%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5A5-4EBD-989F-81D03D0D55F1}"/>
                </c:ext>
              </c:extLst>
            </c:dLbl>
            <c:dLbl>
              <c:idx val="10"/>
              <c:layout>
                <c:manualLayout>
                  <c:x val="1.8553204286964147E-2"/>
                  <c:y val="3.333324001192692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5A5-4EBD-989F-81D03D0D55F1}"/>
                </c:ext>
              </c:extLst>
            </c:dLbl>
            <c:dLbl>
              <c:idx val="11"/>
              <c:layout>
                <c:manualLayout>
                  <c:x val="-4.0392443132108539E-2"/>
                  <c:y val="-0.15802799650043745"/>
                </c:manualLayout>
              </c:layout>
              <c:tx>
                <c:rich>
                  <a:bodyPr/>
                  <a:lstStyle/>
                  <a:p>
                    <a:fld id="{E5CE1B7C-AA3D-4680-B1B0-FBF8AA249D2E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D74601C6-FC5D-4A50-B8D5-0D4880AF6AA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</a:t>
                    </a:r>
                    <a:r>
                      <a:rPr lang="ru-RU" baseline="0" smtClean="0"/>
                      <a:t>0,07%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99A-4601-AD1D-824C587F7632}"/>
                </c:ext>
              </c:extLst>
            </c:dLbl>
            <c:numFmt formatCode="0.0%" sourceLinked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c:spPr>
            <c:txPr>
              <a:bodyPr/>
              <a:lstStyle/>
              <a:p>
                <a:pPr>
                  <a:defRPr sz="1436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Охрана окр. Среды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Физич. культура и спорт</c:v>
                </c:pt>
                <c:pt idx="9">
                  <c:v>СМИ</c:v>
                </c:pt>
                <c:pt idx="10">
                  <c:v>МБТ</c:v>
                </c:pt>
                <c:pt idx="11">
                  <c:v>Обслуживание муниц. долга</c:v>
                </c:pt>
              </c:strCache>
            </c:strRef>
          </c:cat>
          <c:val>
            <c:numRef>
              <c:f>Лист1!$B$2:$B$13</c:f>
              <c:numCache>
                <c:formatCode>#\ ##0.0</c:formatCode>
                <c:ptCount val="12"/>
                <c:pt idx="0">
                  <c:v>164.2</c:v>
                </c:pt>
                <c:pt idx="1">
                  <c:v>9.3000000000000007</c:v>
                </c:pt>
                <c:pt idx="2">
                  <c:v>2.7</c:v>
                </c:pt>
                <c:pt idx="3">
                  <c:v>9.6</c:v>
                </c:pt>
                <c:pt idx="4">
                  <c:v>62.3</c:v>
                </c:pt>
                <c:pt idx="5">
                  <c:v>1691</c:v>
                </c:pt>
                <c:pt idx="6">
                  <c:v>29.2</c:v>
                </c:pt>
                <c:pt idx="7">
                  <c:v>39.1</c:v>
                </c:pt>
                <c:pt idx="8">
                  <c:v>45.8</c:v>
                </c:pt>
                <c:pt idx="9">
                  <c:v>3.8</c:v>
                </c:pt>
                <c:pt idx="10">
                  <c:v>72.3</c:v>
                </c:pt>
                <c:pt idx="1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5A5-4EBD-989F-81D03D0D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6051">
          <a:noFill/>
        </a:ln>
      </c:spPr>
    </c:plotArea>
    <c:plotVisOnly val="1"/>
    <c:dispBlanksAs val="zero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846"/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sideWall>
    <c:back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backWall>
    <c:plotArea>
      <c:layout>
        <c:manualLayout>
          <c:layoutTarget val="inner"/>
          <c:xMode val="edge"/>
          <c:yMode val="edge"/>
          <c:x val="7.3963862156119373E-2"/>
          <c:y val="0.12356375869621559"/>
          <c:w val="0.90906082920190534"/>
          <c:h val="0.755298043753340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МБТ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802469135802469E-2"/>
                  <c:y val="-5.75234486008834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6A33AE3-D327-4974-B665-DBEBFE99C9AE}" type="VALUE">
                      <a:rPr lang="en-US" sz="1600" b="1">
                        <a:solidFill>
                          <a:srgbClr val="C00000"/>
                        </a:solidFill>
                      </a:rPr>
                      <a:pPr>
                        <a:defRPr/>
                      </a:pPr>
                      <a:t>[ЗНАЧЕНИЕ]</a:t>
                    </a:fld>
                    <a:endParaRPr lang="ru-RU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97382618839311"/>
                      <c:h val="0.108340921037136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ABD-40C1-AE0C-4548EE29E3A2}"/>
                </c:ext>
              </c:extLst>
            </c:dLbl>
            <c:dLbl>
              <c:idx val="1"/>
              <c:layout>
                <c:manualLayout>
                  <c:x val="7.716049382716049E-3"/>
                  <c:y val="-9.2599077809518107E-2"/>
                </c:manualLayout>
              </c:layout>
              <c:tx>
                <c:rich>
                  <a:bodyPr/>
                  <a:lstStyle/>
                  <a:p>
                    <a:fld id="{EC4B0EBB-B057-4115-8D15-D9D5AB455241}" type="VALUE">
                      <a:rPr lang="en-US" sz="1600" b="1">
                        <a:solidFill>
                          <a:srgbClr val="C0000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ABD-40C1-AE0C-4548EE29E3A2}"/>
                </c:ext>
              </c:extLst>
            </c:dLbl>
            <c:dLbl>
              <c:idx val="2"/>
              <c:layout>
                <c:manualLayout>
                  <c:x val="1.3888888888888888E-2"/>
                  <c:y val="-0.11785337175756851"/>
                </c:manualLayout>
              </c:layout>
              <c:tx>
                <c:rich>
                  <a:bodyPr/>
                  <a:lstStyle/>
                  <a:p>
                    <a:fld id="{C2E13109-AF65-46AA-82CD-8B1F11954B7C}" type="VALUE">
                      <a:rPr lang="en-US" sz="1600" b="1" dirty="0">
                        <a:solidFill>
                          <a:srgbClr val="C0000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ABD-40C1-AE0C-4548EE29E3A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 первонач.</c:v>
                </c:pt>
                <c:pt idx="1">
                  <c:v>2021 год план на 01.11</c:v>
                </c:pt>
                <c:pt idx="2">
                  <c:v>2022 год первонач.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61099.7</c:v>
                </c:pt>
                <c:pt idx="1">
                  <c:v>72110.100000000006</c:v>
                </c:pt>
                <c:pt idx="2">
                  <c:v>72323.600000000006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D-40C1-AE0C-4548EE29E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3871264"/>
        <c:axId val="353882912"/>
        <c:axId val="0"/>
      </c:bar3DChart>
      <c:catAx>
        <c:axId val="35387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882912"/>
        <c:crosses val="autoZero"/>
        <c:auto val="1"/>
        <c:lblAlgn val="ctr"/>
        <c:lblOffset val="100"/>
        <c:noMultiLvlLbl val="0"/>
      </c:catAx>
      <c:valAx>
        <c:axId val="35388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87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0.61029</cdr:x>
      <cdr:y>0.7</cdr:y>
    </cdr:from>
    <cdr:to>
      <cdr:x>0.94088</cdr:x>
      <cdr:y>0.9625</cdr:y>
    </cdr:to>
    <cdr:sp macro="" textlink="">
      <cdr:nvSpPr>
        <cdr:cNvPr id="3" name="Вертикальный свиток 2"/>
        <cdr:cNvSpPr/>
      </cdr:nvSpPr>
      <cdr:spPr>
        <a:xfrm xmlns:a="http://schemas.openxmlformats.org/drawingml/2006/main">
          <a:off x="5538794" y="4000512"/>
          <a:ext cx="3000396" cy="1500198"/>
        </a:xfrm>
        <a:prstGeom xmlns:a="http://schemas.openxmlformats.org/drawingml/2006/main" prst="verticalScroll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</a:rPr>
            <a:t>Общий объем расходов</a:t>
          </a:r>
        </a:p>
        <a:p xmlns:a="http://schemas.openxmlformats.org/drawingml/2006/main">
          <a:r>
            <a:rPr lang="ru-RU" sz="1600" b="1" dirty="0" smtClean="0">
              <a:solidFill>
                <a:schemeClr val="tx1"/>
              </a:solidFill>
            </a:rPr>
            <a:t>  2 130,9 </a:t>
          </a:r>
          <a:r>
            <a:rPr lang="ru-RU" sz="1600" b="1" dirty="0" err="1" smtClean="0">
              <a:solidFill>
                <a:schemeClr val="tx1"/>
              </a:solidFill>
            </a:rPr>
            <a:t>млн.рублей</a:t>
          </a:r>
          <a:endParaRPr lang="ru-RU" sz="1600" b="1" dirty="0" smtClean="0">
            <a:solidFill>
              <a:schemeClr val="tx1"/>
            </a:solidFill>
          </a:endParaRPr>
        </a:p>
        <a:p xmlns:a="http://schemas.openxmlformats.org/drawingml/2006/main">
          <a:r>
            <a:rPr lang="ru-RU" sz="1600" b="1" dirty="0" smtClean="0">
              <a:solidFill>
                <a:schemeClr val="tx1"/>
              </a:solidFill>
            </a:rPr>
            <a:t>Социальная сфера –1 805,1 млн. рублей, или 84,7 %</a:t>
          </a:r>
          <a:endParaRPr lang="ru-RU" sz="16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5857E-028B-43DE-907B-7B2D0CAD498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10DF2-820E-4740-BBAF-DAF963A563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639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171DF-FCF6-4012-9AB1-109D6A061114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782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dirty="0" smtClean="0"/>
              <a:t>Динамика изменений доходной части бюджета зависит от нормативов отчислений в бюджет города и финансовой помощи, поступающей из вышестоящих бюджетов. </a:t>
            </a:r>
          </a:p>
        </p:txBody>
      </p:sp>
      <p:sp>
        <p:nvSpPr>
          <p:cNvPr id="747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54AA9B2-EB4F-4A77-A94D-2181A4CB3921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10DF2-820E-4740-BBAF-DAF963A563B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449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788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579FF2-1EF0-4D9E-9115-E5B79334A61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10DF2-820E-4740-BBAF-DAF963A563B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35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DDC0B5-86F9-4D65-B993-7FF29A072F2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6448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29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0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109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BF4B8-B69F-4FFE-A3BB-A5B270BC6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790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8A7B5-AD27-4F79-9E8D-BE52EE6E61D3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33E6430-1678-40E7-994D-83854D79653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33313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21619-EAE4-4870-9226-3EE78ABA5AB4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BE07E-13E0-4F14-8DBB-91448C0A647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01444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4309-40EF-4300-8462-89505322C558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6BF9C-60BA-4CEB-97CA-781A718EB4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23984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4E17D-7518-4F4C-B264-BF8D87D123B1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91897-193C-435F-BB52-E0C0F5BB986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89661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294EB-4D0E-4CB9-98E5-AA44CBB9DCB1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7069E-67E4-4A30-94C9-52CAE53889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39059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4B92-3D9F-4CC9-8DFD-38BE989D18F6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19B4A-241D-4F96-823C-D767C20F46B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59971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2AB5-0C79-4FD1-BB9C-585F6EAECF5F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5510-C049-4FD9-95EB-06746CD2D7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7273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94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33D1-B94F-4F2E-B228-6C3227587482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14CC2-640F-4093-BCF6-D1676B4F53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19051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ADADD-8D45-4EFC-8126-6D16D6CEB26A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C466-1D77-4543-A467-B5A56B5D995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4355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29BD-89E1-43F4-A36E-80BC61BE2D0D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7E5F3-FD21-49E7-B46C-EA92226096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623356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FE4C-E3B7-41EF-8FAA-B6006CF74830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8BB30-9EA5-42E1-9C23-4DF08741805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794272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D3C5764-D0B2-4CC3-9664-78C858C8F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51781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682B1-8EE4-4E9B-9D14-085FEACCF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337237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D170-81AC-4944-B456-A618CBCDF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840940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93600-A5B3-4683-A6DB-5AD2F0E9B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7563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422F1-A004-430E-835E-5831F11C2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74683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3E7F8-FCAB-47EE-A9CE-8EC7C7000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73639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330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6DAAB-F4BA-4D32-BB55-1371A151E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424749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B814A-926F-4055-BEE6-BCD1AADA8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3245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8B167-C691-448E-9463-363C3011D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32944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E7705-E6CF-4224-8D39-77B325662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97508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F9296-6FB1-4ED3-836F-16C058FE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98806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14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72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0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1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21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4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DDB3-D491-4D7C-A0F2-74FDDC88CBAB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26FF4-3577-4B11-BEB0-E6722013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51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B56AB8B-21F0-4EA1-94E1-C5EFF44E6CA6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AAAD08-CEBC-4EA4-971E-FB23F7810B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5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27851E-E45F-4DFA-B6EC-393F5D1408AF}" type="datetimeFigureOut">
              <a:rPr lang="ru-RU"/>
              <a:pPr>
                <a:defRPr/>
              </a:pPr>
              <a:t>01.12.2021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8591BD6-D9CE-4F69-AA4A-2A25FA13653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3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0C4E9"/>
            </a:gs>
            <a:gs pos="66000">
              <a:schemeClr val="accent1">
                <a:tint val="66000"/>
                <a:satMod val="160000"/>
                <a:alpha val="0"/>
                <a:lumMod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42973" y="2548277"/>
            <a:ext cx="9186973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>
              <a:defRPr/>
            </a:pP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Проект бюджета </a:t>
            </a:r>
            <a:r>
              <a:rPr lang="ru-RU" sz="4000" b="1" kern="0" cap="all" dirty="0" err="1">
                <a:solidFill>
                  <a:srgbClr val="002060"/>
                </a:solidFill>
                <a:latin typeface="Book Antiqua"/>
              </a:rPr>
              <a:t>Шелеховского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 района НА  </a:t>
            </a:r>
            <a:r>
              <a:rPr lang="ru-RU" sz="4000" b="1" kern="0" cap="all" dirty="0" smtClean="0">
                <a:solidFill>
                  <a:srgbClr val="002060"/>
                </a:solidFill>
                <a:latin typeface="Book Antiqua"/>
              </a:rPr>
              <a:t>2022</a:t>
            </a:r>
            <a:r>
              <a:rPr lang="ru-RU" sz="4000" b="1" kern="0" cap="all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год</a:t>
            </a:r>
            <a:r>
              <a:rPr lang="en-US" sz="4000" b="1" kern="0" cap="all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и  на плановый период </a:t>
            </a:r>
            <a:r>
              <a:rPr lang="ru-RU" sz="4000" b="1" kern="0" cap="all" dirty="0" smtClean="0">
                <a:solidFill>
                  <a:srgbClr val="002060"/>
                </a:solidFill>
                <a:latin typeface="Book Antiqua"/>
              </a:rPr>
              <a:t>2023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и </a:t>
            </a:r>
            <a:r>
              <a:rPr lang="ru-RU" sz="4000" b="1" kern="0" cap="all" dirty="0" smtClean="0">
                <a:solidFill>
                  <a:srgbClr val="002060"/>
                </a:solidFill>
                <a:latin typeface="Book Antiqua"/>
              </a:rPr>
              <a:t>2024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годов</a:t>
            </a:r>
            <a:r>
              <a:rPr lang="ru-RU" sz="4000" b="1" i="1" kern="0" cap="all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2400" b="1" i="1" kern="0" cap="all" dirty="0">
                <a:solidFill>
                  <a:srgbClr val="333399"/>
                </a:solidFill>
                <a:latin typeface="Book Antiqua"/>
              </a:rPr>
              <a:t/>
            </a:r>
            <a:br>
              <a:rPr lang="ru-RU" sz="2400" b="1" i="1" kern="0" cap="all" dirty="0">
                <a:solidFill>
                  <a:srgbClr val="333399"/>
                </a:solidFill>
                <a:latin typeface="Book Antiqua"/>
              </a:rPr>
            </a:br>
            <a:endParaRPr lang="ru-RU" sz="24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80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000">
              <a:schemeClr val="accent6">
                <a:lumMod val="60000"/>
                <a:lumOff val="40000"/>
              </a:schemeClr>
            </a:gs>
            <a:gs pos="0">
              <a:schemeClr val="accent6">
                <a:lumMod val="60000"/>
                <a:lumOff val="40000"/>
              </a:schemeClr>
            </a:gs>
            <a:gs pos="5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0" y="4071942"/>
            <a:ext cx="2928958" cy="2786058"/>
          </a:xfrm>
          <a:prstGeom prst="flowChartPunchedTap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программы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муниципальных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6000760" y="2714620"/>
            <a:ext cx="3143240" cy="2286016"/>
          </a:xfrm>
          <a:prstGeom prst="flowChartPunchedTap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Непрограммные расходы</a:t>
            </a:r>
            <a:endParaRPr lang="ru-RU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</a:t>
            </a:r>
            <a:r>
              <a:rPr lang="ru-RU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деят-ти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КРП, Думы ШМР, резервный фонд, обеспечение выборов,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по переданным полномочиям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7223853">
            <a:off x="1908008" y="2278676"/>
            <a:ext cx="2223963" cy="1888136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dirty="0" smtClean="0"/>
              <a:t> 2 113,7 </a:t>
            </a:r>
            <a:r>
              <a:rPr lang="ru-RU" dirty="0" err="1" smtClean="0"/>
              <a:t>млн.руб</a:t>
            </a:r>
            <a:r>
              <a:rPr lang="ru-RU" dirty="0" smtClean="0"/>
              <a:t>.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или </a:t>
            </a:r>
            <a:r>
              <a:rPr lang="ru-RU" dirty="0" smtClean="0"/>
              <a:t>99,2%</a:t>
            </a:r>
            <a:endParaRPr lang="ru-RU" dirty="0"/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2071688" y="142875"/>
            <a:ext cx="4500562" cy="178593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002060"/>
                </a:solidFill>
              </a:rPr>
              <a:t>БЮДЖЕТ </a:t>
            </a:r>
            <a:r>
              <a:rPr lang="ru-RU" sz="3200" dirty="0" smtClean="0">
                <a:solidFill>
                  <a:srgbClr val="002060"/>
                </a:solidFill>
              </a:rPr>
              <a:t>2022 </a:t>
            </a:r>
            <a:r>
              <a:rPr lang="ru-RU" sz="3200" dirty="0">
                <a:solidFill>
                  <a:srgbClr val="002060"/>
                </a:solidFill>
              </a:rPr>
              <a:t>год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</a:rPr>
              <a:t>Программный бюджет </a:t>
            </a:r>
          </a:p>
        </p:txBody>
      </p:sp>
      <p:sp>
        <p:nvSpPr>
          <p:cNvPr id="12" name="Стрелка вправо 11"/>
          <p:cNvSpPr/>
          <p:nvPr/>
        </p:nvSpPr>
        <p:spPr>
          <a:xfrm rot="2949666">
            <a:off x="5468144" y="1788319"/>
            <a:ext cx="2214563" cy="111442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17,1 </a:t>
            </a:r>
            <a:r>
              <a:rPr lang="ru-RU" dirty="0"/>
              <a:t>млн.руб. </a:t>
            </a:r>
            <a:r>
              <a:rPr lang="ru-RU" dirty="0" smtClean="0"/>
              <a:t>-0,8%</a:t>
            </a:r>
            <a:endParaRPr lang="ru-RU" dirty="0"/>
          </a:p>
        </p:txBody>
      </p:sp>
      <p:pic>
        <p:nvPicPr>
          <p:cNvPr id="41995" name="Рисунок 3" descr="Снимок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5126038"/>
            <a:ext cx="57150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48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69025867"/>
              </p:ext>
            </p:extLst>
          </p:nvPr>
        </p:nvGraphicFramePr>
        <p:xfrm>
          <a:off x="-32" y="-3"/>
          <a:ext cx="9144032" cy="67604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5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986">
                  <a:extLst>
                    <a:ext uri="{9D8B030D-6E8A-4147-A177-3AD203B41FA5}">
                      <a16:colId xmlns:a16="http://schemas.microsoft.com/office/drawing/2014/main" val="3813370777"/>
                    </a:ext>
                  </a:extLst>
                </a:gridCol>
                <a:gridCol w="1169876">
                  <a:extLst>
                    <a:ext uri="{9D8B030D-6E8A-4147-A177-3AD203B41FA5}">
                      <a16:colId xmlns:a16="http://schemas.microsoft.com/office/drawing/2014/main" val="4236598741"/>
                    </a:ext>
                  </a:extLst>
                </a:gridCol>
              </a:tblGrid>
              <a:tr h="3109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0" u="none" strike="noStrike" dirty="0"/>
                        <a:t>Перечень</a:t>
                      </a:r>
                      <a:endParaRPr lang="ru-RU" sz="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63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2400" b="1" i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Расходы</a:t>
                      </a:r>
                      <a:r>
                        <a:rPr lang="ru-RU" sz="2400" b="1" i="1" u="none" strike="noStrik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 на реализацию мероприятий муниципальных программ на 2022-2024 годы, млн. рублей</a:t>
                      </a:r>
                      <a:endParaRPr lang="ru-RU" sz="2400" b="1" i="1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63">
                <a:tc gridSpan="5">
                  <a:txBody>
                    <a:bodyPr/>
                    <a:lstStyle/>
                    <a:p>
                      <a:pPr algn="ctr" fontAlgn="b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8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№ п/п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/>
                        <a:t>Наименование  муниципальной программы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2022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1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1.Совершенствование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сферы образования на территории </a:t>
                      </a:r>
                      <a:r>
                        <a:rPr lang="ru-RU" sz="1800" b="1" i="1" baseline="0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1 639,7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1 541,3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1 529,6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4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2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2.Создание условий для развития молодежной среды на территории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baseline="0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4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3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Развитие сферы культуры </a:t>
                      </a:r>
                      <a:r>
                        <a:rPr lang="ru-RU" sz="1800" b="1" i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96,5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69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4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4.Дополнительные меры поддержки для отдельных категорий граждан </a:t>
                      </a:r>
                      <a:r>
                        <a:rPr lang="ru-RU" sz="1800" b="1" i="1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5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5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Развитие физической культуры и системы спортивной подготовки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35,6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62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7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6.Обеспечение комплексных мер безопасности на территории </a:t>
                      </a:r>
                      <a:r>
                        <a:rPr lang="ru-RU" sz="1800" b="1" i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12,4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11,6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47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8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 Совершенствование механизмов управления развитием </a:t>
                      </a:r>
                      <a:r>
                        <a:rPr lang="ru-RU" sz="1800" b="1" i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219,9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246,8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226,2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69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9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 Совершенствование механизмов управления муниципальным имуществом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19,4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19,9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3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11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9. Градостроительство, инфраструктурное развитие </a:t>
                      </a:r>
                      <a:r>
                        <a:rPr lang="ru-RU" sz="1800" b="1" i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50,2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6036">
                <a:tc>
                  <a:txBody>
                    <a:bodyPr/>
                    <a:lstStyle/>
                    <a:p>
                      <a:pPr algn="ctr" fontAlgn="t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Всего по муниципальным программам</a:t>
                      </a:r>
                      <a:endParaRPr lang="ru-RU" sz="1800" b="1" i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2 113,7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2 007,6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1 978,5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774">
                <a:tc gridSpan="2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18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СТРОИТЕЛЬСТВО (ВЫКУП), РЕКОНСТРУКЦИЯ ОБЪЕКТОВ СОЦИАЛЬНОЙ</a:t>
            </a:r>
          </a:p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СФЕРЫ, ПЛАНИРУЕМЫХ К ФИНАНСИРОВАНИЮ В 2022 - 2024 ГОДАХ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                                                                                                             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(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млн.руб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.)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6466"/>
              </p:ext>
            </p:extLst>
          </p:nvPr>
        </p:nvGraphicFramePr>
        <p:xfrm>
          <a:off x="5428" y="1124744"/>
          <a:ext cx="9144000" cy="553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277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54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Реконструкция МКОУ </a:t>
                      </a:r>
                      <a:r>
                        <a:rPr lang="ru-RU" sz="1600" dirty="0" err="1" smtClean="0"/>
                        <a:t>Шелеховского</a:t>
                      </a:r>
                      <a:r>
                        <a:rPr lang="ru-RU" sz="1600" dirty="0" smtClean="0"/>
                        <a:t> района «</a:t>
                      </a:r>
                      <a:r>
                        <a:rPr lang="ru-RU" sz="1600" dirty="0" err="1" smtClean="0"/>
                        <a:t>Большелугская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средняя общеобразовательная школа № 8», блок № 1,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расположенная по адресу: Иркутская область, </a:t>
                      </a:r>
                      <a:r>
                        <a:rPr lang="ru-RU" sz="1600" dirty="0" err="1" smtClean="0"/>
                        <a:t>Шелеховский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район, пос. Большой Луг, ул. 2-я Железнодорожная, 17 (1 этап)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198,1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Строительство школы с. </a:t>
                      </a:r>
                      <a:r>
                        <a:rPr lang="ru-RU" sz="1600" dirty="0" err="1" smtClean="0"/>
                        <a:t>Баклаши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Шелеховского</a:t>
                      </a:r>
                      <a:r>
                        <a:rPr lang="ru-RU" sz="1600" dirty="0" smtClean="0"/>
                        <a:t> района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33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Приобретение объекта недвижимости для реализации образовательных программ дошкольного образования и общего образования д. </a:t>
                      </a:r>
                      <a:r>
                        <a:rPr lang="ru-RU" sz="1600" dirty="0" err="1" smtClean="0"/>
                        <a:t>Олха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Шелеховского</a:t>
                      </a:r>
                      <a:r>
                        <a:rPr lang="ru-RU" sz="1600" dirty="0" smtClean="0"/>
                        <a:t> района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31,5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30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Строительство водопроводных сетей в </a:t>
                      </a:r>
                      <a:r>
                        <a:rPr lang="ru-RU" sz="1600" dirty="0" err="1" smtClean="0"/>
                        <a:t>Шелеховском</a:t>
                      </a:r>
                      <a:r>
                        <a:rPr lang="ru-RU" sz="1600" dirty="0" smtClean="0"/>
                        <a:t> районе (</a:t>
                      </a:r>
                      <a:r>
                        <a:rPr lang="ru-RU" sz="1600" dirty="0" err="1" smtClean="0"/>
                        <a:t>с.Введенщина</a:t>
                      </a:r>
                      <a:r>
                        <a:rPr lang="ru-RU" sz="1600" dirty="0" smtClean="0"/>
                        <a:t> –</a:t>
                      </a:r>
                      <a:r>
                        <a:rPr lang="ru-RU" sz="1600" dirty="0" err="1" smtClean="0"/>
                        <a:t>Баклаши</a:t>
                      </a:r>
                      <a:r>
                        <a:rPr lang="ru-RU" sz="1600" dirty="0" smtClean="0"/>
                        <a:t>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07270"/>
                  </a:ext>
                </a:extLst>
              </a:tr>
              <a:tr h="52730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Строительство водопроводных сетей в </a:t>
                      </a:r>
                      <a:r>
                        <a:rPr lang="ru-RU" sz="1600" dirty="0" err="1" smtClean="0"/>
                        <a:t>Шелеховском</a:t>
                      </a:r>
                      <a:r>
                        <a:rPr lang="ru-RU" sz="1600" dirty="0" smtClean="0"/>
                        <a:t> районе (</a:t>
                      </a:r>
                      <a:r>
                        <a:rPr lang="ru-RU" sz="1600" dirty="0" err="1" smtClean="0"/>
                        <a:t>д.Олха</a:t>
                      </a:r>
                      <a:r>
                        <a:rPr lang="ru-RU" sz="1600" dirty="0" smtClean="0"/>
                        <a:t>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048237"/>
                  </a:ext>
                </a:extLst>
              </a:tr>
              <a:tr h="581784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ВСЕГО: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228,7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58,8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84,5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95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        Проведение текущих, капитальных ремонтов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в учреждениях социальной сферы, приобретение материалов для проведения ремонтных работ, разработку ПСД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в 2022-2024 годах</a:t>
            </a:r>
          </a:p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                                                                                                     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(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млн.руб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.)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392603"/>
              </p:ext>
            </p:extLst>
          </p:nvPr>
        </p:nvGraphicFramePr>
        <p:xfrm>
          <a:off x="0" y="1124744"/>
          <a:ext cx="9144000" cy="3954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28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06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Проведение текущих</a:t>
                      </a:r>
                      <a:r>
                        <a:rPr lang="ru-RU" sz="1600" b="1" i="1" baseline="0" dirty="0" smtClean="0"/>
                        <a:t> ремонтов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079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Проведение</a:t>
                      </a:r>
                      <a:r>
                        <a:rPr lang="ru-RU" sz="1600" b="1" i="1" baseline="0" dirty="0" smtClean="0"/>
                        <a:t> капитальных ремонтов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598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Приобретение материалов для проведения ремонтных работ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598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Разработка </a:t>
                      </a:r>
                      <a:r>
                        <a:rPr lang="ru-RU" sz="1600" b="1" i="1" dirty="0" err="1" smtClean="0"/>
                        <a:t>проектно</a:t>
                      </a:r>
                      <a:r>
                        <a:rPr lang="ru-RU" sz="1600" b="1" i="1" dirty="0" smtClean="0"/>
                        <a:t> – сметной документации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552396"/>
                  </a:ext>
                </a:extLst>
              </a:tr>
              <a:tr h="78853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ВСЕГО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54,3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33,3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6,8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0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Участие в реализации</a:t>
            </a:r>
            <a:r>
              <a:rPr kumimoji="0" lang="ru-RU" sz="2400" b="1" i="0" u="none" strike="noStrike" kern="1200" cap="none" spc="0" normalizeH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Национальных проектов </a:t>
            </a:r>
            <a:r>
              <a:rPr kumimoji="0" lang="ru-RU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в </a:t>
            </a:r>
            <a:r>
              <a:rPr kumimoji="0" lang="ru-RU" sz="24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2022-2024 годах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                                                                                                  </a:t>
            </a:r>
            <a:r>
              <a:rPr kumimoji="0" lang="ru-RU" sz="20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ru-RU" sz="2000" b="1" i="0" u="none" strike="noStrike" kern="1200" cap="none" spc="0" normalizeH="0" baseline="0" noProof="0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млн.руб</a:t>
            </a:r>
            <a:r>
              <a:rPr kumimoji="0" lang="ru-RU" sz="20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.)</a:t>
            </a:r>
            <a:endParaRPr kumimoji="0" lang="ru-RU" sz="2000" b="1" i="0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487513"/>
              </p:ext>
            </p:extLst>
          </p:nvPr>
        </p:nvGraphicFramePr>
        <p:xfrm>
          <a:off x="0" y="1124744"/>
          <a:ext cx="9144000" cy="5393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28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06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Создание в общеобразовательных организациях, расположенных в сельской местности и малых городах, условий для занятия физической культурой и спортом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079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Проведение мероприятий по созданию и функционированию Центров образования цифрового</a:t>
                      </a:r>
                      <a:r>
                        <a:rPr lang="ru-RU" sz="1600" b="1" i="1" baseline="0" dirty="0" smtClean="0"/>
                        <a:t> и гуманитарного профилей «Точка роста»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9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Обеспечение функционирования модели персонифицированного финансирования дополнительного образования детей (в целях реализации мероприятий федерального проекта «Успех каждого ребенка» национального проекта «Образование»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27935"/>
                  </a:ext>
                </a:extLst>
              </a:tr>
              <a:tr h="78853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ВСЕГО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27,7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14,6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09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Межбюджетные трансферты бюджетам поселений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Шелеховского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района, тыс. рублей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4079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2361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Calibri"/>
              </a:rPr>
              <a:t>Расходы в сфере коммунальной инфраструктуры, дорожного хозяйства, </a:t>
            </a:r>
            <a:r>
              <a:rPr lang="ru-RU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Calibri"/>
              </a:rPr>
              <a:t> </a:t>
            </a:r>
            <a:r>
              <a:rPr lang="ru-RU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Calibri"/>
              </a:rPr>
              <a:t>обращения с ТКО</a:t>
            </a:r>
            <a:endParaRPr kumimoji="0" lang="ru-RU" sz="2400" b="1" i="0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                                                                                                  </a:t>
            </a:r>
            <a:r>
              <a:rPr kumimoji="0" lang="ru-RU" sz="20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ru-RU" sz="2000" b="1" i="0" u="none" strike="noStrike" kern="1200" cap="none" spc="0" normalizeH="0" baseline="0" noProof="0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млн.руб</a:t>
            </a:r>
            <a:r>
              <a:rPr kumimoji="0" lang="ru-RU" sz="20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.)</a:t>
            </a:r>
            <a:endParaRPr kumimoji="0" lang="ru-RU" sz="2000" b="1" i="0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55228"/>
              </p:ext>
            </p:extLst>
          </p:nvPr>
        </p:nvGraphicFramePr>
        <p:xfrm>
          <a:off x="0" y="1124744"/>
          <a:ext cx="9144000" cy="4464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715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178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Мероприятия по модернизации</a:t>
                      </a:r>
                      <a:r>
                        <a:rPr lang="ru-RU" sz="1600" b="1" i="1" baseline="0" dirty="0" smtClean="0"/>
                        <a:t> и подготовке к отопительному периоду объектов коммунальной </a:t>
                      </a:r>
                      <a:r>
                        <a:rPr lang="ru-RU" sz="1600" b="1" i="1" baseline="0" dirty="0" smtClean="0"/>
                        <a:t>инфраструктуры 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25,4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4212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Организация сбора, транспортирования и утилизации ТКО, в </a:t>
                      </a:r>
                      <a:r>
                        <a:rPr lang="ru-RU" sz="1600" b="1" i="1" dirty="0" err="1" smtClean="0"/>
                        <a:t>т.ч</a:t>
                      </a:r>
                      <a:r>
                        <a:rPr lang="ru-RU" sz="1600" b="1" i="1" dirty="0" smtClean="0"/>
                        <a:t>.:</a:t>
                      </a:r>
                    </a:p>
                    <a:p>
                      <a:r>
                        <a:rPr lang="ru-RU" sz="1600" b="1" i="1" baseline="0" dirty="0" smtClean="0"/>
                        <a:t> </a:t>
                      </a:r>
                      <a:r>
                        <a:rPr lang="ru-RU" sz="1600" b="1" i="1" baseline="0" dirty="0" smtClean="0">
                          <a:solidFill>
                            <a:schemeClr val="tx2"/>
                          </a:solidFill>
                        </a:rPr>
                        <a:t>очистка мест несанкционированного размещения отходов;</a:t>
                      </a:r>
                    </a:p>
                    <a:p>
                      <a:r>
                        <a:rPr lang="ru-RU" sz="1600" b="1" i="1" baseline="0" dirty="0" smtClean="0"/>
                        <a:t>создание мест (площадок) накопления ТКО;</a:t>
                      </a:r>
                    </a:p>
                    <a:p>
                      <a:r>
                        <a:rPr lang="ru-RU" sz="1600" b="1" i="1" baseline="0" dirty="0" smtClean="0">
                          <a:solidFill>
                            <a:schemeClr val="tx2"/>
                          </a:solidFill>
                        </a:rPr>
                        <a:t>содержание мест (площадок) накопления ТКО </a:t>
                      </a:r>
                      <a:endParaRPr lang="ru-RU" sz="1600" b="1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12,3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2,7</a:t>
                      </a:r>
                    </a:p>
                    <a:p>
                      <a:pPr algn="ctr"/>
                      <a:r>
                        <a:rPr lang="ru-RU" dirty="0" smtClean="0"/>
                        <a:t>5,8</a:t>
                      </a:r>
                    </a:p>
                    <a:p>
                      <a:pPr algn="ctr"/>
                      <a:r>
                        <a:rPr lang="ru-RU" dirty="0" smtClean="0"/>
                        <a:t>3,7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10,3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3,0</a:t>
                      </a:r>
                    </a:p>
                    <a:p>
                      <a:pPr algn="ctr"/>
                      <a:r>
                        <a:rPr lang="ru-RU" dirty="0" smtClean="0"/>
                        <a:t>4,8</a:t>
                      </a:r>
                    </a:p>
                    <a:p>
                      <a:pPr algn="ctr"/>
                      <a:r>
                        <a:rPr lang="ru-RU" dirty="0" smtClean="0"/>
                        <a:t>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5,2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-</a:t>
                      </a:r>
                    </a:p>
                    <a:p>
                      <a:pPr algn="ctr"/>
                      <a:r>
                        <a:rPr lang="ru-RU" dirty="0" smtClean="0"/>
                        <a:t>4,2</a:t>
                      </a:r>
                    </a:p>
                    <a:p>
                      <a:pPr algn="ctr"/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950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Ремонт,</a:t>
                      </a:r>
                      <a:r>
                        <a:rPr lang="ru-RU" sz="1600" b="1" i="1" baseline="0" dirty="0" smtClean="0"/>
                        <a:t> содержание автомобильных дорог общего пользования местного значения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27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15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7988"/>
            <a:ext cx="8075240" cy="86077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00FF"/>
                </a:solidFill>
              </a:rPr>
              <a:t>Основные параметры бюджета на 2022 год и на плановый период 2023 и 2024 годов, тыс. руб.</a:t>
            </a:r>
            <a:endParaRPr lang="ru-RU" sz="1800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313253"/>
              </p:ext>
            </p:extLst>
          </p:nvPr>
        </p:nvGraphicFramePr>
        <p:xfrm>
          <a:off x="457200" y="1340768"/>
          <a:ext cx="8229600" cy="54519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70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413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Основные параметры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2022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2023 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2024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2 092 111,2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1 993 110,1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1 984 520,4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Расходы,</a:t>
                      </a:r>
                    </a:p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в том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числе: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2 130 796,9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2 051 837,4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2 046 034,2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Условно утвержденные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21 097,3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44 191,7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Дефицит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38 685,7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58 727,3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61 513,8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44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Процент дефицита к доходам без учета БП и поступлений налоговых доходов по </a:t>
                      </a:r>
                      <a:r>
                        <a:rPr lang="ru-RU" b="1" dirty="0" err="1" smtClean="0">
                          <a:solidFill>
                            <a:srgbClr val="0000FF"/>
                          </a:solidFill>
                        </a:rPr>
                        <a:t>доп.нормативам</a:t>
                      </a:r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5,2%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7,5%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7,5%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5654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453188"/>
            <a:ext cx="539750" cy="404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757773-1ADA-4AD7-AF37-CFD6BD5CCD81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3238" y="260350"/>
            <a:ext cx="8640762" cy="882650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  <a:ea typeface="+mn-ea"/>
                <a:cs typeface="Times New Roman" pitchFamily="18" charset="0"/>
              </a:rPr>
              <a:t>Динамика доходов за 2021-2024 годы, тыс. руб.</a:t>
            </a:r>
            <a: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21508" name="Заголовок 1"/>
          <p:cNvSpPr txBox="1">
            <a:spLocks/>
          </p:cNvSpPr>
          <p:nvPr/>
        </p:nvSpPr>
        <p:spPr bwMode="auto">
          <a:xfrm>
            <a:off x="160338" y="571500"/>
            <a:ext cx="4645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400" b="0" i="0" u="none" strike="noStrike" kern="1200" cap="none" spc="0" normalizeH="0" baseline="0" noProof="0">
              <a:ln>
                <a:noFill/>
              </a:ln>
              <a:solidFill>
                <a:srgbClr val="514185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2150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606899"/>
              </p:ext>
            </p:extLst>
          </p:nvPr>
        </p:nvGraphicFramePr>
        <p:xfrm>
          <a:off x="1187624" y="2060848"/>
          <a:ext cx="6975475" cy="397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Диаграмма" r:id="rId4" imgW="7801029" imgH="4467199" progId="MSGraph.Chart.8">
                  <p:embed followColorScheme="full"/>
                </p:oleObj>
              </mc:Choice>
              <mc:Fallback>
                <p:oleObj name="Диаграмма" r:id="rId4" imgW="7801029" imgH="4467199" progId="MSGraph.Chart.8">
                  <p:embed followColorScheme="full"/>
                  <p:pic>
                    <p:nvPicPr>
                      <p:cNvPr id="2150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060848"/>
                        <a:ext cx="6975475" cy="397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932040" y="3676649"/>
            <a:ext cx="914400" cy="21602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-99 001</a:t>
            </a:r>
            <a:endParaRPr lang="ru-RU" sz="1100" b="1" dirty="0">
              <a:solidFill>
                <a:schemeClr val="accent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2592" y="4445496"/>
            <a:ext cx="914400" cy="21602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-223 740</a:t>
            </a:r>
            <a:endParaRPr lang="ru-RU" sz="1100" b="1" dirty="0">
              <a:solidFill>
                <a:schemeClr val="accent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2996952"/>
            <a:ext cx="842392" cy="28803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-8 590</a:t>
            </a:r>
            <a:endParaRPr lang="ru-RU" sz="11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45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i="1" dirty="0" smtClean="0"/>
              <a:t>Доходы бюджета </a:t>
            </a:r>
            <a:r>
              <a:rPr lang="ru-RU" sz="3600" i="1" dirty="0" err="1" smtClean="0"/>
              <a:t>Шелеховского</a:t>
            </a:r>
            <a:r>
              <a:rPr lang="ru-RU" sz="3600" i="1" dirty="0" smtClean="0"/>
              <a:t> района,</a:t>
            </a:r>
            <a:br>
              <a:rPr lang="ru-RU" sz="3600" i="1" dirty="0" smtClean="0"/>
            </a:br>
            <a:r>
              <a:rPr lang="ru-RU" sz="1800" i="1" dirty="0" err="1" smtClean="0"/>
              <a:t>млн.руб</a:t>
            </a:r>
            <a:r>
              <a:rPr lang="ru-RU" sz="1800" i="1" dirty="0" smtClean="0"/>
              <a:t>., %</a:t>
            </a:r>
            <a:endParaRPr lang="ru-RU" sz="3600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63897767"/>
              </p:ext>
            </p:extLst>
          </p:nvPr>
        </p:nvGraphicFramePr>
        <p:xfrm>
          <a:off x="0" y="1428750"/>
          <a:ext cx="44958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9397389"/>
              </p:ext>
            </p:extLst>
          </p:nvPr>
        </p:nvGraphicFramePr>
        <p:xfrm>
          <a:off x="4500563" y="1428750"/>
          <a:ext cx="4643437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888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78" y="274638"/>
            <a:ext cx="8578522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</a:rPr>
              <a:t>Налог на доходы физических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лиц, млн. рублей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7" y="5293663"/>
            <a:ext cx="6491969" cy="702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4682930"/>
            <a:ext cx="1036410" cy="694026"/>
          </a:xfrm>
          <a:prstGeom prst="rect">
            <a:avLst/>
          </a:prstGeom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320949604"/>
              </p:ext>
            </p:extLst>
          </p:nvPr>
        </p:nvGraphicFramePr>
        <p:xfrm>
          <a:off x="0" y="1417638"/>
          <a:ext cx="5436096" cy="345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46665"/>
              </p:ext>
            </p:extLst>
          </p:nvPr>
        </p:nvGraphicFramePr>
        <p:xfrm>
          <a:off x="91809" y="5914961"/>
          <a:ext cx="6479947" cy="739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847">
                  <a:extLst>
                    <a:ext uri="{9D8B030D-6E8A-4147-A177-3AD203B41FA5}">
                      <a16:colId xmlns:a16="http://schemas.microsoft.com/office/drawing/2014/main" val="380215341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90516743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5786759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68265693"/>
                    </a:ext>
                  </a:extLst>
                </a:gridCol>
                <a:gridCol w="1279676">
                  <a:extLst>
                    <a:ext uri="{9D8B030D-6E8A-4147-A177-3AD203B41FA5}">
                      <a16:colId xmlns:a16="http://schemas.microsoft.com/office/drawing/2014/main" val="1858943167"/>
                    </a:ext>
                  </a:extLst>
                </a:gridCol>
              </a:tblGrid>
              <a:tr h="373574"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11764"/>
                  </a:ext>
                </a:extLst>
              </a:tr>
              <a:tr h="335381">
                <a:tc>
                  <a:txBody>
                    <a:bodyPr/>
                    <a:lstStyle/>
                    <a:p>
                      <a:r>
                        <a:rPr lang="ru-RU" dirty="0" smtClean="0"/>
                        <a:t>5,366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3,110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1,866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02617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6772129" y="626321"/>
            <a:ext cx="1042506" cy="299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175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9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/>
              <a:t>Упрощенная система налогообложения </a:t>
            </a:r>
            <a:r>
              <a:rPr lang="ru-RU" sz="2800" dirty="0" smtClean="0"/>
              <a:t>(</a:t>
            </a:r>
            <a:r>
              <a:rPr lang="ru-RU" sz="2800" dirty="0" err="1" smtClean="0"/>
              <a:t>млн.руб</a:t>
            </a:r>
            <a:r>
              <a:rPr lang="ru-RU" sz="2800" dirty="0" smtClean="0"/>
              <a:t>.)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9" y="1196752"/>
            <a:ext cx="2810309" cy="263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97719646"/>
              </p:ext>
            </p:extLst>
          </p:nvPr>
        </p:nvGraphicFramePr>
        <p:xfrm>
          <a:off x="2843808" y="1196751"/>
          <a:ext cx="6300192" cy="2634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3808" y="5278629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ЕДИНЫЙ норматив </a:t>
            </a:r>
            <a:r>
              <a:rPr lang="ru-RU" sz="1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отчислений 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установлен Законом Иркутской области от 22.10.2013 № 74-оз. Дифференцированный норматив устанавливается законом Иркутской области об областном бюджете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077072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Единый норматив отчислений -30%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Дифференцированный норматив отчислений для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Шелеховского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района – 13,664%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419872" y="3831417"/>
            <a:ext cx="2448272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43,664%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4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Безвозмездные поступления из областного бюджета </a:t>
            </a:r>
            <a:br>
              <a:rPr lang="ru-RU" sz="2800" b="1" dirty="0" smtClean="0"/>
            </a:br>
            <a:r>
              <a:rPr lang="ru-RU" sz="2800" b="1" dirty="0" smtClean="0"/>
              <a:t> 2021-2024 годы, млн. рублей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225698"/>
              </p:ext>
            </p:extLst>
          </p:nvPr>
        </p:nvGraphicFramePr>
        <p:xfrm>
          <a:off x="0" y="1357313"/>
          <a:ext cx="9144000" cy="5500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2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714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Перечень субсидий бюджету района в 2022 году– 309,0 млн. рублей  </a:t>
            </a: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5299" y="1137847"/>
            <a:ext cx="8501062" cy="25003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Создание условий для занятий </a:t>
            </a:r>
            <a:r>
              <a:rPr lang="ru-RU" b="1" dirty="0" err="1" smtClean="0">
                <a:solidFill>
                  <a:schemeClr val="tx1"/>
                </a:solidFill>
              </a:rPr>
              <a:t>физ.культурой</a:t>
            </a:r>
            <a:r>
              <a:rPr lang="ru-RU" b="1" dirty="0" smtClean="0">
                <a:solidFill>
                  <a:schemeClr val="tx1"/>
                </a:solidFill>
              </a:rPr>
              <a:t> и спортом в </a:t>
            </a:r>
            <a:r>
              <a:rPr lang="ru-RU" b="1" dirty="0" err="1" smtClean="0">
                <a:solidFill>
                  <a:schemeClr val="tx1"/>
                </a:solidFill>
              </a:rPr>
              <a:t>сельск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м</a:t>
            </a:r>
            <a:r>
              <a:rPr lang="ru-RU" b="1" dirty="0" err="1" smtClean="0">
                <a:solidFill>
                  <a:schemeClr val="tx1"/>
                </a:solidFill>
              </a:rPr>
              <a:t>естн</a:t>
            </a:r>
            <a:r>
              <a:rPr lang="ru-RU" b="1" dirty="0" smtClean="0">
                <a:solidFill>
                  <a:schemeClr val="tx1"/>
                </a:solidFill>
              </a:rPr>
              <a:t>. – 2,8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1017" y="2916524"/>
            <a:ext cx="8465344" cy="356617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Организация бесплатного  питания для детей с ОВЗ – 6,0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Организация питания детей с туберкулезной интоксикацией-0,0735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031" y="4777173"/>
            <a:ext cx="8465344" cy="601146"/>
          </a:xfrm>
          <a:prstGeom prst="roundRect">
            <a:avLst>
              <a:gd name="adj" fmla="val 454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Создание мест (площадок) для накопления ТКО -4,3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Утилизация ТКО с несанкционированных свалок -1,9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9772" y="3899303"/>
            <a:ext cx="8465344" cy="5284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Ремонт канализационного коллектора -36,7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5299" y="1486495"/>
            <a:ext cx="8465344" cy="428625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Организация бесплатного горячего питания в начальных классах – 56,3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Обеспечение бесплатным питьевым молоком (1-4 классы) -6,1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5128" y="2026270"/>
            <a:ext cx="8465344" cy="35718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Капитальный ремонт МБОУ СОШ № 4– 12,0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5299" y="2484168"/>
            <a:ext cx="8501062" cy="3418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Приобретение школьных автобусов – 9,9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9772" y="5390827"/>
            <a:ext cx="8465344" cy="48644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Комплектование книжных фондов библиотек -0,361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99" y="688005"/>
            <a:ext cx="8501062" cy="3571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Реконструкция МКОУ СОШ № 8 -160,5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8425283" y="616567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257102" y="4440235"/>
            <a:ext cx="8465344" cy="324430"/>
          </a:xfrm>
          <a:prstGeom prst="roundRect">
            <a:avLst>
              <a:gd name="adj" fmla="val 454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Народные инициативы -10,0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27498" y="3326519"/>
            <a:ext cx="8465344" cy="50006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Организация летнего отдыха в лагерях дневного пребывания – 0,9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6225" y="5889780"/>
            <a:ext cx="8439150" cy="691841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Оснащение </a:t>
            </a:r>
            <a:r>
              <a:rPr lang="ru-RU" b="1" dirty="0" err="1" smtClean="0">
                <a:solidFill>
                  <a:schemeClr val="tx1"/>
                </a:solidFill>
              </a:rPr>
              <a:t>инженерно</a:t>
            </a:r>
            <a:r>
              <a:rPr lang="ru-RU" b="1" dirty="0" smtClean="0">
                <a:solidFill>
                  <a:schemeClr val="tx1"/>
                </a:solidFill>
              </a:rPr>
              <a:t> –</a:t>
            </a:r>
            <a:r>
              <a:rPr lang="ru-RU" b="1" dirty="0" err="1" smtClean="0">
                <a:solidFill>
                  <a:schemeClr val="tx1"/>
                </a:solidFill>
              </a:rPr>
              <a:t>технич</a:t>
            </a:r>
            <a:r>
              <a:rPr lang="ru-RU" b="1" dirty="0" smtClean="0">
                <a:solidFill>
                  <a:schemeClr val="tx1"/>
                </a:solidFill>
              </a:rPr>
              <a:t>. ср-ми зданий и территорий (антитеррор)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 МОУ-0,962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Обеспечение приоритетных направлений расходов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352928" cy="532859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оддержание 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достигнутых уровней заработной платы отдельных категорий работников социальной сферы, а также проведение ежегодной индексации заработной платы иных категорий работников бюджетной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сферы.</a:t>
            </a:r>
            <a:endParaRPr lang="ru-RU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беспечение 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дифференциации в оплате труда работников бюджетной сферы по профессионально – квалификационным группам к профессии рабочего первого разряда, получающего заработную плату на уровне минимального размера оплаты труда, установленного законодательством, с применением районного коэффициента и процентной надбавки к заработной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плате.</a:t>
            </a:r>
            <a:endParaRPr lang="ru-RU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асходы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 осуществление 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бюджетных инвестиций и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капитальных ремонтов с привлечением средств </a:t>
            </a:r>
            <a:r>
              <a:rPr lang="ru-RU" sz="20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софинансирования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из областного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бюджета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овышение 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надежности объектов теплоснабжения, коммунальной инфраструктуры, находящихся в муниципальной собственности </a:t>
            </a:r>
            <a:r>
              <a:rPr lang="ru-RU" sz="20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Шелеховского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района, предотвращение вредного воздействия отходов на здоровье человека и окружающую среду на территории </a:t>
            </a:r>
            <a:r>
              <a:rPr lang="ru-RU" sz="20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Шелеховского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района.</a:t>
            </a: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родолжение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сложившейся практики предоставления мер социальной поддержки отдельным категориям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граждан.</a:t>
            </a: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endParaRPr lang="ru-RU" sz="2000" i="1" dirty="0">
              <a:ln w="1016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5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Структура расходов бюджета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Шелеховского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района</a:t>
            </a:r>
            <a:b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на 2022 год, млн. руб., %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548925"/>
              </p:ext>
            </p:extLst>
          </p:nvPr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889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3818</TotalTime>
  <Words>1199</Words>
  <Application>Microsoft Office PowerPoint</Application>
  <PresentationFormat>Экран (4:3)</PresentationFormat>
  <Paragraphs>291</Paragraphs>
  <Slides>17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Book Antiqua</vt:lpstr>
      <vt:lpstr>Calibri</vt:lpstr>
      <vt:lpstr>Century Gothic</vt:lpstr>
      <vt:lpstr>Times New Roman</vt:lpstr>
      <vt:lpstr>Wingdings</vt:lpstr>
      <vt:lpstr>Тема Office</vt:lpstr>
      <vt:lpstr>1_Аптека</vt:lpstr>
      <vt:lpstr>Аптека</vt:lpstr>
      <vt:lpstr>Диаграмма Microsoft Graph</vt:lpstr>
      <vt:lpstr>Презентация PowerPoint</vt:lpstr>
      <vt:lpstr>Динамика доходов за 2021-2024 годы, тыс. руб. </vt:lpstr>
      <vt:lpstr>Доходы бюджета Шелеховского района, млн.руб., %</vt:lpstr>
      <vt:lpstr>Налог на доходы физических лиц, млн. рублей</vt:lpstr>
      <vt:lpstr>Упрощенная система налогообложения (млн.руб.)</vt:lpstr>
      <vt:lpstr>Безвозмездные поступления из областного бюджета   2021-2024 годы, млн. рублей</vt:lpstr>
      <vt:lpstr>Перечень субсидий бюджету района в 2022 году– 309,0 млн. рублей  </vt:lpstr>
      <vt:lpstr>Обеспечение приоритетных направлений расходов</vt:lpstr>
      <vt:lpstr> Структура расходов бюджета Шелеховского района на 2022 год, млн. руб., %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Межбюджетные трансферты бюджетам поселений Шелеховского района, тыс. рублей</vt:lpstr>
      <vt:lpstr>Презентация PowerPoint</vt:lpstr>
      <vt:lpstr>Основные параметры бюджета на 2022 год и на плановый период 2023 и 2024 годов, тыс. руб.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Киреева Надежда</dc:creator>
  <cp:lastModifiedBy>Иванова Ольга Анатольевна</cp:lastModifiedBy>
  <cp:revision>277</cp:revision>
  <cp:lastPrinted>2019-11-14T06:23:33Z</cp:lastPrinted>
  <dcterms:created xsi:type="dcterms:W3CDTF">2019-11-07T04:29:06Z</dcterms:created>
  <dcterms:modified xsi:type="dcterms:W3CDTF">2021-12-01T09:12:46Z</dcterms:modified>
</cp:coreProperties>
</file>