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48" r:id="rId2"/>
  </p:sldMasterIdLst>
  <p:notesMasterIdLst>
    <p:notesMasterId r:id="rId20"/>
  </p:notesMasterIdLst>
  <p:sldIdLst>
    <p:sldId id="256" r:id="rId3"/>
    <p:sldId id="352" r:id="rId4"/>
    <p:sldId id="339" r:id="rId5"/>
    <p:sldId id="354" r:id="rId6"/>
    <p:sldId id="340" r:id="rId7"/>
    <p:sldId id="287" r:id="rId8"/>
    <p:sldId id="288" r:id="rId9"/>
    <p:sldId id="356" r:id="rId10"/>
    <p:sldId id="342" r:id="rId11"/>
    <p:sldId id="344" r:id="rId12"/>
    <p:sldId id="298" r:id="rId13"/>
    <p:sldId id="335" r:id="rId14"/>
    <p:sldId id="337" r:id="rId15"/>
    <p:sldId id="346" r:id="rId16"/>
    <p:sldId id="349" r:id="rId17"/>
    <p:sldId id="351" r:id="rId18"/>
    <p:sldId id="34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ванова Ольга Анатольевна" initials="ИОА" lastIdx="3" clrIdx="0">
    <p:extLst>
      <p:ext uri="{19B8F6BF-5375-455C-9EA6-DF929625EA0E}">
        <p15:presenceInfo xmlns:p15="http://schemas.microsoft.com/office/powerpoint/2012/main" userId="S-1-5-21-1659004503-706699826-854245398-1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51" autoAdjust="0"/>
  </p:normalViewPr>
  <p:slideViewPr>
    <p:cSldViewPr>
      <p:cViewPr varScale="1">
        <p:scale>
          <a:sx n="103" d="100"/>
          <a:sy n="103" d="100"/>
        </p:scale>
        <p:origin x="34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2.xlsx"/><Relationship Id="rId1" Type="http://schemas.openxmlformats.org/officeDocument/2006/relationships/image" Target="../media/image6.jpe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082854445475453E-2"/>
          <c:y val="0.11093635334718323"/>
          <c:w val="0.9025031167979003"/>
          <c:h val="0.8078885334645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оценка</c:v>
                </c:pt>
                <c:pt idx="1">
                  <c:v>2023 прогноз</c:v>
                </c:pt>
                <c:pt idx="2">
                  <c:v>2024 прогноз</c:v>
                </c:pt>
                <c:pt idx="3">
                  <c:v>2025 прогноз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493.3</c:v>
                </c:pt>
                <c:pt idx="1">
                  <c:v>501</c:v>
                </c:pt>
                <c:pt idx="2">
                  <c:v>537.6</c:v>
                </c:pt>
                <c:pt idx="3">
                  <c:v>573.6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9-43E1-940E-8279F7998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283503"/>
        <c:axId val="2013288911"/>
      </c:barChart>
      <c:catAx>
        <c:axId val="2013283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8911"/>
        <c:crosses val="autoZero"/>
        <c:auto val="1"/>
        <c:lblAlgn val="ctr"/>
        <c:lblOffset val="100"/>
        <c:noMultiLvlLbl val="0"/>
      </c:catAx>
      <c:valAx>
        <c:axId val="201328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3283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49759405074366E-2"/>
          <c:y val="2.8202477254204796E-2"/>
          <c:w val="0.91926957567804024"/>
          <c:h val="0.78871620944801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9505686789151349E-3"/>
                  <c:y val="4.279465455860331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BDC-4BD0-A467-FD04C6AD2850}"/>
                </c:ext>
              </c:extLst>
            </c:dLbl>
            <c:dLbl>
              <c:idx val="1"/>
              <c:layout>
                <c:manualLayout>
                  <c:x val="-1.38888888888888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BDC-4BD0-A467-FD04C6AD2850}"/>
                </c:ext>
              </c:extLst>
            </c:dLbl>
            <c:dLbl>
              <c:idx val="3"/>
              <c:layout>
                <c:manualLayout>
                  <c:x val="-6.4815179352580923E-3"/>
                  <c:y val="-3.41347340757598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Оценка 2022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893.9</c:v>
                </c:pt>
                <c:pt idx="1">
                  <c:v>193.4</c:v>
                </c:pt>
                <c:pt idx="2">
                  <c:v>180.5</c:v>
                </c:pt>
                <c:pt idx="3">
                  <c:v>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DC-4BD0-A467-FD04C6AD28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654308836395451E-2"/>
                  <c:y val="-5.29946532133168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BDC-4BD0-A467-FD04C6AD2850}"/>
                </c:ext>
              </c:extLst>
            </c:dLbl>
            <c:dLbl>
              <c:idx val="1"/>
              <c:layout>
                <c:manualLayout>
                  <c:x val="-3.7038495188101489E-3"/>
                  <c:y val="4.58270030634355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BDC-4BD0-A467-FD04C6AD2850}"/>
                </c:ext>
              </c:extLst>
            </c:dLbl>
            <c:dLbl>
              <c:idx val="2"/>
              <c:layout>
                <c:manualLayout>
                  <c:x val="6.6358267716535432E-3"/>
                  <c:y val="2.91381785584228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BDC-4BD0-A467-FD04C6AD2850}"/>
                </c:ext>
              </c:extLst>
            </c:dLbl>
            <c:dLbl>
              <c:idx val="3"/>
              <c:layout>
                <c:manualLayout>
                  <c:x val="1.3271653543307105E-2"/>
                  <c:y val="-7.08255168854364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Оценка 2022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1314</c:v>
                </c:pt>
                <c:pt idx="1">
                  <c:v>1373.4</c:v>
                </c:pt>
                <c:pt idx="2">
                  <c:v>1277.3</c:v>
                </c:pt>
                <c:pt idx="3">
                  <c:v>1277.5999999999999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DC-4BD0-A467-FD04C6AD28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5931758530435E-3"/>
                  <c:y val="1.81159189752116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BDC-4BD0-A467-FD04C6AD2850}"/>
                </c:ext>
              </c:extLst>
            </c:dLbl>
            <c:dLbl>
              <c:idx val="1"/>
              <c:layout>
                <c:manualLayout>
                  <c:x val="-1.6666666666666666E-2"/>
                  <c:y val="-1.058188930100320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BDC-4BD0-A467-FD04C6AD2850}"/>
                </c:ext>
              </c:extLst>
            </c:dLbl>
            <c:dLbl>
              <c:idx val="2"/>
              <c:layout>
                <c:manualLayout>
                  <c:x val="6.9444444444444441E-3"/>
                  <c:y val="2.3088025186671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BDC-4BD0-A467-FD04C6AD2850}"/>
                </c:ext>
              </c:extLst>
            </c:dLbl>
            <c:dLbl>
              <c:idx val="3"/>
              <c:layout>
                <c:manualLayout>
                  <c:x val="4.1975174978127805E-2"/>
                  <c:y val="-4.58560903392614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BDC-4BD0-A467-FD04C6AD2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Оценка 2022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68.099999999999994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BDC-4BD0-A467-FD04C6AD2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804608"/>
        <c:axId val="240806144"/>
      </c:barChart>
      <c:catAx>
        <c:axId val="24080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0806144"/>
        <c:crosses val="autoZero"/>
        <c:auto val="1"/>
        <c:lblAlgn val="ctr"/>
        <c:lblOffset val="100"/>
        <c:noMultiLvlLbl val="0"/>
      </c:catAx>
      <c:valAx>
        <c:axId val="240806144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crossAx val="240804608"/>
        <c:crosses val="autoZero"/>
        <c:crossBetween val="between"/>
      </c:valAx>
    </c:plotArea>
    <c:legend>
      <c:legendPos val="b"/>
      <c:layout/>
      <c:overlay val="0"/>
      <c:spPr>
        <a:gradFill rotWithShape="1">
          <a:gsLst>
            <a:gs pos="0">
              <a:schemeClr val="accent4">
                <a:tint val="45000"/>
                <a:satMod val="200000"/>
              </a:schemeClr>
            </a:gs>
            <a:gs pos="30000">
              <a:schemeClr val="accent4">
                <a:tint val="61000"/>
                <a:satMod val="200000"/>
              </a:schemeClr>
            </a:gs>
            <a:gs pos="45000">
              <a:schemeClr val="accent4">
                <a:tint val="66000"/>
                <a:satMod val="200000"/>
              </a:schemeClr>
            </a:gs>
            <a:gs pos="55000">
              <a:schemeClr val="accent4">
                <a:tint val="66000"/>
                <a:satMod val="200000"/>
              </a:schemeClr>
            </a:gs>
            <a:gs pos="73000">
              <a:schemeClr val="accent4">
                <a:tint val="61000"/>
                <a:satMod val="200000"/>
              </a:schemeClr>
            </a:gs>
            <a:gs pos="100000">
              <a:schemeClr val="accent4">
                <a:tint val="45000"/>
                <a:satMod val="200000"/>
              </a:schemeClr>
            </a:gs>
          </a:gsLst>
          <a:lin ang="950000" scaled="1"/>
        </a:gradFill>
        <a:ln w="9523" cap="flat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8047900262524"/>
          <c:y val="0.24294317343495561"/>
          <c:w val="0.40561264216972881"/>
          <c:h val="0.674263394017708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dPt>
            <c:idx val="5"/>
            <c:bubble3D val="0"/>
            <c:spPr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5A5-4EBD-989F-81D03D0D55F1}"/>
              </c:ext>
            </c:extLst>
          </c:dPt>
          <c:dLbls>
            <c:dLbl>
              <c:idx val="0"/>
              <c:layout>
                <c:manualLayout>
                  <c:x val="4.3275371828521432E-2"/>
                  <c:y val="-0.11025564304461942"/>
                </c:manualLayout>
              </c:layout>
              <c:numFmt formatCode="0.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140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5A5-4EBD-989F-81D03D0D55F1}"/>
                </c:ext>
              </c:extLst>
            </c:dLbl>
            <c:dLbl>
              <c:idx val="1"/>
              <c:layout>
                <c:manualLayout>
                  <c:x val="0.2034339457567805"/>
                  <c:y val="-0.12343657042869641"/>
                </c:manualLayout>
              </c:layout>
              <c:tx>
                <c:rich>
                  <a:bodyPr/>
                  <a:lstStyle/>
                  <a:p>
                    <a:fld id="{43988DDB-F01C-4E77-9769-304CEA57C28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7AEB646-F536-456C-8AD0-0FD5D5DDF5B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0,4%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A5-4EBD-989F-81D03D0D55F1}"/>
                </c:ext>
              </c:extLst>
            </c:dLbl>
            <c:dLbl>
              <c:idx val="2"/>
              <c:layout>
                <c:manualLayout>
                  <c:x val="8.0545494313211743E-2"/>
                  <c:y val="1.8497586008508121E-2"/>
                </c:manualLayout>
              </c:layout>
              <c:tx>
                <c:rich>
                  <a:bodyPr/>
                  <a:lstStyle/>
                  <a:p>
                    <a:fld id="{AD1E9E53-9F6C-4C8B-92A5-AC166BCF43A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C0999E1A-CC87-49CC-B2FD-4EA1282116DB}" type="VALUE">
                      <a:rPr lang="ru-RU" baseline="0"/>
                      <a:pPr/>
                      <a:t>[ЗНАЧЕНИЕ]</a:t>
                    </a:fld>
                    <a:r>
                      <a:rPr lang="ru-RU" baseline="0" dirty="0" smtClean="0"/>
                      <a:t>;0,13%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5A5-4EBD-989F-81D03D0D55F1}"/>
                </c:ext>
              </c:extLst>
            </c:dLbl>
            <c:dLbl>
              <c:idx val="3"/>
              <c:layout>
                <c:manualLayout>
                  <c:x val="0.13872101924759406"/>
                  <c:y val="0.1539549495574495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5A5-4EBD-989F-81D03D0D55F1}"/>
                </c:ext>
              </c:extLst>
            </c:dLbl>
            <c:dLbl>
              <c:idx val="4"/>
              <c:layout>
                <c:manualLayout>
                  <c:x val="0.1773888888888889"/>
                  <c:y val="0.2362377952755905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5A5-4EBD-989F-81D03D0D55F1}"/>
                </c:ext>
              </c:extLst>
            </c:dLbl>
            <c:dLbl>
              <c:idx val="5"/>
              <c:layout>
                <c:manualLayout>
                  <c:x val="-0.15791524496937884"/>
                  <c:y val="-4.1280314960629921E-2"/>
                </c:manualLayout>
              </c:layout>
              <c:numFmt formatCode="0.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c:spPr>
              <c:txPr>
                <a:bodyPr/>
                <a:lstStyle/>
                <a:p>
                  <a:pPr>
                    <a:defRPr sz="2051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419444444444442"/>
                      <c:h val="0.11795555555555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5A5-4EBD-989F-81D03D0D55F1}"/>
                </c:ext>
              </c:extLst>
            </c:dLbl>
            <c:dLbl>
              <c:idx val="6"/>
              <c:layout>
                <c:manualLayout>
                  <c:x val="-0.1325445100612424"/>
                  <c:y val="0.109515703893042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A5-4EBD-989F-81D03D0D55F1}"/>
                </c:ext>
              </c:extLst>
            </c:dLbl>
            <c:dLbl>
              <c:idx val="7"/>
              <c:layout>
                <c:manualLayout>
                  <c:x val="-0.27262839020122487"/>
                  <c:y val="5.959580865565380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5A5-4EBD-989F-81D03D0D55F1}"/>
                </c:ext>
              </c:extLst>
            </c:dLbl>
            <c:dLbl>
              <c:idx val="8"/>
              <c:layout>
                <c:manualLayout>
                  <c:x val="-0.28622386264216981"/>
                  <c:y val="-7.14626170775382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5A5-4EBD-989F-81D03D0D55F1}"/>
                </c:ext>
              </c:extLst>
            </c:dLbl>
            <c:dLbl>
              <c:idx val="9"/>
              <c:layout>
                <c:manualLayout>
                  <c:x val="-0.16688265529308838"/>
                  <c:y val="-0.17060874890638669"/>
                </c:manualLayout>
              </c:layout>
              <c:tx>
                <c:rich>
                  <a:bodyPr/>
                  <a:lstStyle/>
                  <a:p>
                    <a:fld id="{1FB6EA66-0FF3-41BA-81CF-2F0307374B6D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4DF5473-24E5-497E-8F5C-AC0511E3D1B9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0,18%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5A5-4EBD-989F-81D03D0D55F1}"/>
                </c:ext>
              </c:extLst>
            </c:dLbl>
            <c:dLbl>
              <c:idx val="10"/>
              <c:layout>
                <c:manualLayout>
                  <c:x val="1.8553204286964147E-2"/>
                  <c:y val="3.333324001192692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5A5-4EBD-989F-81D03D0D55F1}"/>
                </c:ext>
              </c:extLst>
            </c:dLbl>
            <c:dLbl>
              <c:idx val="11"/>
              <c:layout>
                <c:manualLayout>
                  <c:x val="-4.0392443132108539E-2"/>
                  <c:y val="-0.15802799650043745"/>
                </c:manualLayout>
              </c:layout>
              <c:tx>
                <c:rich>
                  <a:bodyPr/>
                  <a:lstStyle/>
                  <a:p>
                    <a:fld id="{E5CE1B7C-AA3D-4680-B1B0-FBF8AA249D2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D74601C6-FC5D-4A50-B8D5-0D4880AF6AA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</a:t>
                    </a:r>
                    <a:r>
                      <a:rPr lang="ru-RU" baseline="0" smtClean="0"/>
                      <a:t>0,07%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99A-4601-AD1D-824C587F7632}"/>
                </c:ext>
              </c:extLst>
            </c:dLbl>
            <c:numFmt formatCode="0.0%" sourceLinked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c:spPr>
            <c:txPr>
              <a:bodyPr/>
              <a:lstStyle/>
              <a:p>
                <a:pPr>
                  <a:defRPr sz="1436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Охрана окр. Среды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Физич. культура и спорт</c:v>
                </c:pt>
                <c:pt idx="9">
                  <c:v>СМИ</c:v>
                </c:pt>
                <c:pt idx="10">
                  <c:v>МБТ</c:v>
                </c:pt>
                <c:pt idx="11">
                  <c:v>Обслуживание муниц. долга</c:v>
                </c:pt>
              </c:strCache>
            </c:strRef>
          </c:cat>
          <c:val>
            <c:numRef>
              <c:f>Лист1!$B$2:$B$13</c:f>
              <c:numCache>
                <c:formatCode>#\ ##0.0</c:formatCode>
                <c:ptCount val="12"/>
                <c:pt idx="0">
                  <c:v>206.1</c:v>
                </c:pt>
                <c:pt idx="1">
                  <c:v>10</c:v>
                </c:pt>
                <c:pt idx="2">
                  <c:v>16.600000000000001</c:v>
                </c:pt>
                <c:pt idx="3">
                  <c:v>124.5</c:v>
                </c:pt>
                <c:pt idx="4">
                  <c:v>39.700000000000003</c:v>
                </c:pt>
                <c:pt idx="5">
                  <c:v>1877.5</c:v>
                </c:pt>
                <c:pt idx="6">
                  <c:v>33.6</c:v>
                </c:pt>
                <c:pt idx="7">
                  <c:v>25.1</c:v>
                </c:pt>
                <c:pt idx="8">
                  <c:v>44.5</c:v>
                </c:pt>
                <c:pt idx="9">
                  <c:v>8.9</c:v>
                </c:pt>
                <c:pt idx="10">
                  <c:v>93.5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5A5-4EBD-989F-81D03D0D5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6051">
          <a:noFill/>
        </a:ln>
      </c:spPr>
    </c:plotArea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46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sideWall>
    <c:backWall>
      <c:thickness val="0"/>
      <c:spPr>
        <a:noFill/>
        <a:ln>
          <a:solidFill>
            <a:schemeClr val="bg2"/>
          </a:solidFill>
        </a:ln>
        <a:effectLst/>
        <a:sp3d>
          <a:contourClr>
            <a:schemeClr val="bg2"/>
          </a:contourClr>
        </a:sp3d>
      </c:spPr>
    </c:backWall>
    <c:plotArea>
      <c:layout>
        <c:manualLayout>
          <c:layoutTarget val="inner"/>
          <c:xMode val="edge"/>
          <c:yMode val="edge"/>
          <c:x val="7.3963862156119373E-2"/>
          <c:y val="0.12356375869621559"/>
          <c:w val="0.90906082920190534"/>
          <c:h val="0.755298043753340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МБТ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802469135802469E-2"/>
                  <c:y val="-5.75234486008834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6A33AE3-D327-4974-B665-DBEBFE99C9AE}" type="VALUE">
                      <a:rPr lang="en-US" sz="1600" b="1">
                        <a:solidFill>
                          <a:srgbClr val="C00000"/>
                        </a:solidFill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97382618839311"/>
                      <c:h val="0.108340921037136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ABD-40C1-AE0C-4548EE29E3A2}"/>
                </c:ext>
              </c:extLst>
            </c:dLbl>
            <c:dLbl>
              <c:idx val="1"/>
              <c:layout>
                <c:manualLayout>
                  <c:x val="7.716049382716049E-3"/>
                  <c:y val="-9.2599077809518107E-2"/>
                </c:manualLayout>
              </c:layout>
              <c:tx>
                <c:rich>
                  <a:bodyPr/>
                  <a:lstStyle/>
                  <a:p>
                    <a:fld id="{EC4B0EBB-B057-4115-8D15-D9D5AB455241}" type="VALUE">
                      <a:rPr lang="en-US" sz="1600" b="1">
                        <a:solidFill>
                          <a:srgbClr val="C0000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ABD-40C1-AE0C-4548EE29E3A2}"/>
                </c:ext>
              </c:extLst>
            </c:dLbl>
            <c:dLbl>
              <c:idx val="2"/>
              <c:layout>
                <c:manualLayout>
                  <c:x val="1.3888888888888888E-2"/>
                  <c:y val="-0.11785337175756851"/>
                </c:manualLayout>
              </c:layout>
              <c:tx>
                <c:rich>
                  <a:bodyPr/>
                  <a:lstStyle/>
                  <a:p>
                    <a:fld id="{C2E13109-AF65-46AA-82CD-8B1F11954B7C}" type="VALUE">
                      <a:rPr lang="en-US" sz="1600" b="1" dirty="0">
                        <a:solidFill>
                          <a:srgbClr val="C0000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ABD-40C1-AE0C-4548EE29E3A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 первонач.</c:v>
                </c:pt>
                <c:pt idx="1">
                  <c:v>2023 год первонач.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72323.199999999997</c:v>
                </c:pt>
                <c:pt idx="1">
                  <c:v>93512.4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D-40C1-AE0C-4548EE29E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3871264"/>
        <c:axId val="353882912"/>
        <c:axId val="0"/>
      </c:bar3DChart>
      <c:catAx>
        <c:axId val="35387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82912"/>
        <c:crosses val="autoZero"/>
        <c:auto val="1"/>
        <c:lblAlgn val="ctr"/>
        <c:lblOffset val="100"/>
        <c:noMultiLvlLbl val="0"/>
      </c:catAx>
      <c:valAx>
        <c:axId val="35388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87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8E0AB7-1195-44EE-8270-2C548A10E4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3A9CA5F-B6D1-4148-99CD-DE68873DCD64}" type="pres">
      <dgm:prSet presAssocID="{568E0AB7-1195-44EE-8270-2C548A10E4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57D8C8-E5B2-44C7-9070-382120864B5B}" type="presOf" srcId="{568E0AB7-1195-44EE-8270-2C548A10E41F}" destId="{93A9CA5F-B6D1-4148-99CD-DE68873DCD6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0.61029</cdr:x>
      <cdr:y>0.7</cdr:y>
    </cdr:from>
    <cdr:to>
      <cdr:x>0.94088</cdr:x>
      <cdr:y>0.9625</cdr:y>
    </cdr:to>
    <cdr:sp macro="" textlink="">
      <cdr:nvSpPr>
        <cdr:cNvPr id="3" name="Вертикальный свиток 2"/>
        <cdr:cNvSpPr/>
      </cdr:nvSpPr>
      <cdr:spPr>
        <a:xfrm xmlns:a="http://schemas.openxmlformats.org/drawingml/2006/main">
          <a:off x="5538794" y="4000512"/>
          <a:ext cx="3000396" cy="1500198"/>
        </a:xfrm>
        <a:prstGeom xmlns:a="http://schemas.openxmlformats.org/drawingml/2006/main" prst="verticalScroll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Общий объем расходов</a:t>
          </a:r>
        </a:p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  </a:t>
          </a:r>
          <a:r>
            <a:rPr lang="ru-RU" sz="1600" b="1" dirty="0" smtClean="0">
              <a:solidFill>
                <a:schemeClr val="tx1"/>
              </a:solidFill>
            </a:rPr>
            <a:t>2 481,4 </a:t>
          </a:r>
          <a:r>
            <a:rPr lang="ru-RU" sz="1600" b="1" dirty="0" err="1" smtClean="0">
              <a:solidFill>
                <a:schemeClr val="tx1"/>
              </a:solidFill>
            </a:rPr>
            <a:t>млн.рублей</a:t>
          </a:r>
          <a:endParaRPr lang="ru-RU" sz="1600" b="1" dirty="0" smtClean="0">
            <a:solidFill>
              <a:schemeClr val="tx1"/>
            </a:solidFill>
          </a:endParaRPr>
        </a:p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Социальная сфера </a:t>
          </a:r>
          <a:r>
            <a:rPr lang="ru-RU" sz="1600" b="1" dirty="0" smtClean="0">
              <a:solidFill>
                <a:schemeClr val="tx1"/>
              </a:solidFill>
            </a:rPr>
            <a:t>–</a:t>
          </a:r>
          <a:r>
            <a:rPr lang="ru-RU" sz="1600" b="1" dirty="0" smtClean="0">
              <a:solidFill>
                <a:schemeClr val="tx1"/>
              </a:solidFill>
            </a:rPr>
            <a:t>1 980,5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smtClean="0">
              <a:solidFill>
                <a:schemeClr val="tx1"/>
              </a:solidFill>
            </a:rPr>
            <a:t>млн. рублей, или </a:t>
          </a:r>
          <a:r>
            <a:rPr lang="ru-RU" sz="1600" b="1" dirty="0" smtClean="0">
              <a:solidFill>
                <a:schemeClr val="tx1"/>
              </a:solidFill>
            </a:rPr>
            <a:t>79,8</a:t>
          </a:r>
          <a:r>
            <a:rPr lang="ru-RU" sz="1600" b="1" dirty="0" smtClean="0">
              <a:solidFill>
                <a:schemeClr val="tx1"/>
              </a:solidFill>
            </a:rPr>
            <a:t>%</a:t>
          </a:r>
          <a:endParaRPr lang="ru-RU" sz="16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</cdr:x>
      <cdr:y>0.18133</cdr:y>
    </cdr:from>
    <cdr:to>
      <cdr:x>0.61111</cdr:x>
      <cdr:y>0.34043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14800" y="820688"/>
          <a:ext cx="91440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0.4825</cdr:x>
      <cdr:y>0.43589</cdr:y>
    </cdr:from>
    <cdr:to>
      <cdr:x>0.5875</cdr:x>
      <cdr:y>0.69045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970784" y="1972816"/>
          <a:ext cx="864096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5857E-028B-43DE-907B-7B2D0CAD498B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10DF2-820E-4740-BBAF-DAF963A563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639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171DF-FCF6-4012-9AB1-109D6A06111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78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579FF2-1EF0-4D9E-9115-E5B79334A61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10DF2-820E-4740-BBAF-DAF963A563B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35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10DF2-820E-4740-BBAF-DAF963A563B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11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DDC0B5-86F9-4D65-B993-7FF29A072F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448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A7B5-AD27-4F79-9E8D-BE52EE6E61D3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33E6430-1678-40E7-994D-83854D7965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3331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29BD-89E1-43F4-A36E-80BC61BE2D0D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E5F3-FD21-49E7-B46C-EA9222609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6233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FE4C-E3B7-41EF-8FAA-B6006CF74830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8BB30-9EA5-42E1-9C23-4DF0874180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79427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C5764-D0B2-4CC3-9664-78C858C8FD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858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682B1-8EE4-4E9B-9D14-085FEACCFA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2487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C1D170-81AC-4944-B456-A618CBCDFD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742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93600-A5B3-4683-A6DB-5AD2F0E9BF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56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22F1-A004-430E-835E-5831F11C29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615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3E7F8-FCAB-47EE-A9CE-8EC7C7000D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418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6DAAB-F4BA-4D32-BB55-1371A151EC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452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B814A-926F-4055-BEE6-BCD1AADA89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7447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1619-EAE4-4870-9226-3EE78ABA5AB4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E07E-13E0-4F14-8DBB-91448C0A647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01444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8B167-C691-448E-9463-363C3011DD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744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E7705-E6CF-4224-8D39-77B325662E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371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F9296-6FB1-4ED3-836F-16C058FEF2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410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BF4B8-B69F-4FFE-A3BB-A5B270BC6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8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4309-40EF-4300-8462-89505322C558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BF9C-60BA-4CEB-97CA-781A718EB4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398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E17D-7518-4F4C-B264-BF8D87D123B1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1897-193C-435F-BB52-E0C0F5BB98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8966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94EB-4D0E-4CB9-98E5-AA44CBB9DCB1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069E-67E4-4A30-94C9-52CAE53889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905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B92-3D9F-4CC9-8DFD-38BE989D18F6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9B4A-241D-4F96-823C-D767C20F46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5997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2AB5-0C79-4FD1-BB9C-585F6EAECF5F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5510-C049-4FD9-95EB-06746CD2D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7273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33D1-B94F-4F2E-B228-6C3227587482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4CC2-640F-4093-BCF6-D1676B4F53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1905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DADD-8D45-4EFC-8126-6D16D6CEB26A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C466-1D77-4543-A467-B5A56B5D99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435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5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 smtClean="0"/>
              <a:pPr>
                <a:defRPr/>
              </a:pPr>
              <a:t>02.12.2022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356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0C4E9"/>
            </a:gs>
            <a:gs pos="66000">
              <a:schemeClr val="accent1">
                <a:tint val="66000"/>
                <a:satMod val="160000"/>
                <a:alpha val="0"/>
                <a:lumMod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2973" y="2548277"/>
            <a:ext cx="9186973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Проект бюджета </a:t>
            </a:r>
            <a:r>
              <a:rPr lang="ru-RU" sz="4000" b="1" kern="0" cap="all" dirty="0" err="1">
                <a:solidFill>
                  <a:srgbClr val="002060"/>
                </a:solidFill>
                <a:latin typeface="Book Antiqua"/>
              </a:rPr>
              <a:t>Шелеховского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 района НА  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202</a:t>
            </a:r>
            <a:r>
              <a:rPr lang="en-US" sz="4000" b="1" kern="0" cap="all" dirty="0" smtClean="0">
                <a:solidFill>
                  <a:srgbClr val="002060"/>
                </a:solidFill>
                <a:latin typeface="Book Antiqua"/>
              </a:rPr>
              <a:t>3</a:t>
            </a:r>
            <a:r>
              <a:rPr lang="ru-RU" sz="4000" b="1" kern="0" cap="all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год</a:t>
            </a:r>
            <a:r>
              <a:rPr lang="en-US" sz="4000" b="1" kern="0" cap="all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и  на плановый период 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202</a:t>
            </a:r>
            <a:r>
              <a:rPr lang="en-US" sz="4000" b="1" kern="0" cap="all" dirty="0" smtClean="0">
                <a:solidFill>
                  <a:srgbClr val="002060"/>
                </a:solidFill>
                <a:latin typeface="Book Antiqua"/>
              </a:rPr>
              <a:t>4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и 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202</a:t>
            </a:r>
            <a:r>
              <a:rPr lang="en-US" sz="4000" b="1" kern="0" cap="all" dirty="0" smtClean="0">
                <a:solidFill>
                  <a:srgbClr val="002060"/>
                </a:solidFill>
                <a:latin typeface="Book Antiqua"/>
              </a:rPr>
              <a:t>5</a:t>
            </a:r>
            <a:r>
              <a:rPr lang="ru-RU" sz="4000" b="1" kern="0" cap="all" dirty="0" smtClean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4000" b="1" kern="0" cap="all" dirty="0">
                <a:solidFill>
                  <a:srgbClr val="002060"/>
                </a:solidFill>
                <a:latin typeface="Book Antiqua"/>
              </a:rPr>
              <a:t>годов</a:t>
            </a:r>
            <a:r>
              <a:rPr lang="ru-RU" sz="4000" b="1" i="1" kern="0" cap="all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2400" b="1" i="1" kern="0" cap="all" dirty="0">
                <a:solidFill>
                  <a:srgbClr val="333399"/>
                </a:solidFill>
                <a:latin typeface="Book Antiqua"/>
              </a:rPr>
              <a:t/>
            </a:r>
            <a:br>
              <a:rPr lang="ru-RU" sz="2400" b="1" i="1" kern="0" cap="all" dirty="0">
                <a:solidFill>
                  <a:srgbClr val="333399"/>
                </a:solidFill>
                <a:latin typeface="Book Antiqua"/>
              </a:rPr>
            </a:br>
            <a:endParaRPr lang="ru-RU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04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Структура расходов бюджета </a:t>
            </a:r>
            <a:r>
              <a:rPr lang="ru-RU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Шелеховского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 района</a:t>
            </a:r>
            <a:b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на 2023 год, млн. руб., %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342670"/>
              </p:ext>
            </p:extLst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88952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07103319"/>
              </p:ext>
            </p:extLst>
          </p:nvPr>
        </p:nvGraphicFramePr>
        <p:xfrm>
          <a:off x="-32" y="-3"/>
          <a:ext cx="9144032" cy="713916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986">
                  <a:extLst>
                    <a:ext uri="{9D8B030D-6E8A-4147-A177-3AD203B41FA5}">
                      <a16:colId xmlns:a16="http://schemas.microsoft.com/office/drawing/2014/main" val="3813370777"/>
                    </a:ext>
                  </a:extLst>
                </a:gridCol>
                <a:gridCol w="1169876">
                  <a:extLst>
                    <a:ext uri="{9D8B030D-6E8A-4147-A177-3AD203B41FA5}">
                      <a16:colId xmlns:a16="http://schemas.microsoft.com/office/drawing/2014/main" val="4236598741"/>
                    </a:ext>
                  </a:extLst>
                </a:gridCol>
              </a:tblGrid>
              <a:tr h="310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00" u="none" strike="noStrike" dirty="0"/>
                        <a:t>Перечень</a:t>
                      </a:r>
                      <a:endParaRPr lang="ru-RU" sz="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63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2400" b="1" i="1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Расходы</a:t>
                      </a:r>
                      <a:r>
                        <a:rPr lang="ru-RU" sz="2400" b="1" i="1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 на реализацию мероприятий муниципальных программ на </a:t>
                      </a:r>
                      <a:r>
                        <a:rPr lang="ru-RU" sz="2400" b="1" i="1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2023-2025 годы, тыс. </a:t>
                      </a:r>
                      <a:r>
                        <a:rPr lang="ru-RU" sz="2400" b="1" i="1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</a:rPr>
                        <a:t>рублей</a:t>
                      </a:r>
                      <a:endParaRPr lang="ru-RU" sz="2400" b="1" i="1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63">
                <a:tc gridSpan="5">
                  <a:txBody>
                    <a:bodyPr/>
                    <a:lstStyle/>
                    <a:p>
                      <a:pPr algn="ctr" fontAlgn="b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8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№ п/п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/>
                        <a:t>Наименование  муниципальной программы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1.Совершенствование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сферы образования на территории </a:t>
                      </a:r>
                      <a:r>
                        <a:rPr lang="ru-RU" sz="1800" b="1" i="1" baseline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1 815 044,3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1 690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610,7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2 178 146,7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2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2.Создание условий для развития молодежной среды на территории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baseline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4 308,9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3 830,1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3 830,1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4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3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Развитие сферы культуры </a:t>
                      </a:r>
                      <a:r>
                        <a:rPr lang="ru-RU" sz="1800" b="1" i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105 174,5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105 854,7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104 303,8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9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4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4.Дополнительные меры поддержки для отдельных категорий граждан </a:t>
                      </a:r>
                      <a:r>
                        <a:rPr lang="ru-RU" sz="1800" b="1" i="1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1 840,8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1 907,7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1 879,4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5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5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Развитие физической культуры и системы спортивной подготовки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44 455,0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78 780,8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78 777,6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2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7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6.Обеспечение комплексных мер безопасности на территории </a:t>
                      </a:r>
                      <a:r>
                        <a:rPr lang="ru-RU" sz="1800" b="1" i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14 246,2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20 556,4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12 927,3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60">
                <a:tc>
                  <a:txBody>
                    <a:bodyPr/>
                    <a:lstStyle/>
                    <a:p>
                      <a:pPr algn="ctr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Развитие общественных инициатив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7457341"/>
                  </a:ext>
                </a:extLst>
              </a:tr>
              <a:tr h="5447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8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Совершенствование механизмов управления развитием </a:t>
                      </a:r>
                      <a:r>
                        <a:rPr lang="ru-RU" sz="1800" b="1" i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262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723,7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255 007,5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258 036,9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9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9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Совершенствование механизмов управления муниципальным имуществом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21 031,8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20 142,4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18 323,8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3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300" u="none" strike="noStrike" dirty="0"/>
                        <a:t>11</a:t>
                      </a:r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Градостроительство, инфраструктурное развитие </a:t>
                      </a:r>
                      <a:r>
                        <a:rPr lang="ru-RU" sz="1800" b="1" i="1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Шелеховского</a:t>
                      </a:r>
                      <a:r>
                        <a:rPr lang="ru-RU" sz="1800" b="1" i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800" b="1" i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188 805,5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191 229,2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170 064,4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6036">
                <a:tc>
                  <a:txBody>
                    <a:bodyPr/>
                    <a:lstStyle/>
                    <a:p>
                      <a:pPr algn="ctr" fontAlgn="t"/>
                      <a:endParaRPr lang="ru-RU" sz="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Всего по муниципальным программам</a:t>
                      </a:r>
                      <a:endParaRPr lang="ru-RU" sz="1800" b="1" i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2 457 930,7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2 368 219,5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2 826 590,0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774">
                <a:tc gridSpan="2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1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СТРОИТЕЛЬСТВО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(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проектирование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)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ОБЪЕКТОВ СОЦИАЛЬНОЙ</a:t>
            </a:r>
          </a:p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СФЕРЫ, ПЛАНИРУЕМЫХ К ФИНАНСИРОВАНИЮ В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2023- 2025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ГОДАХ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                                                                                                     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(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млн.руб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.)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04485"/>
              </p:ext>
            </p:extLst>
          </p:nvPr>
        </p:nvGraphicFramePr>
        <p:xfrm>
          <a:off x="5428" y="1124744"/>
          <a:ext cx="9144000" cy="589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277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33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Строительство школы в д. </a:t>
                      </a:r>
                      <a:r>
                        <a:rPr lang="ru-RU" sz="1600" dirty="0" err="1" smtClean="0"/>
                        <a:t>Олха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Строительство </a:t>
                      </a:r>
                      <a:r>
                        <a:rPr lang="ru-RU" sz="1600" dirty="0" smtClean="0"/>
                        <a:t>детского сада на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11 кв. </a:t>
                      </a:r>
                      <a:r>
                        <a:rPr lang="ru-RU" sz="1600" dirty="0" err="1" smtClean="0"/>
                        <a:t>г.Шелехов</a:t>
                      </a:r>
                      <a:r>
                        <a:rPr lang="ru-RU" sz="1600" baseline="0" dirty="0" smtClean="0"/>
                        <a:t> (ПИР)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33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Строительство объекта капитального строительства: «Строительство мостового перехода через р.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Олха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подъездными путями к автомобильным дорогам по ул. Заречная и ул. Депутатская в д.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Олха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392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Проектирование и строительство централизованной системы канализации и очистки сточных вод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Подкаменского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сельского поселения,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Шелеховского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муниципального района»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07270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Строительство нового здания МБУ ШР ДЮСШ «Юность»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048237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Строительство школы в с. </a:t>
                      </a:r>
                      <a:r>
                        <a:rPr lang="ru-RU" sz="1600" dirty="0" err="1" smtClean="0"/>
                        <a:t>Баклаши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514,5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937585"/>
                  </a:ext>
                </a:extLst>
              </a:tr>
              <a:tr h="58178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ВСЕГО: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38,2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83,6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587,4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9565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Проведение текущих, капитальных ремонтов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в учреждениях социальной сферы, приобретение материалов для проведения ремонтных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работ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в 2022-2024 годах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                                                                                                      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(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млн.руб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.)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929368"/>
              </p:ext>
            </p:extLst>
          </p:nvPr>
        </p:nvGraphicFramePr>
        <p:xfrm>
          <a:off x="0" y="1124744"/>
          <a:ext cx="9144000" cy="3635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8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Проведение капитальных ремонтов (образовательные учреждения)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079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Проведение</a:t>
                      </a:r>
                      <a:r>
                        <a:rPr lang="ru-RU" sz="1600" b="1" i="1" baseline="0" dirty="0" smtClean="0"/>
                        <a:t> ремонтных работ (учреждения культуры)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598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инженерного обследования и разработку проекта капитального ремонта 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53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47,2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30,6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1,5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0353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Участие в реализации</a:t>
            </a:r>
            <a:r>
              <a:rPr kumimoji="0" lang="ru-RU" sz="2400" b="1" i="0" u="none" strike="noStrike" kern="1200" cap="none" spc="0" normalizeH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Национальных проектов </a:t>
            </a: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в </a:t>
            </a: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2023-2025 </a:t>
            </a:r>
            <a:r>
              <a:rPr kumimoji="0" lang="ru-RU" sz="2400" b="1" i="0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годах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                                                                                     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2000" b="1" i="0" u="none" strike="noStrike" kern="1200" cap="none" spc="0" normalizeH="0" baseline="0" noProof="0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млн.руб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.)</a:t>
            </a:r>
            <a:endParaRPr kumimoji="0" lang="ru-RU" sz="2000" b="1" i="0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947441"/>
              </p:ext>
            </p:extLst>
          </p:nvPr>
        </p:nvGraphicFramePr>
        <p:xfrm>
          <a:off x="0" y="1124744"/>
          <a:ext cx="9144000" cy="4326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8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079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Проведение мероприятий по созданию и функционированию Центров образования цифрового</a:t>
                      </a:r>
                      <a:r>
                        <a:rPr lang="ru-RU" sz="1600" b="1" i="1" baseline="0" dirty="0" smtClean="0"/>
                        <a:t> и гуманитарного профилей «Точка роста»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9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Обеспечение функционирования модели персонифицированного финансирования дополнительного образования детей (в целях реализации мероприятий федерального проекта «Успех каждого ребенка» национального проекта «Образование»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27935"/>
                  </a:ext>
                </a:extLst>
              </a:tr>
              <a:tr h="78853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ВСЕГО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25,6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15,9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15,9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0919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Межбюджетные трансферты бюджетам поселений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Шелеховского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района, тыс. рублей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27194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39952" y="2708920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+21 189,2</a:t>
            </a:r>
          </a:p>
          <a:p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 smtClean="0">
                <a:solidFill>
                  <a:srgbClr val="FF0000"/>
                </a:solidFill>
              </a:rPr>
              <a:t>ли на 29,3%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 flipV="1">
            <a:off x="4788024" y="2852936"/>
            <a:ext cx="648072" cy="779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36160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"/>
            <a:ext cx="9144000" cy="11247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Calibri"/>
              </a:rPr>
              <a:t>Расходы в сфере коммунальной инфраструктуры, дорожного хозяйства,  обращения с </a:t>
            </a:r>
            <a:r>
              <a:rPr lang="ru-RU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Calibri"/>
              </a:rPr>
              <a:t>ТКО, градостроительной деятельности</a:t>
            </a:r>
            <a:endParaRPr kumimoji="0" lang="ru-RU" sz="2400" b="1" i="0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                                                                                     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ru-RU" sz="2000" b="1" i="0" u="none" strike="noStrike" kern="1200" cap="none" spc="0" normalizeH="0" baseline="0" noProof="0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млн.руб</a:t>
            </a:r>
            <a:r>
              <a:rPr kumimoji="0" lang="ru-RU" sz="2000" b="1" i="0" u="none" strike="noStrike" kern="1200" cap="none" spc="0" normalizeH="0" baseline="0" noProof="0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.)</a:t>
            </a:r>
            <a:endParaRPr kumimoji="0" lang="ru-RU" sz="2000" b="1" i="0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82651"/>
              </p:ext>
            </p:extLst>
          </p:nvPr>
        </p:nvGraphicFramePr>
        <p:xfrm>
          <a:off x="0" y="1032370"/>
          <a:ext cx="9144000" cy="5781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1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Мероприятия по модернизации</a:t>
                      </a:r>
                      <a:r>
                        <a:rPr lang="ru-RU" sz="1600" b="1" i="1" baseline="0" dirty="0" smtClean="0"/>
                        <a:t> и подготовке к отопительному периоду объектов коммунальной инфраструктуры 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природоохранных мероприятий, указанных в пункте 1 статьи 16.6, пункте 1 статьи 75.1 и пункте 1 статьи 78.2 Федерального закона от 10.01.2002 № 7-ФЗ «Об охране окружающей среды» </a:t>
                      </a:r>
                      <a:r>
                        <a:rPr lang="ru-RU" sz="1600" b="1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 счет ПЗНВОС)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117,1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121,7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126,6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308783"/>
                  </a:ext>
                </a:extLst>
              </a:tr>
              <a:tr h="839441">
                <a:tc>
                  <a:txBody>
                    <a:bodyPr/>
                    <a:lstStyle/>
                    <a:p>
                      <a:r>
                        <a:rPr lang="ru-RU" sz="1600" b="1" i="1" baseline="0" dirty="0" smtClean="0"/>
                        <a:t>Создание </a:t>
                      </a:r>
                      <a:r>
                        <a:rPr lang="ru-RU" sz="1600" b="1" i="1" baseline="0" dirty="0" smtClean="0"/>
                        <a:t>мест (площадок) накопления </a:t>
                      </a:r>
                      <a:r>
                        <a:rPr lang="ru-RU" sz="1600" b="1" i="1" baseline="0" dirty="0" smtClean="0"/>
                        <a:t>ТКО и</a:t>
                      </a:r>
                      <a:endParaRPr lang="ru-RU" sz="1600" b="1" i="1" baseline="0" dirty="0" smtClean="0"/>
                    </a:p>
                    <a:p>
                      <a:r>
                        <a:rPr lang="ru-RU" sz="1600" b="1" i="1" baseline="0" dirty="0" smtClean="0">
                          <a:solidFill>
                            <a:schemeClr val="tx2"/>
                          </a:solidFill>
                        </a:rPr>
                        <a:t>содержание мест (площадок) накопления ТКО </a:t>
                      </a:r>
                      <a:endParaRPr lang="ru-RU" sz="1600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950"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Ремонт,</a:t>
                      </a:r>
                      <a:r>
                        <a:rPr lang="ru-RU" sz="1600" b="1" i="1" baseline="0" dirty="0" smtClean="0"/>
                        <a:t> содержание автомобильных дорог общего пользования местного значения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27935"/>
                  </a:ext>
                </a:extLst>
              </a:tr>
              <a:tr h="730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проведение комплексных кадастровых работ на территории 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Шелеховского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района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71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155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7988"/>
            <a:ext cx="8075240" cy="8607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</a:rPr>
              <a:t>Основные параметры бюджета на </a:t>
            </a:r>
            <a:r>
              <a:rPr lang="ru-RU" sz="1800" b="1" dirty="0" smtClean="0">
                <a:solidFill>
                  <a:srgbClr val="0000FF"/>
                </a:solidFill>
              </a:rPr>
              <a:t>2023 </a:t>
            </a:r>
            <a:r>
              <a:rPr lang="ru-RU" sz="1800" b="1" dirty="0" smtClean="0">
                <a:solidFill>
                  <a:srgbClr val="0000FF"/>
                </a:solidFill>
              </a:rPr>
              <a:t>год и на плановый период </a:t>
            </a:r>
            <a:r>
              <a:rPr lang="ru-RU" sz="1800" b="1" dirty="0" smtClean="0">
                <a:solidFill>
                  <a:srgbClr val="0000FF"/>
                </a:solidFill>
              </a:rPr>
              <a:t>2024 </a:t>
            </a:r>
            <a:r>
              <a:rPr lang="ru-RU" sz="1800" b="1" dirty="0" smtClean="0">
                <a:solidFill>
                  <a:srgbClr val="0000FF"/>
                </a:solidFill>
              </a:rPr>
              <a:t>и </a:t>
            </a:r>
            <a:r>
              <a:rPr lang="ru-RU" sz="1800" b="1" dirty="0" smtClean="0">
                <a:solidFill>
                  <a:srgbClr val="0000FF"/>
                </a:solidFill>
              </a:rPr>
              <a:t>2025 </a:t>
            </a:r>
            <a:r>
              <a:rPr lang="ru-RU" sz="1800" b="1" dirty="0" smtClean="0">
                <a:solidFill>
                  <a:srgbClr val="0000FF"/>
                </a:solidFill>
              </a:rPr>
              <a:t>годов, тыс. руб.</a:t>
            </a:r>
            <a:endParaRPr lang="ru-RU" sz="18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595087"/>
              </p:ext>
            </p:extLst>
          </p:nvPr>
        </p:nvGraphicFramePr>
        <p:xfrm>
          <a:off x="457200" y="1340768"/>
          <a:ext cx="8229600" cy="49033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0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41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Основные параметры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2023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2024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2025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2 429 412,8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2 364 587,5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2 837 524,0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Расходы,</a:t>
                      </a:r>
                    </a:p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в том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числе: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2 481 380,4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2 419 224,6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2 897 492,5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Условно утвержденные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24 036,2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50 492,7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Дефицит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-51 967,6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-54 637,1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-59 968,5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4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Процент дефицита к доходам без учета БП и поступлений налоговых доходов по </a:t>
                      </a:r>
                      <a:r>
                        <a:rPr lang="ru-RU" b="1" dirty="0" err="1" smtClean="0">
                          <a:solidFill>
                            <a:srgbClr val="0000FF"/>
                          </a:solidFill>
                        </a:rPr>
                        <a:t>доп.нормативам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6%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6%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b="1" smtClean="0">
                          <a:solidFill>
                            <a:srgbClr val="0000FF"/>
                          </a:solidFill>
                        </a:rPr>
                        <a:t>6,3%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654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/>
              <a:t>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социально-экономического развития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Шелеховского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на 2021-2025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рублей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145684"/>
              </p:ext>
            </p:extLst>
          </p:nvPr>
        </p:nvGraphicFramePr>
        <p:xfrm>
          <a:off x="791579" y="1268760"/>
          <a:ext cx="7560842" cy="47525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36154">
                  <a:extLst>
                    <a:ext uri="{9D8B030D-6E8A-4147-A177-3AD203B41FA5}">
                      <a16:colId xmlns:a16="http://schemas.microsoft.com/office/drawing/2014/main" val="3167279278"/>
                    </a:ext>
                  </a:extLst>
                </a:gridCol>
                <a:gridCol w="885742">
                  <a:extLst>
                    <a:ext uri="{9D8B030D-6E8A-4147-A177-3AD203B41FA5}">
                      <a16:colId xmlns:a16="http://schemas.microsoft.com/office/drawing/2014/main" val="1413594914"/>
                    </a:ext>
                  </a:extLst>
                </a:gridCol>
                <a:gridCol w="985084">
                  <a:extLst>
                    <a:ext uri="{9D8B030D-6E8A-4147-A177-3AD203B41FA5}">
                      <a16:colId xmlns:a16="http://schemas.microsoft.com/office/drawing/2014/main" val="2418765383"/>
                    </a:ext>
                  </a:extLst>
                </a:gridCol>
                <a:gridCol w="984389">
                  <a:extLst>
                    <a:ext uri="{9D8B030D-6E8A-4147-A177-3AD203B41FA5}">
                      <a16:colId xmlns:a16="http://schemas.microsoft.com/office/drawing/2014/main" val="3501129062"/>
                    </a:ext>
                  </a:extLst>
                </a:gridCol>
                <a:gridCol w="985084">
                  <a:extLst>
                    <a:ext uri="{9D8B030D-6E8A-4147-A177-3AD203B41FA5}">
                      <a16:colId xmlns:a16="http://schemas.microsoft.com/office/drawing/2014/main" val="2411225748"/>
                    </a:ext>
                  </a:extLst>
                </a:gridCol>
                <a:gridCol w="984389">
                  <a:extLst>
                    <a:ext uri="{9D8B030D-6E8A-4147-A177-3AD203B41FA5}">
                      <a16:colId xmlns:a16="http://schemas.microsoft.com/office/drawing/2014/main" val="931949267"/>
                    </a:ext>
                  </a:extLst>
                </a:gridCol>
              </a:tblGrid>
              <a:tr h="950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 2021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Оценка 2022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Прогноз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 год (базовый)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Прогноз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Прогноз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383518"/>
                  </a:ext>
                </a:extLst>
              </a:tr>
              <a:tr h="12673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Выручка от реализации продукции, товаров,  работ, услуг (в действующих ценах) по полному кругу организаций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90 372,47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101 876,50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115 567,52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129 870,62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145 565,73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04337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Прибыль (убыток) до налогообложения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2 739,31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3 137,80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3 571,04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4 025,99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4 512,54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124676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 отгруженных товаров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73 181,48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85 068,21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97 361,44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109 582,99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123 404,56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343551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 инвестиций в основной капитал за счет всех источников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2 811,79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3 233,56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3 556,92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3 912,61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4 303,87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910189"/>
                  </a:ext>
                </a:extLst>
              </a:tr>
              <a:tr h="950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Фонд начисленной заработной платы по полному кругу организаций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10 126,03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11 208,25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11 959,2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12 832,24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13 692,07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902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57385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453188"/>
            <a:ext cx="539750" cy="404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757773-1ADA-4AD7-AF37-CFD6BD5CCD81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3238" y="260350"/>
            <a:ext cx="8640762" cy="88265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Динамика доходов за 2022-2025 годы, тыс. руб.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21508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400" b="0" i="0" u="none" strike="noStrike" kern="1200" cap="none" spc="0" normalizeH="0" baseline="0" noProof="0">
              <a:ln>
                <a:noFill/>
              </a:ln>
              <a:solidFill>
                <a:srgbClr val="514185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15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342984"/>
              </p:ext>
            </p:extLst>
          </p:nvPr>
        </p:nvGraphicFramePr>
        <p:xfrm>
          <a:off x="1292225" y="2170113"/>
          <a:ext cx="6829425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Диаграмма" r:id="rId4" imgW="7638970" imgH="4314979" progId="MSGraph.Chart.8">
                  <p:embed followColorScheme="full"/>
                </p:oleObj>
              </mc:Choice>
              <mc:Fallback>
                <p:oleObj name="Диаграмма" r:id="rId4" imgW="7638970" imgH="4314979" progId="MSGraph.Chart.8">
                  <p:embed followColorScheme="full"/>
                  <p:pic>
                    <p:nvPicPr>
                      <p:cNvPr id="2150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2170113"/>
                        <a:ext cx="6829425" cy="384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950276" y="3474058"/>
            <a:ext cx="914400" cy="2160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-64 825</a:t>
            </a:r>
            <a:endParaRPr lang="ru-RU" sz="1100" b="1" dirty="0">
              <a:solidFill>
                <a:schemeClr val="accent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13475" y="4093155"/>
            <a:ext cx="914400" cy="18973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-805 968</a:t>
            </a:r>
            <a:endParaRPr lang="ru-RU" sz="1100" b="1" dirty="0">
              <a:solidFill>
                <a:schemeClr val="accent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2780928"/>
            <a:ext cx="842392" cy="290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2"/>
                </a:solidFill>
              </a:rPr>
              <a:t>+472 937</a:t>
            </a:r>
            <a:endParaRPr lang="ru-RU" sz="11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45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5888"/>
            <a:ext cx="8259514" cy="1008856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 доходной части бюджета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Шелеховского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района за 2022 -2023 годы</a:t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1563937"/>
              </p:ext>
            </p:extLst>
          </p:nvPr>
        </p:nvGraphicFramePr>
        <p:xfrm>
          <a:off x="16985" y="1199401"/>
          <a:ext cx="8642350" cy="565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439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0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года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2023/2022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Отклонение,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73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всего 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235 380,5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2 429 412,8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75,1%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-805 967,7</a:t>
                      </a:r>
                      <a:endParaRPr lang="ru-RU" sz="2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3178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доходы, в </a:t>
                      </a:r>
                      <a:r>
                        <a:rPr lang="ru-RU" sz="20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.: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956 251,3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860 547,0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-95 704,3</a:t>
                      </a:r>
                      <a:endParaRPr lang="ru-RU" sz="2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8014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</a:t>
                      </a:r>
                    </a:p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619 724,1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628 112,7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101,4%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+8 388,6</a:t>
                      </a:r>
                      <a:endParaRPr lang="ru-RU" sz="2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8249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</a:p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336 527,2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232 434,3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69,1%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-104 092,9</a:t>
                      </a:r>
                      <a:endParaRPr lang="ru-RU" sz="2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3178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</a:t>
                      </a:r>
                    </a:p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поступления</a:t>
                      </a:r>
                    </a:p>
                    <a:p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2 279 129,2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1 568 865,8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68,8%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-710 263,4</a:t>
                      </a:r>
                      <a:endParaRPr lang="ru-RU" sz="2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35" marB="45735">
                    <a:solidFill>
                      <a:srgbClr val="DDA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2903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78" y="274638"/>
            <a:ext cx="8578522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Налог на доходы физических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лиц, млн. рублей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7" y="5293663"/>
            <a:ext cx="6491969" cy="702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682930"/>
            <a:ext cx="1036410" cy="694026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163411853"/>
              </p:ext>
            </p:extLst>
          </p:nvPr>
        </p:nvGraphicFramePr>
        <p:xfrm>
          <a:off x="0" y="1417638"/>
          <a:ext cx="5436096" cy="345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660923"/>
              </p:ext>
            </p:extLst>
          </p:nvPr>
        </p:nvGraphicFramePr>
        <p:xfrm>
          <a:off x="150196" y="5852160"/>
          <a:ext cx="647994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630">
                  <a:extLst>
                    <a:ext uri="{9D8B030D-6E8A-4147-A177-3AD203B41FA5}">
                      <a16:colId xmlns:a16="http://schemas.microsoft.com/office/drawing/2014/main" val="3802153413"/>
                    </a:ext>
                  </a:extLst>
                </a:gridCol>
                <a:gridCol w="1022258">
                  <a:extLst>
                    <a:ext uri="{9D8B030D-6E8A-4147-A177-3AD203B41FA5}">
                      <a16:colId xmlns:a16="http://schemas.microsoft.com/office/drawing/2014/main" val="3905167433"/>
                    </a:ext>
                  </a:extLst>
                </a:gridCol>
                <a:gridCol w="901992">
                  <a:extLst>
                    <a:ext uri="{9D8B030D-6E8A-4147-A177-3AD203B41FA5}">
                      <a16:colId xmlns:a16="http://schemas.microsoft.com/office/drawing/2014/main" val="2057867599"/>
                    </a:ext>
                  </a:extLst>
                </a:gridCol>
                <a:gridCol w="1262789">
                  <a:extLst>
                    <a:ext uri="{9D8B030D-6E8A-4147-A177-3AD203B41FA5}">
                      <a16:colId xmlns:a16="http://schemas.microsoft.com/office/drawing/2014/main" val="3868265693"/>
                    </a:ext>
                  </a:extLst>
                </a:gridCol>
                <a:gridCol w="1068639">
                  <a:extLst>
                    <a:ext uri="{9D8B030D-6E8A-4147-A177-3AD203B41FA5}">
                      <a16:colId xmlns:a16="http://schemas.microsoft.com/office/drawing/2014/main" val="1858943167"/>
                    </a:ext>
                  </a:extLst>
                </a:gridCol>
                <a:gridCol w="1068639">
                  <a:extLst>
                    <a:ext uri="{9D8B030D-6E8A-4147-A177-3AD203B41FA5}">
                      <a16:colId xmlns:a16="http://schemas.microsoft.com/office/drawing/2014/main" val="3111174681"/>
                    </a:ext>
                  </a:extLst>
                </a:gridCol>
              </a:tblGrid>
              <a:tr h="373574"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 год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11764"/>
                  </a:ext>
                </a:extLst>
              </a:tr>
              <a:tr h="186327">
                <a:tc>
                  <a:txBody>
                    <a:bodyPr/>
                    <a:lstStyle/>
                    <a:p>
                      <a:r>
                        <a:rPr lang="ru-RU" dirty="0" smtClean="0"/>
                        <a:t>5,366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3,110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1,866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0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759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3573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Безвозмездные поступления</a:t>
            </a:r>
            <a:br>
              <a:rPr lang="ru-RU" sz="2800" b="1" dirty="0" smtClean="0"/>
            </a:br>
            <a:r>
              <a:rPr lang="ru-RU" sz="2800" b="1" dirty="0" smtClean="0"/>
              <a:t> 2022-2025 годы, млн. рублей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737242"/>
              </p:ext>
            </p:extLst>
          </p:nvPr>
        </p:nvGraphicFramePr>
        <p:xfrm>
          <a:off x="0" y="1357313"/>
          <a:ext cx="9144000" cy="5500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248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Таблица 1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8222684"/>
              </p:ext>
            </p:extLst>
          </p:nvPr>
        </p:nvGraphicFramePr>
        <p:xfrm>
          <a:off x="-6220" y="28155"/>
          <a:ext cx="8970708" cy="6829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8460">
                  <a:extLst>
                    <a:ext uri="{9D8B030D-6E8A-4147-A177-3AD203B41FA5}">
                      <a16:colId xmlns:a16="http://schemas.microsoft.com/office/drawing/2014/main" val="26034511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78859648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3245526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12584857"/>
                    </a:ext>
                  </a:extLst>
                </a:gridCol>
              </a:tblGrid>
              <a:tr h="42642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Наименование</a:t>
                      </a:r>
                      <a:r>
                        <a:rPr lang="ru-RU" sz="1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субсидии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2023 г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2024 г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2025 г</a:t>
                      </a:r>
                      <a:endParaRPr lang="ru-RU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22865"/>
                  </a:ext>
                </a:extLst>
              </a:tr>
              <a:tr h="5077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Организация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бесплатного горячего питания</a:t>
                      </a:r>
                      <a:endParaRPr lang="ru-RU" sz="14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55,0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55,0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53,6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76502"/>
                  </a:ext>
                </a:extLst>
              </a:tr>
              <a:tr h="29870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Поддержка отрасли культуры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18323"/>
                  </a:ext>
                </a:extLst>
              </a:tr>
              <a:tr h="40856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Приобретение школьных автобусов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12,9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355287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Питание детей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с ограниченными возможностями здоровья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9,9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9,1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08072"/>
                  </a:ext>
                </a:extLst>
              </a:tr>
              <a:tr h="57784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Оплата стоимости набора продуктов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в лагерях дневного пребывания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1,2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254740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Питание детей с туберкулезной интоксикацией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587616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Осуществление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дорожной деятельности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26794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Народные инициативы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126269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Создание площадок накопления ТКО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413844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Обеспечение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бесплатным молоком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710600"/>
                  </a:ext>
                </a:extLst>
              </a:tr>
              <a:tr h="41423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Обеспечение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выплаты заработной платы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83,3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83,7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83,7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14629"/>
                  </a:ext>
                </a:extLst>
              </a:tr>
              <a:tr h="40856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Приобретение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средств обучения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1,3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052100"/>
                  </a:ext>
                </a:extLst>
              </a:tr>
              <a:tr h="4686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Обеспечение антитеррористической безопасности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1,4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750170"/>
                  </a:ext>
                </a:extLst>
              </a:tr>
              <a:tr h="40856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Строительство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школы в с. Баклаши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442,5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37664"/>
                  </a:ext>
                </a:extLst>
              </a:tr>
              <a:tr h="40856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ИТОГО,</a:t>
                      </a:r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млн. рублей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193,4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180,5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610,0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30093"/>
                  </a:ext>
                </a:extLst>
              </a:tr>
            </a:tbl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46285730"/>
              </p:ext>
            </p:extLst>
          </p:nvPr>
        </p:nvGraphicFramePr>
        <p:xfrm>
          <a:off x="275299" y="2484168"/>
          <a:ext cx="8501062" cy="341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51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chemeClr val="accent6">
                <a:lumMod val="60000"/>
                <a:lumOff val="40000"/>
              </a:schemeClr>
            </a:gs>
            <a:gs pos="0">
              <a:schemeClr val="accent6">
                <a:lumMod val="60000"/>
                <a:lumOff val="4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0" y="4071942"/>
            <a:ext cx="2928958" cy="2786058"/>
          </a:xfrm>
          <a:prstGeom prst="flowChartPunchedTap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Муниципальные программы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10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муниципальных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программ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6000760" y="2714620"/>
            <a:ext cx="3143240" cy="2286016"/>
          </a:xfrm>
          <a:prstGeom prst="flowChartPunchedTap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Непрограммные расходы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Обеспечение </a:t>
            </a:r>
            <a:r>
              <a:rPr kumimoji="0" lang="ru-RU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деят-ти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КРП, Думы ШМР, резервный фонд, обеспечение выборов,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функции по переданным полномочиям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223853">
            <a:off x="1794023" y="2079659"/>
            <a:ext cx="2685433" cy="1888136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2 457,9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2 368,2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2 826,6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млн.руб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или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99,1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prstClr val="black"/>
                </a:solidFill>
                <a:latin typeface="Calibri"/>
              </a:rPr>
              <a:t>98,9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99,3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2071688" y="142875"/>
            <a:ext cx="4500562" cy="178593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БЮДЖЕТ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2023 -2025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годов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Программный бюджет </a:t>
            </a:r>
          </a:p>
        </p:txBody>
      </p:sp>
      <p:sp>
        <p:nvSpPr>
          <p:cNvPr id="12" name="Стрелка вправо 11"/>
          <p:cNvSpPr/>
          <p:nvPr/>
        </p:nvSpPr>
        <p:spPr>
          <a:xfrm rot="2090164">
            <a:off x="6416955" y="1831553"/>
            <a:ext cx="2214563" cy="945871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23,4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27,0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20,4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млн.руб.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-0,9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prstClr val="black"/>
                </a:solidFill>
                <a:latin typeface="Calibri"/>
              </a:rPr>
              <a:t>1,1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0,7%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1995" name="Рисунок 3" descr="Снимок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5126038"/>
            <a:ext cx="57150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7484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86409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Обеспечение приоритетных направлений расходов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5328592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</a:t>
            </a:r>
            <a:r>
              <a:rPr lang="ru-RU" sz="17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оддержание </a:t>
            </a: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достигнутых уровней заработной платы отдельных категорий работников социальной сферы, а также проведение ежегодной индексации заработной платы иных категорий работников бюджетной </a:t>
            </a:r>
            <a:r>
              <a:rPr lang="ru-RU" sz="17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сферы.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</a:t>
            </a:r>
            <a:r>
              <a:rPr lang="ru-RU" sz="17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беспечение </a:t>
            </a: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дифференциации в оплате труда работников бюджетной сферы по профессионально – квалификационным группам к профессии рабочего первого разряда, получающего заработную плату на уровне минимального размера оплаты труда, установленного законодательством, с применением районного коэффициента и процентной надбавки к заработной </a:t>
            </a:r>
            <a:r>
              <a:rPr lang="ru-RU" sz="17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плате.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существление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бюджетных инвестиций в объекты муниципальной собственности с учетом приоритетности расходов, связанных с выполнением условий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</a:rPr>
              <a:t>софинансирования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из областного бюджета;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17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Повышение </a:t>
            </a: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надежности объектов теплоснабжения, коммунальной инфраструктуры, находящихся в муниципальной собственности </a:t>
            </a:r>
            <a:r>
              <a:rPr lang="ru-RU" sz="17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Шелеховского</a:t>
            </a: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района, предотвращение вредного воздействия отходов на здоровье человека и окружающую среду на территории </a:t>
            </a:r>
            <a:r>
              <a:rPr lang="ru-RU" sz="17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Шелеховского</a:t>
            </a:r>
            <a:r>
              <a:rPr lang="ru-RU" sz="17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7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района.</a:t>
            </a:r>
            <a:r>
              <a:rPr lang="ru-RU" sz="1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7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Б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езусловное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обеспечение действующих на территории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</a:rPr>
              <a:t>Шелеховского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района социальных обязательств</a:t>
            </a:r>
            <a:endParaRPr lang="ru-RU" sz="1700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 algn="just">
              <a:buFont typeface="Wingdings" pitchFamily="2" charset="2"/>
              <a:buChar char="v"/>
            </a:pPr>
            <a:endParaRPr lang="ru-RU" sz="2000" b="1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2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457200" indent="-457200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5306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4241</TotalTime>
  <Words>1332</Words>
  <Application>Microsoft Office PowerPoint</Application>
  <PresentationFormat>Экран (4:3)</PresentationFormat>
  <Paragraphs>407</Paragraphs>
  <Slides>17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Century Gothic</vt:lpstr>
      <vt:lpstr>Times New Roman</vt:lpstr>
      <vt:lpstr>Wingdings</vt:lpstr>
      <vt:lpstr>1_Аптека</vt:lpstr>
      <vt:lpstr>Office Theme</vt:lpstr>
      <vt:lpstr>Диаграмма</vt:lpstr>
      <vt:lpstr>Презентация PowerPoint</vt:lpstr>
      <vt:lpstr>. Основные показатели социально-экономического развития Шелеховского района на 2021-2025 годы, млн. рублей </vt:lpstr>
      <vt:lpstr>Динамика доходов за 2022-2025 годы, тыс. руб. </vt:lpstr>
      <vt:lpstr> Динамика  доходной части бюджета Шелеховского района за 2022 -2023 годы  </vt:lpstr>
      <vt:lpstr>Налог на доходы физических лиц, млн. рублей</vt:lpstr>
      <vt:lpstr>Безвозмездные поступления  2022-2025 годы, млн. рублей</vt:lpstr>
      <vt:lpstr>Презентация PowerPoint</vt:lpstr>
      <vt:lpstr>Презентация PowerPoint</vt:lpstr>
      <vt:lpstr>Обеспечение приоритетных направлений расходов</vt:lpstr>
      <vt:lpstr> Структура расходов бюджета Шелеховского района на 2023 год, млн. руб., %</vt:lpstr>
      <vt:lpstr>Презентация PowerPoint</vt:lpstr>
      <vt:lpstr>Презентация PowerPoint</vt:lpstr>
      <vt:lpstr>Презентация PowerPoint</vt:lpstr>
      <vt:lpstr>Презентация PowerPoint</vt:lpstr>
      <vt:lpstr>Межбюджетные трансферты бюджетам поселений Шелеховского района, тыс. рублей</vt:lpstr>
      <vt:lpstr>Презентация PowerPoint</vt:lpstr>
      <vt:lpstr>Основные параметры бюджета на 2023 год и на плановый период 2024 и 2025 годов, тыс. руб.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Киреева Надежда</dc:creator>
  <cp:lastModifiedBy>Иванова Ольга Анатольевна</cp:lastModifiedBy>
  <cp:revision>323</cp:revision>
  <cp:lastPrinted>2019-11-14T06:23:33Z</cp:lastPrinted>
  <dcterms:created xsi:type="dcterms:W3CDTF">2019-11-07T04:29:06Z</dcterms:created>
  <dcterms:modified xsi:type="dcterms:W3CDTF">2022-12-02T07:00:02Z</dcterms:modified>
</cp:coreProperties>
</file>