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  <p:sldMasterId id="2147483761" r:id="rId2"/>
    <p:sldMasterId id="2147483778" r:id="rId3"/>
  </p:sldMasterIdLst>
  <p:notesMasterIdLst>
    <p:notesMasterId r:id="rId22"/>
  </p:notesMasterIdLst>
  <p:sldIdLst>
    <p:sldId id="256" r:id="rId4"/>
    <p:sldId id="437" r:id="rId5"/>
    <p:sldId id="354" r:id="rId6"/>
    <p:sldId id="429" r:id="rId7"/>
    <p:sldId id="430" r:id="rId8"/>
    <p:sldId id="340" r:id="rId9"/>
    <p:sldId id="358" r:id="rId10"/>
    <p:sldId id="287" r:id="rId11"/>
    <p:sldId id="356" r:id="rId12"/>
    <p:sldId id="360" r:id="rId13"/>
    <p:sldId id="427" r:id="rId14"/>
    <p:sldId id="362" r:id="rId15"/>
    <p:sldId id="298" r:id="rId16"/>
    <p:sldId id="335" r:id="rId17"/>
    <p:sldId id="364" r:id="rId18"/>
    <p:sldId id="366" r:id="rId19"/>
    <p:sldId id="426" r:id="rId20"/>
    <p:sldId id="428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ванова Ольга Анатольевна" initials="ИОА" lastIdx="3" clrIdx="0">
    <p:extLst>
      <p:ext uri="{19B8F6BF-5375-455C-9EA6-DF929625EA0E}">
        <p15:presenceInfo xmlns:p15="http://schemas.microsoft.com/office/powerpoint/2012/main" userId="S-1-5-21-1659004503-706699826-854245398-12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51" autoAdjust="0"/>
  </p:normalViewPr>
  <p:slideViewPr>
    <p:cSldViewPr>
      <p:cViewPr varScale="1">
        <p:scale>
          <a:sx n="81" d="100"/>
          <a:sy n="81" d="100"/>
        </p:scale>
        <p:origin x="7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10.xlsx"/><Relationship Id="rId1" Type="http://schemas.openxmlformats.org/officeDocument/2006/relationships/image" Target="../media/image7.jpeg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image" Target="../media/image7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80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Численность постоянного населения, чел.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77-4A24-A42C-C85AE910384B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77-4A24-A42C-C85AE910384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64</a:t>
                    </a:r>
                    <a:r>
                      <a:rPr lang="en-US" baseline="0" dirty="0"/>
                      <a:t> 570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277-4A24-A42C-C85AE910384B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77-4A24-A42C-C85AE910384B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77-4A24-A42C-C85AE91038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Лист1!$A$3:$A$8</c:f>
              <c:strCache>
                <c:ptCount val="5"/>
                <c:pt idx="0">
                  <c:v>факт 2022 год</c:v>
                </c:pt>
                <c:pt idx="1">
                  <c:v>план 2023 год</c:v>
                </c:pt>
                <c:pt idx="2">
                  <c:v>план 2024 год</c:v>
                </c:pt>
                <c:pt idx="3">
                  <c:v>план 2025 год</c:v>
                </c:pt>
                <c:pt idx="4">
                  <c:v>план 2026 год</c:v>
                </c:pt>
              </c:strCache>
            </c:strRef>
          </c:cat>
          <c:val>
            <c:numRef>
              <c:f>Лист1!$B$3:$B$8</c:f>
              <c:numCache>
                <c:formatCode>#,##0</c:formatCode>
                <c:ptCount val="5"/>
                <c:pt idx="0">
                  <c:v>67580</c:v>
                </c:pt>
                <c:pt idx="1">
                  <c:v>64199</c:v>
                </c:pt>
                <c:pt idx="2">
                  <c:v>64570</c:v>
                </c:pt>
                <c:pt idx="3">
                  <c:v>65371</c:v>
                </c:pt>
                <c:pt idx="4">
                  <c:v>66228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77-4A24-A42C-C85AE9103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73792"/>
        <c:axId val="19875328"/>
      </c:barChart>
      <c:catAx>
        <c:axId val="19873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9875328"/>
        <c:crosses val="autoZero"/>
        <c:auto val="1"/>
        <c:lblAlgn val="ctr"/>
        <c:lblOffset val="100"/>
        <c:noMultiLvlLbl val="0"/>
      </c:catAx>
      <c:valAx>
        <c:axId val="19875328"/>
        <c:scaling>
          <c:orientation val="minMax"/>
          <c:min val="0"/>
        </c:scaling>
        <c:delete val="1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#,##0" sourceLinked="1"/>
        <c:majorTickMark val="none"/>
        <c:minorTickMark val="none"/>
        <c:tickLblPos val="nextTo"/>
        <c:crossAx val="19873792"/>
        <c:crosses val="autoZero"/>
        <c:crossBetween val="between"/>
        <c:majorUnit val="20000"/>
        <c:min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3608923884515"/>
          <c:y val="2.5367922224987533E-2"/>
          <c:w val="0.91926957567804024"/>
          <c:h val="0.78871620944801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 погноз 2026 года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834.8</c:v>
                </c:pt>
                <c:pt idx="1">
                  <c:v>442.3</c:v>
                </c:pt>
                <c:pt idx="2">
                  <c:v>251.3</c:v>
                </c:pt>
                <c:pt idx="3">
                  <c:v>317.7</c:v>
                </c:pt>
                <c:pt idx="4">
                  <c:v>203.5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DC-4BD0-A467-FD04C6AD28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 погноз 2026 года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1267.3</c:v>
                </c:pt>
                <c:pt idx="1">
                  <c:v>1405.6</c:v>
                </c:pt>
                <c:pt idx="2">
                  <c:v>1466.4</c:v>
                </c:pt>
                <c:pt idx="3">
                  <c:v>1393.2</c:v>
                </c:pt>
                <c:pt idx="4">
                  <c:v>1385.7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DC-4BD0-A467-FD04C6AD28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МБТ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 погноз 2026 года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67.8</c:v>
                </c:pt>
                <c:pt idx="1">
                  <c:v>82.4</c:v>
                </c:pt>
                <c:pt idx="2">
                  <c:v>5.3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BDC-4BD0-A467-FD04C6AD285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 погноз 2026 года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0</c:v>
                </c:pt>
                <c:pt idx="1">
                  <c:v>53.7</c:v>
                </c:pt>
                <c:pt idx="2">
                  <c:v>151.6</c:v>
                </c:pt>
                <c:pt idx="3">
                  <c:v>55.1</c:v>
                </c:pt>
                <c:pt idx="4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F-417B-8094-419156384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804608"/>
        <c:axId val="240806144"/>
      </c:barChart>
      <c:catAx>
        <c:axId val="24080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0806144"/>
        <c:crosses val="autoZero"/>
        <c:auto val="1"/>
        <c:lblAlgn val="ctr"/>
        <c:lblOffset val="100"/>
        <c:noMultiLvlLbl val="0"/>
      </c:catAx>
      <c:valAx>
        <c:axId val="240806144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crossAx val="240804608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8047900262524"/>
          <c:y val="0.24294317343495561"/>
          <c:w val="0.40561264216972881"/>
          <c:h val="0.674263394017708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</c:spPr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4-C5A5-4EBD-989F-81D03D0D55F1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5A5-4EBD-989F-81D03D0D55F1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6-C5A5-4EBD-989F-81D03D0D55F1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5A5-4EBD-989F-81D03D0D55F1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5A5-4EBD-989F-81D03D0D55F1}"/>
              </c:ext>
            </c:extLst>
          </c:dPt>
          <c:dPt>
            <c:idx val="10"/>
            <c:bubble3D val="0"/>
            <c:spPr>
              <a:solidFill>
                <a:srgbClr val="00B0F0"/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B-C5A5-4EBD-989F-81D03D0D55F1}"/>
              </c:ext>
            </c:extLst>
          </c:dPt>
          <c:dLbls>
            <c:dLbl>
              <c:idx val="0"/>
              <c:layout>
                <c:manualLayout>
                  <c:x val="4.3275371828521432E-2"/>
                  <c:y val="-0.11025564304461942"/>
                </c:manualLayout>
              </c:layout>
              <c:numFmt formatCode="0.0%" sourceLinked="0"/>
              <c:spPr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c:spPr>
              <c:txPr>
                <a:bodyPr/>
                <a:lstStyle/>
                <a:p>
                  <a:pPr>
                    <a:defRPr sz="1400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A5-4EBD-989F-81D03D0D55F1}"/>
                </c:ext>
              </c:extLst>
            </c:dLbl>
            <c:dLbl>
              <c:idx val="1"/>
              <c:layout>
                <c:manualLayout>
                  <c:x val="0.2034339457567805"/>
                  <c:y val="-0.12343657042869641"/>
                </c:manualLayout>
              </c:layout>
              <c:tx>
                <c:rich>
                  <a:bodyPr/>
                  <a:lstStyle/>
                  <a:p>
                    <a:fld id="{43988DDB-F01C-4E77-9769-304CEA57C28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37AEB646-F536-456C-8AD0-0FD5D5DDF5BA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 0,4%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5A5-4EBD-989F-81D03D0D55F1}"/>
                </c:ext>
              </c:extLst>
            </c:dLbl>
            <c:dLbl>
              <c:idx val="2"/>
              <c:layout>
                <c:manualLayout>
                  <c:x val="8.0545494313211743E-2"/>
                  <c:y val="1.8497586008508121E-2"/>
                </c:manualLayout>
              </c:layout>
              <c:tx>
                <c:rich>
                  <a:bodyPr/>
                  <a:lstStyle/>
                  <a:p>
                    <a:fld id="{AD1E9E53-9F6C-4C8B-92A5-AC166BCF43A4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C0999E1A-CC87-49CC-B2FD-4EA1282116DB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;0,13%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5A5-4EBD-989F-81D03D0D55F1}"/>
                </c:ext>
              </c:extLst>
            </c:dLbl>
            <c:dLbl>
              <c:idx val="3"/>
              <c:layout>
                <c:manualLayout>
                  <c:x val="0.13872101924759406"/>
                  <c:y val="0.1539549495574495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A5-4EBD-989F-81D03D0D55F1}"/>
                </c:ext>
              </c:extLst>
            </c:dLbl>
            <c:dLbl>
              <c:idx val="4"/>
              <c:layout>
                <c:manualLayout>
                  <c:x val="0.1773888888888889"/>
                  <c:y val="0.2362377952755905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A5-4EBD-989F-81D03D0D55F1}"/>
                </c:ext>
              </c:extLst>
            </c:dLbl>
            <c:dLbl>
              <c:idx val="5"/>
              <c:layout>
                <c:manualLayout>
                  <c:x val="-0.15791524496937884"/>
                  <c:y val="-4.1280314960629921E-2"/>
                </c:manualLayout>
              </c:layout>
              <c:numFmt formatCode="0.0%" sourceLinked="0"/>
              <c:spPr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c:spPr>
              <c:txPr>
                <a:bodyPr/>
                <a:lstStyle/>
                <a:p>
                  <a:pPr>
                    <a:defRPr sz="2051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419444444444442"/>
                      <c:h val="0.117955555555555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5A5-4EBD-989F-81D03D0D55F1}"/>
                </c:ext>
              </c:extLst>
            </c:dLbl>
            <c:dLbl>
              <c:idx val="6"/>
              <c:layout>
                <c:manualLayout>
                  <c:x val="-0.1325445100612424"/>
                  <c:y val="0.1095157038930424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A5-4EBD-989F-81D03D0D55F1}"/>
                </c:ext>
              </c:extLst>
            </c:dLbl>
            <c:dLbl>
              <c:idx val="7"/>
              <c:layout>
                <c:manualLayout>
                  <c:x val="-0.27262839020122487"/>
                  <c:y val="5.959580865565380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A5-4EBD-989F-81D03D0D55F1}"/>
                </c:ext>
              </c:extLst>
            </c:dLbl>
            <c:dLbl>
              <c:idx val="8"/>
              <c:layout>
                <c:manualLayout>
                  <c:x val="-0.28622386264216981"/>
                  <c:y val="-7.14626170775382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A5-4EBD-989F-81D03D0D55F1}"/>
                </c:ext>
              </c:extLst>
            </c:dLbl>
            <c:dLbl>
              <c:idx val="9"/>
              <c:layout>
                <c:manualLayout>
                  <c:x val="-0.16688265529308838"/>
                  <c:y val="-0.17060874890638669"/>
                </c:manualLayout>
              </c:layout>
              <c:tx>
                <c:rich>
                  <a:bodyPr/>
                  <a:lstStyle/>
                  <a:p>
                    <a:fld id="{1FB6EA66-0FF3-41BA-81CF-2F0307374B6D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34DF5473-24E5-497E-8F5C-AC0511E3D1B9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; 0,18%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5A5-4EBD-989F-81D03D0D55F1}"/>
                </c:ext>
              </c:extLst>
            </c:dLbl>
            <c:dLbl>
              <c:idx val="10"/>
              <c:layout>
                <c:manualLayout>
                  <c:x val="1.8553204286964147E-2"/>
                  <c:y val="3.333324001192692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A5-4EBD-989F-81D03D0D55F1}"/>
                </c:ext>
              </c:extLst>
            </c:dLbl>
            <c:dLbl>
              <c:idx val="11"/>
              <c:layout>
                <c:manualLayout>
                  <c:x val="-4.0392443132108539E-2"/>
                  <c:y val="-0.15802799650043745"/>
                </c:manualLayout>
              </c:layout>
              <c:tx>
                <c:rich>
                  <a:bodyPr/>
                  <a:lstStyle/>
                  <a:p>
                    <a:fld id="{E5CE1B7C-AA3D-4680-B1B0-FBF8AA249D2E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D74601C6-FC5D-4A50-B8D5-0D4880AF6AA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0,07%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99A-4601-AD1D-824C587F7632}"/>
                </c:ext>
              </c:extLst>
            </c:dLbl>
            <c:numFmt formatCode="0.0%" sourceLinked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c:spPr>
            <c:txPr>
              <a:bodyPr/>
              <a:lstStyle/>
              <a:p>
                <a:pPr>
                  <a:defRPr sz="1436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Охрана окр. Среды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Физич. культура и спорт</c:v>
                </c:pt>
                <c:pt idx="9">
                  <c:v>СМИ</c:v>
                </c:pt>
                <c:pt idx="10">
                  <c:v>МБТ</c:v>
                </c:pt>
                <c:pt idx="11">
                  <c:v>Обслуживание муниц. долга</c:v>
                </c:pt>
              </c:strCache>
            </c:strRef>
          </c:cat>
          <c:val>
            <c:numRef>
              <c:f>Лист1!$B$2:$B$13</c:f>
              <c:numCache>
                <c:formatCode>#\ ##0.0</c:formatCode>
                <c:ptCount val="12"/>
                <c:pt idx="0">
                  <c:v>271.7</c:v>
                </c:pt>
                <c:pt idx="1">
                  <c:v>11.2</c:v>
                </c:pt>
                <c:pt idx="2">
                  <c:v>51.8</c:v>
                </c:pt>
                <c:pt idx="3">
                  <c:v>97.8</c:v>
                </c:pt>
                <c:pt idx="4">
                  <c:v>115</c:v>
                </c:pt>
                <c:pt idx="5">
                  <c:v>2049.3000000000002</c:v>
                </c:pt>
                <c:pt idx="6">
                  <c:v>50.3</c:v>
                </c:pt>
                <c:pt idx="7">
                  <c:v>25.5</c:v>
                </c:pt>
                <c:pt idx="8">
                  <c:v>59.6</c:v>
                </c:pt>
                <c:pt idx="9">
                  <c:v>9.8000000000000007</c:v>
                </c:pt>
                <c:pt idx="10">
                  <c:v>118.4</c:v>
                </c:pt>
                <c:pt idx="1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5A5-4EBD-989F-81D03D0D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6051">
          <a:noFill/>
        </a:ln>
      </c:spPr>
    </c:plotArea>
    <c:plotVisOnly val="1"/>
    <c:dispBlanksAs val="zero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846"/>
      </a:pPr>
      <a:endParaRPr lang="ru-RU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601" b="1" baseline="0">
                <a:latin typeface="CG Omega" panose="020B0502050508020304" pitchFamily="34" charset="0"/>
              </a:defRPr>
            </a:pPr>
            <a:r>
              <a:rPr lang="ru-RU" sz="1600" b="1" baseline="0" dirty="0"/>
              <a:t>Предоставление дотаций бюджетам поселений</a:t>
            </a:r>
          </a:p>
        </c:rich>
      </c:tx>
      <c:layout>
        <c:manualLayout>
          <c:xMode val="edge"/>
          <c:yMode val="edge"/>
          <c:x val="0.23484548833444915"/>
          <c:y val="2.4327859086144089E-2"/>
        </c:manualLayout>
      </c:layout>
      <c:overlay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title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439347878399651"/>
          <c:y val="2.4780255100908727E-2"/>
          <c:w val="0.84780424649827169"/>
          <c:h val="0.7920242614523317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ОБ</c:v>
                </c:pt>
              </c:strCache>
            </c:strRef>
          </c:tx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67 966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31F-4B66-9297-65DD82D01AA8}"/>
                </c:ext>
              </c:extLst>
            </c:dLbl>
            <c:spPr>
              <a:solidFill>
                <a:prstClr val="white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 первонач. 2023 год</c:v>
                </c:pt>
                <c:pt idx="1">
                  <c:v>оценка 2023 года</c:v>
                </c:pt>
                <c:pt idx="2">
                  <c:v>план 2024 года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48902</c:v>
                </c:pt>
                <c:pt idx="1">
                  <c:v>93159</c:v>
                </c:pt>
                <c:pt idx="2" formatCode="#,##0.00">
                  <c:v>67966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8D-4D2E-957A-37FCB9AA6E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Средства МБ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F122D46-5055-427E-AA9E-2A0E83DE1253}" type="VALUE">
                      <a:rPr lang="en-US" baseline="0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31F-4B66-9297-65DD82D01AA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6C03F3E8-71DF-41A2-89CF-6A6711AA76BB}" type="VALUE">
                      <a:rPr lang="en-US" baseline="0"/>
                      <a:pPr/>
                      <a:t>[ЗНАЧЕНИЕ]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31F-4B66-9297-65DD82D01AA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aseline="0" dirty="0"/>
                      <a:t> </a:t>
                    </a:r>
                    <a:fld id="{D4983D17-5487-4E06-B3E8-835A2A0D499F}" type="VALUE">
                      <a:rPr lang="en-US" baseline="0"/>
                      <a:pPr/>
                      <a:t>[ЗНАЧЕНИЕ]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31F-4B66-9297-65DD82D01AA8}"/>
                </c:ext>
              </c:extLst>
            </c:dLbl>
            <c:numFmt formatCode="#,##0" sourceLinked="0"/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 первонач. 2023 год</c:v>
                </c:pt>
                <c:pt idx="1">
                  <c:v>оценка 2023 года</c:v>
                </c:pt>
                <c:pt idx="2">
                  <c:v>план 2024 года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44609</c:v>
                </c:pt>
                <c:pt idx="1">
                  <c:v>51383</c:v>
                </c:pt>
                <c:pt idx="2" formatCode="#,##0.00">
                  <c:v>50413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C4-4912-913A-A0EAD3421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37440"/>
        <c:axId val="21039360"/>
        <c:axId val="0"/>
      </c:bar3DChart>
      <c:catAx>
        <c:axId val="2103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1039360"/>
        <c:crosses val="autoZero"/>
        <c:auto val="1"/>
        <c:lblAlgn val="ctr"/>
        <c:lblOffset val="100"/>
        <c:noMultiLvlLbl val="0"/>
      </c:catAx>
      <c:valAx>
        <c:axId val="21039360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1037440"/>
        <c:crosses val="autoZero"/>
        <c:crossBetween val="between"/>
      </c:valAx>
      <c:spPr>
        <a:noFill/>
        <a:ln w="25411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800" b="1" i="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="1" i="0" baseline="0"/>
            </a:pPr>
            <a:endParaRPr lang="ru-RU"/>
          </a:p>
        </c:txPr>
      </c:legendEntry>
      <c:layout>
        <c:manualLayout>
          <c:xMode val="edge"/>
          <c:yMode val="edge"/>
          <c:x val="0.1939494747301781"/>
          <c:y val="0.93057269600089265"/>
          <c:w val="0.64646346955247846"/>
          <c:h val="5.9290696046547298E-2"/>
        </c:manualLayout>
      </c:layout>
      <c:overlay val="0"/>
      <c:txPr>
        <a:bodyPr/>
        <a:lstStyle/>
        <a:p>
          <a:pPr>
            <a:defRPr sz="2401" b="1" i="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996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291319044452266E-2"/>
          <c:y val="0.26203437713269956"/>
          <c:w val="0.93741736191109548"/>
          <c:h val="0.49349807693325087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882816"/>
        <c:axId val="6884352"/>
        <c:axId val="0"/>
      </c:bar3DChart>
      <c:catAx>
        <c:axId val="6882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884352"/>
        <c:crosses val="autoZero"/>
        <c:auto val="1"/>
        <c:lblAlgn val="ctr"/>
        <c:lblOffset val="100"/>
        <c:noMultiLvlLbl val="0"/>
      </c:catAx>
      <c:valAx>
        <c:axId val="6884352"/>
        <c:scaling>
          <c:orientation val="minMax"/>
          <c:max val="60000"/>
        </c:scaling>
        <c:delete val="1"/>
        <c:axPos val="l"/>
        <c:majorGridlines/>
        <c:numFmt formatCode="#\ ##0_р_." sourceLinked="1"/>
        <c:majorTickMark val="out"/>
        <c:minorTickMark val="none"/>
        <c:tickLblPos val="nextTo"/>
        <c:crossAx val="6882816"/>
        <c:crosses val="autoZero"/>
        <c:crossBetween val="between"/>
        <c:majorUnit val="20000"/>
        <c:minorUnit val="2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5917339829624666"/>
          <c:y val="4.8501555382735255E-2"/>
        </c:manualLayout>
      </c:layout>
      <c:overlay val="0"/>
      <c:txPr>
        <a:bodyPr/>
        <a:lstStyle/>
        <a:p>
          <a:pPr>
            <a:defRPr sz="18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Выручка от реализации продукции, работ, услуг, млн. руб.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2022 год</c:v>
                </c:pt>
                <c:pt idx="1">
                  <c:v>план 2023 год</c:v>
                </c:pt>
                <c:pt idx="2">
                  <c:v>план 2024 год</c:v>
                </c:pt>
                <c:pt idx="3">
                  <c:v>план 2025 год</c:v>
                </c:pt>
                <c:pt idx="4">
                  <c:v>план 2026 год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107391</c:v>
                </c:pt>
                <c:pt idx="1">
                  <c:v>111746</c:v>
                </c:pt>
                <c:pt idx="2">
                  <c:v>119728</c:v>
                </c:pt>
                <c:pt idx="3">
                  <c:v>128280</c:v>
                </c:pt>
                <c:pt idx="4">
                  <c:v>137443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43-466F-A1FD-90C9158C29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17120"/>
        <c:axId val="6927104"/>
      </c:barChart>
      <c:catAx>
        <c:axId val="691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927104"/>
        <c:crosses val="autoZero"/>
        <c:auto val="1"/>
        <c:lblAlgn val="ctr"/>
        <c:lblOffset val="100"/>
        <c:noMultiLvlLbl val="0"/>
      </c:catAx>
      <c:valAx>
        <c:axId val="6927104"/>
        <c:scaling>
          <c:orientation val="minMax"/>
        </c:scaling>
        <c:delete val="1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#,##0" sourceLinked="1"/>
        <c:majorTickMark val="out"/>
        <c:minorTickMark val="none"/>
        <c:tickLblPos val="nextTo"/>
        <c:crossAx val="6917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800">
              <a:solidFill>
                <a:srgbClr val="CC00FF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Ввод в действие жилых домов, кв.м.</c:v>
                </c:pt>
              </c:strCache>
            </c:strRef>
          </c:tx>
          <c:spPr>
            <a:solidFill>
              <a:srgbClr val="CC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2022 год</c:v>
                </c:pt>
                <c:pt idx="1">
                  <c:v>план 2023 год</c:v>
                </c:pt>
                <c:pt idx="2">
                  <c:v>план 2024 год</c:v>
                </c:pt>
                <c:pt idx="3">
                  <c:v>план 2025 год</c:v>
                </c:pt>
                <c:pt idx="4">
                  <c:v>план 2026 год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49879</c:v>
                </c:pt>
                <c:pt idx="1">
                  <c:v>51625</c:v>
                </c:pt>
                <c:pt idx="2">
                  <c:v>52056</c:v>
                </c:pt>
                <c:pt idx="3">
                  <c:v>52490</c:v>
                </c:pt>
                <c:pt idx="4">
                  <c:v>52929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DC-48D1-8847-222C085B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67040"/>
        <c:axId val="22968576"/>
      </c:barChart>
      <c:catAx>
        <c:axId val="22967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968576"/>
        <c:crosses val="autoZero"/>
        <c:auto val="1"/>
        <c:lblAlgn val="ctr"/>
        <c:lblOffset val="100"/>
        <c:noMultiLvlLbl val="0"/>
      </c:catAx>
      <c:valAx>
        <c:axId val="22968576"/>
        <c:scaling>
          <c:orientation val="minMax"/>
          <c:max val="60000"/>
          <c:min val="0"/>
        </c:scaling>
        <c:delete val="1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#,##0" sourceLinked="1"/>
        <c:majorTickMark val="out"/>
        <c:minorTickMark val="none"/>
        <c:tickLblPos val="nextTo"/>
        <c:crossAx val="22967040"/>
        <c:crosses val="autoZero"/>
        <c:crossBetween val="between"/>
        <c:majorUnit val="20000"/>
        <c:minorUnit val="2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Среднемесячная заработная плата, тыс. руб.</a:t>
            </a:r>
          </a:p>
        </c:rich>
      </c:tx>
      <c:layout>
        <c:manualLayout>
          <c:xMode val="edge"/>
          <c:yMode val="edge"/>
          <c:x val="0.15917339829624666"/>
          <c:y val="4.8501555382735255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Среднемесячная заработная плата, тыс. руб.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2022 год</c:v>
                </c:pt>
                <c:pt idx="1">
                  <c:v>план 2023 год</c:v>
                </c:pt>
                <c:pt idx="2">
                  <c:v>план 2024 год</c:v>
                </c:pt>
                <c:pt idx="3">
                  <c:v>план 2025 год</c:v>
                </c:pt>
                <c:pt idx="4">
                  <c:v>план 2026 год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68497</c:v>
                </c:pt>
                <c:pt idx="1">
                  <c:v>71491</c:v>
                </c:pt>
                <c:pt idx="2">
                  <c:v>74616</c:v>
                </c:pt>
                <c:pt idx="3">
                  <c:v>77593</c:v>
                </c:pt>
                <c:pt idx="4">
                  <c:v>81224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4C-4A8C-86CB-630A4ED0B4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17120"/>
        <c:axId val="6927104"/>
      </c:barChart>
      <c:catAx>
        <c:axId val="691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927104"/>
        <c:crosses val="autoZero"/>
        <c:auto val="1"/>
        <c:lblAlgn val="ctr"/>
        <c:lblOffset val="100"/>
        <c:noMultiLvlLbl val="0"/>
      </c:catAx>
      <c:valAx>
        <c:axId val="6927104"/>
        <c:scaling>
          <c:orientation val="minMax"/>
        </c:scaling>
        <c:delete val="1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#,##0" sourceLinked="1"/>
        <c:majorTickMark val="out"/>
        <c:minorTickMark val="none"/>
        <c:tickLblPos val="nextTo"/>
        <c:crossAx val="6917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758157306193052E-2"/>
          <c:y val="1.6732267843255513E-2"/>
          <c:w val="0.90590538249373254"/>
          <c:h val="0.69656311636369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прогноз 2026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635.70000000000005</c:v>
                </c:pt>
                <c:pt idx="1">
                  <c:v>654.29999999999995</c:v>
                </c:pt>
                <c:pt idx="2">
                  <c:v>682.6</c:v>
                </c:pt>
                <c:pt idx="3">
                  <c:v>731.8</c:v>
                </c:pt>
                <c:pt idx="4">
                  <c:v>778.1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E1-486C-9BFD-369DC2D2AD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прогноз 2026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321.8</c:v>
                </c:pt>
                <c:pt idx="1">
                  <c:v>226.2</c:v>
                </c:pt>
                <c:pt idx="2">
                  <c:v>235.3</c:v>
                </c:pt>
                <c:pt idx="3">
                  <c:v>240.1</c:v>
                </c:pt>
                <c:pt idx="4">
                  <c:v>240.4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E1-486C-9BFD-369DC2D2A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7672688"/>
        <c:axId val="638310336"/>
      </c:barChart>
      <c:catAx>
        <c:axId val="55767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38310336"/>
        <c:crosses val="autoZero"/>
        <c:auto val="1"/>
        <c:lblAlgn val="ctr"/>
        <c:lblOffset val="100"/>
        <c:noMultiLvlLbl val="0"/>
      </c:catAx>
      <c:valAx>
        <c:axId val="63831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767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29341667350968"/>
          <c:y val="0.84068584972040128"/>
          <c:w val="0.62770658332649032"/>
          <c:h val="0.159314150279598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налоговых доходов 2022-2026 гг. в млн. руб.</a:t>
            </a:r>
          </a:p>
        </c:rich>
      </c:tx>
      <c:layout>
        <c:manualLayout>
          <c:xMode val="edge"/>
          <c:yMode val="edge"/>
          <c:x val="0.11880544035052121"/>
          <c:y val="1.51173679115018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5207500890705632E-2"/>
          <c:y val="7.5871098863411326E-2"/>
          <c:w val="0.72152074948661615"/>
          <c:h val="0.825670788994459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прогноз 2026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504.9</c:v>
                </c:pt>
                <c:pt idx="1">
                  <c:v>514.6</c:v>
                </c:pt>
                <c:pt idx="2">
                  <c:v>565.4</c:v>
                </c:pt>
                <c:pt idx="3">
                  <c:v>610.6</c:v>
                </c:pt>
                <c:pt idx="4">
                  <c:v>652.70000000000005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A0-4049-B1A0-4A55C0D575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на нефтепродукты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прогноз 2026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2.2999999999999998</c:v>
                </c:pt>
                <c:pt idx="1">
                  <c:v>2.2000000000000002</c:v>
                </c:pt>
                <c:pt idx="2">
                  <c:v>2.2999999999999998</c:v>
                </c:pt>
                <c:pt idx="3">
                  <c:v>2.4</c:v>
                </c:pt>
                <c:pt idx="4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A0-4049-B1A0-4A55C0D575E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Налог, взимаемый в связи с применением упрощенной системы налогообложения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прогноз 2026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102</c:v>
                </c:pt>
                <c:pt idx="1">
                  <c:v>108.8</c:v>
                </c:pt>
                <c:pt idx="2">
                  <c:v>86.1</c:v>
                </c:pt>
                <c:pt idx="3">
                  <c:v>89.5</c:v>
                </c:pt>
                <c:pt idx="4">
                  <c:v>92.9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A0-4049-B1A0-4A55C0D575E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Налог, взимаемый в связи с применением патентной системы налогообложения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прогноз 2026 года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14.1</c:v>
                </c:pt>
                <c:pt idx="1">
                  <c:v>14.6</c:v>
                </c:pt>
                <c:pt idx="2">
                  <c:v>15.1</c:v>
                </c:pt>
                <c:pt idx="3">
                  <c:v>15.5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A0-4049-B1A0-4A55C0D575E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3727923710956034E-3"/>
                  <c:y val="-1.259780659291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A0-4049-B1A0-4A55C0D575E9}"/>
                </c:ext>
              </c:extLst>
            </c:dLbl>
            <c:dLbl>
              <c:idx val="1"/>
              <c:layout>
                <c:manualLayout>
                  <c:x val="-1.4575974570318901E-3"/>
                  <c:y val="-1.259780659291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A0-4049-B1A0-4A55C0D575E9}"/>
                </c:ext>
              </c:extLst>
            </c:dLbl>
            <c:dLbl>
              <c:idx val="2"/>
              <c:layout>
                <c:manualLayout>
                  <c:x val="-2.9151949140636731E-3"/>
                  <c:y val="-1.5117367911501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A0-4049-B1A0-4A55C0D575E9}"/>
                </c:ext>
              </c:extLst>
            </c:dLbl>
            <c:dLbl>
              <c:idx val="3"/>
              <c:layout>
                <c:manualLayout>
                  <c:x val="-2.9151949140637265E-3"/>
                  <c:y val="-1.5117367911501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7A0-4049-B1A0-4A55C0D575E9}"/>
                </c:ext>
              </c:extLst>
            </c:dLbl>
            <c:dLbl>
              <c:idx val="4"/>
              <c:layout>
                <c:manualLayout>
                  <c:x val="4.3727923710955895E-3"/>
                  <c:y val="-1.88966106940498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617498882126047E-2"/>
                      <c:h val="4.18499135016744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7A0-4049-B1A0-4A55C0D575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2022 года</c:v>
                </c:pt>
                <c:pt idx="1">
                  <c:v>оценка 2023 года</c:v>
                </c:pt>
                <c:pt idx="2">
                  <c:v>прогноз 2024 года</c:v>
                </c:pt>
                <c:pt idx="3">
                  <c:v>прогноз 2025 года</c:v>
                </c:pt>
                <c:pt idx="4">
                  <c:v>прогноз 2026 года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12.2</c:v>
                </c:pt>
                <c:pt idx="1">
                  <c:v>14</c:v>
                </c:pt>
                <c:pt idx="2">
                  <c:v>13.6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A0-4049-B1A0-4A55C0D57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3799200"/>
        <c:axId val="656792112"/>
      </c:barChart>
      <c:catAx>
        <c:axId val="64379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6792112"/>
        <c:crosses val="autoZero"/>
        <c:auto val="1"/>
        <c:lblAlgn val="ctr"/>
        <c:lblOffset val="100"/>
        <c:noMultiLvlLbl val="0"/>
      </c:catAx>
      <c:valAx>
        <c:axId val="65679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379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227088233134177"/>
          <c:y val="0.11576451822813336"/>
          <c:w val="0.23772911766865829"/>
          <c:h val="0.753437419996811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5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082854445475453E-2"/>
          <c:y val="0.11093635334718323"/>
          <c:w val="0.9025031167979003"/>
          <c:h val="0.8078885334645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2022 факт</c:v>
                </c:pt>
                <c:pt idx="1">
                  <c:v>2023 оценка</c:v>
                </c:pt>
                <c:pt idx="2">
                  <c:v>2024 прогноз</c:v>
                </c:pt>
                <c:pt idx="3">
                  <c:v>2025 прогноз</c:v>
                </c:pt>
                <c:pt idx="4">
                  <c:v>2026 прогноз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504.9</c:v>
                </c:pt>
                <c:pt idx="1">
                  <c:v>520.1</c:v>
                </c:pt>
                <c:pt idx="2">
                  <c:v>565.4</c:v>
                </c:pt>
                <c:pt idx="3">
                  <c:v>610.6</c:v>
                </c:pt>
                <c:pt idx="4">
                  <c:v>652.70000000000005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9-43E1-940E-8279F79983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3283503"/>
        <c:axId val="2013288911"/>
      </c:barChart>
      <c:catAx>
        <c:axId val="2013283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3288911"/>
        <c:crosses val="autoZero"/>
        <c:auto val="1"/>
        <c:lblAlgn val="ctr"/>
        <c:lblOffset val="100"/>
        <c:noMultiLvlLbl val="0"/>
      </c:catAx>
      <c:valAx>
        <c:axId val="201328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3283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082854445475453E-2"/>
          <c:y val="0.11093635334718323"/>
          <c:w val="0.9025031167979003"/>
          <c:h val="0.8078885334645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2022 факт</c:v>
                </c:pt>
                <c:pt idx="1">
                  <c:v>2023 оценка</c:v>
                </c:pt>
                <c:pt idx="2">
                  <c:v>2024 прогноз</c:v>
                </c:pt>
                <c:pt idx="3">
                  <c:v>2025 прогноз</c:v>
                </c:pt>
                <c:pt idx="4">
                  <c:v>2026 прогноз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102</c:v>
                </c:pt>
                <c:pt idx="1">
                  <c:v>108.8</c:v>
                </c:pt>
                <c:pt idx="2">
                  <c:v>86.1</c:v>
                </c:pt>
                <c:pt idx="3">
                  <c:v>89.5</c:v>
                </c:pt>
                <c:pt idx="4">
                  <c:v>92.9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9-43E1-940E-8279F79983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3283503"/>
        <c:axId val="2013288911"/>
      </c:barChart>
      <c:catAx>
        <c:axId val="2013283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3288911"/>
        <c:crosses val="autoZero"/>
        <c:auto val="1"/>
        <c:lblAlgn val="ctr"/>
        <c:lblOffset val="100"/>
        <c:noMultiLvlLbl val="0"/>
      </c:catAx>
      <c:valAx>
        <c:axId val="201328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3283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1.2076E-7</cdr:x>
      <cdr:y>0.77158</cdr:y>
    </cdr:from>
    <cdr:to>
      <cdr:x>0.23478</cdr:x>
      <cdr:y>1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D7CEE9AE-B3C8-EE72-7BC2-CB3EAC800D70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" y="4167001"/>
          <a:ext cx="1944216" cy="1233599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0.75806</cdr:x>
      <cdr:y>0.79348</cdr:y>
    </cdr:from>
    <cdr:to>
      <cdr:x>1</cdr:x>
      <cdr:y>1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AFC373F3-9B63-394D-EA35-27A3149CE03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768752" y="5256584"/>
          <a:ext cx="2160240" cy="1368152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0.61029</cdr:x>
      <cdr:y>0.7</cdr:y>
    </cdr:from>
    <cdr:to>
      <cdr:x>0.94088</cdr:x>
      <cdr:y>0.9625</cdr:y>
    </cdr:to>
    <cdr:sp macro="" textlink="">
      <cdr:nvSpPr>
        <cdr:cNvPr id="3" name="Вертикальный свиток 2"/>
        <cdr:cNvSpPr/>
      </cdr:nvSpPr>
      <cdr:spPr>
        <a:xfrm xmlns:a="http://schemas.openxmlformats.org/drawingml/2006/main">
          <a:off x="5538794" y="4000512"/>
          <a:ext cx="3000396" cy="1500198"/>
        </a:xfrm>
        <a:prstGeom xmlns:a="http://schemas.openxmlformats.org/drawingml/2006/main" prst="verticalScroll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chemeClr val="tx1"/>
              </a:solidFill>
            </a:rPr>
            <a:t>Общий объем расходов</a:t>
          </a:r>
        </a:p>
        <a:p xmlns:a="http://schemas.openxmlformats.org/drawingml/2006/main">
          <a:r>
            <a:rPr lang="ru-RU" sz="1600" b="1" dirty="0">
              <a:solidFill>
                <a:schemeClr val="tx1"/>
              </a:solidFill>
            </a:rPr>
            <a:t>  2 862,4 </a:t>
          </a:r>
          <a:r>
            <a:rPr lang="ru-RU" sz="1600" b="1" dirty="0" err="1">
              <a:solidFill>
                <a:schemeClr val="tx1"/>
              </a:solidFill>
            </a:rPr>
            <a:t>млн.рублей</a:t>
          </a:r>
          <a:endParaRPr lang="ru-RU" sz="1600" b="1" dirty="0">
            <a:solidFill>
              <a:schemeClr val="tx1"/>
            </a:solidFill>
          </a:endParaRPr>
        </a:p>
        <a:p xmlns:a="http://schemas.openxmlformats.org/drawingml/2006/main">
          <a:r>
            <a:rPr lang="ru-RU" sz="1600" b="1" dirty="0">
              <a:solidFill>
                <a:schemeClr val="tx1"/>
              </a:solidFill>
            </a:rPr>
            <a:t>Социальная сфера –2 185,2 млн. рублей, или 76,3% от общего объема расходов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5857E-028B-43DE-907B-7B2D0CAD498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10DF2-820E-4740-BBAF-DAF963A563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639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84430C-6E42-4965-845E-7646400E5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499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10DF2-820E-4740-BBAF-DAF963A563B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073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788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579FF2-1EF0-4D9E-9115-E5B79334A61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DDC0B5-86F9-4D65-B993-7FF29A072F2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748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10DF2-820E-4740-BBAF-DAF963A563B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37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3C5764-D0B2-4CC3-9664-78C858C8FD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78580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E7705-E6CF-4224-8D39-77B325662E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3717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F9296-6FB1-4ED3-836F-16C058FEF2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41019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BF4B8-B69F-4FFE-A3BB-A5B270BC6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984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E59BB-90A8-431E-B010-BA19BD938DFA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1C127E28-ABE9-4DFF-80D1-8D36DCCCD44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19562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54DC1-4B70-4B48-89EB-9D353B4C3463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1AC607-AF35-4481-9350-8638AFA67EF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1004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F00694-F398-44FC-8790-5673AC51DA73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5CF3802-DA42-4F9B-8EF1-F62772571AC3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0414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330B08-222B-431B-BDD5-00675B8AA4EF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CBD9D19-44E1-4178-A7AA-4D9CAF496BBF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07780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67390-24F7-4899-9231-7400CE6FEC06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1E6ED104-49D7-487F-A9CE-04BB3BF470CC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357010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FA6319-00A7-474C-9353-6CE3C1F7611A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78780-9746-4478-BA39-181D3A780E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86972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3B6F6C-5EE9-43C2-BA01-B99BEB360C90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9BA33-7FAA-4A64-A635-BE5B5C2C6E3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7634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682B1-8EE4-4E9B-9D14-085FEACCFA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24870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3279B2-ADC2-4F11-9262-09635D8EC5E0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4EF78-635D-4493-9A93-EF40851D00B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17925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3B6F32-4E18-40F7-B47F-47887211345E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00224B98-DFBE-467C-B5BA-4C177A538C0C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99398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AC4BB-319C-4035-9AF9-E4888C4B2244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ADFECA6-A1B8-40A1-84AE-AC22A9690FC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243969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AC4BB-319C-4035-9AF9-E4888C4B2244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ADFECA6-A1B8-40A1-84AE-AC22A9690FC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9941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AC4BB-319C-4035-9AF9-E4888C4B2244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ADFECA6-A1B8-40A1-84AE-AC22A9690FC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726292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AC4BB-319C-4035-9AF9-E4888C4B2244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ADFECA6-A1B8-40A1-84AE-AC22A9690FC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80616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AC4BB-319C-4035-9AF9-E4888C4B2244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ADFECA6-A1B8-40A1-84AE-AC22A9690FC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915005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5D55DF-B122-49BB-A24E-B9631DFA8285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53A97-247C-4C56-93A4-0C01F936F0D4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674719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26EDE0-9693-4014-A23E-43957911378A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3985B-2767-4709-8F95-1A44307FD40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838325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558A7B5-AD27-4F79-9E8D-BE52EE6E61D3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33E6430-1678-40E7-994D-83854D79653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767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C1D170-81AC-4944-B456-A618CBCDFD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742638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921619-EAE4-4870-9226-3EE78ABA5AB4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BE07E-13E0-4F14-8DBB-91448C0A6470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615960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394309-40EF-4300-8462-89505322C558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6BF9C-60BA-4CEB-97CA-781A718EB47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6898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94E17D-7518-4F4C-B264-BF8D87D123B1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91897-193C-435F-BB52-E0C0F5BB986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422478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E294EB-4D0E-4CB9-98E5-AA44CBB9DCB1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7069E-67E4-4A30-94C9-52CAE538892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710694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7A4B92-3D9F-4CC9-8DFD-38BE989D18F6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19B4A-241D-4F96-823C-D767C20F46B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10441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32AB5-0C79-4FD1-BB9C-585F6EAECF5F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F5510-C049-4FD9-95EB-06746CD2D7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05996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7C8333D1-B94F-4F2E-B228-6C3227587482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14CC2-640F-4093-BCF6-D1676B4F53D0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18008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DBADADD-8D45-4EFC-8126-6D16D6CEB26A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813C466-1D77-4543-A467-B5A56B5D995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761733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1529BD-89E1-43F4-A36E-80BC61BE2D0D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17E5F3-FD21-49E7-B46C-EA92226096D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523550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23FE4C-E3B7-41EF-8FAA-B6006CF74830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8BB30-9EA5-42E1-9C23-4DF087418050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0306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93600-A5B3-4683-A6DB-5AD2F0E9BF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56952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89" y="234864"/>
            <a:ext cx="8794113" cy="29479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4729" y="1299036"/>
            <a:ext cx="8794113" cy="24622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10670" y="6660392"/>
            <a:ext cx="1904932" cy="186271"/>
          </a:xfrm>
        </p:spPr>
        <p:txBody>
          <a:bodyPr/>
          <a:lstStyle>
            <a:lvl1pPr>
              <a:defRPr/>
            </a:lvl1pPr>
          </a:lstStyle>
          <a:p>
            <a:fld id="{38339CE7-A514-47C2-AF0E-417D5BED4B4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50646" y="37255"/>
            <a:ext cx="1825560" cy="124720"/>
          </a:xfrm>
        </p:spPr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89485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22F1-A004-430E-835E-5831F11C29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16155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3E7F8-FCAB-47EE-A9CE-8EC7C7000D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41851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F6DAAB-F4BA-4D32-BB55-1371A151EC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45298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B814A-926F-4055-BEE6-BCD1AADA89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74474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8B167-C691-448E-9463-363C3011DD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07443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56AB8B-21F0-4EA1-94E1-C5EFF44E6CA6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3AAAD08-CEBC-4EA4-971E-FB23F7810B14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4356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FAC4BB-319C-4035-9AF9-E4888C4B2244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ADFECA6-A1B8-40A1-84AE-AC22A9690FC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421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3FA2C83-5F8C-44E2-921E-5FADFABE5CBA}" type="datetimeFigureOut">
              <a:rPr lang="ru-RU" smtClean="0"/>
              <a:pPr>
                <a:defRPr/>
              </a:pPr>
              <a:t>18.01.2024</a:t>
            </a:fld>
            <a:endParaRPr lang="ru-RU" alt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10D6E16-7D05-44F1-BC9C-BFA2C097C9F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478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66000">
              <a:schemeClr val="accent1">
                <a:tint val="66000"/>
                <a:satMod val="160000"/>
                <a:alpha val="0"/>
                <a:lumMod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42973" y="2548277"/>
            <a:ext cx="9186973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>
              <a:defRPr/>
            </a:pP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Проект бюджета Шелеховского района НА  2024</a:t>
            </a:r>
            <a:r>
              <a:rPr lang="ru-RU" sz="4000" b="1" kern="0" cap="all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год</a:t>
            </a:r>
            <a:r>
              <a:rPr lang="en-US" sz="4000" b="1" kern="0" cap="all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и  на плановый период 2025 и 2026 годов</a:t>
            </a:r>
            <a:r>
              <a:rPr lang="ru-RU" sz="4000" b="1" i="1" kern="0" cap="all" dirty="0">
                <a:solidFill>
                  <a:srgbClr val="002060"/>
                </a:solidFill>
                <a:latin typeface="Book Antiqua"/>
              </a:rPr>
              <a:t> </a:t>
            </a:r>
            <a:br>
              <a:rPr lang="ru-RU" sz="2400" b="1" i="1" kern="0" cap="all" dirty="0">
                <a:solidFill>
                  <a:srgbClr val="333399"/>
                </a:solidFill>
                <a:latin typeface="Book Antiqua"/>
              </a:rPr>
            </a:br>
            <a:endParaRPr lang="ru-RU" sz="24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80446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89937829"/>
              </p:ext>
            </p:extLst>
          </p:nvPr>
        </p:nvGraphicFramePr>
        <p:xfrm>
          <a:off x="-32" y="-3"/>
          <a:ext cx="9149399" cy="72430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61844742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58045774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813370777"/>
                    </a:ext>
                  </a:extLst>
                </a:gridCol>
                <a:gridCol w="1192991">
                  <a:extLst>
                    <a:ext uri="{9D8B030D-6E8A-4147-A177-3AD203B41FA5}">
                      <a16:colId xmlns:a16="http://schemas.microsoft.com/office/drawing/2014/main" val="4236598741"/>
                    </a:ext>
                  </a:extLst>
                </a:gridCol>
              </a:tblGrid>
              <a:tr h="3109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00" u="none" strike="noStrike" dirty="0"/>
                        <a:t>Перечень</a:t>
                      </a:r>
                      <a:endParaRPr lang="ru-RU" sz="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58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Расходы</a:t>
                      </a:r>
                      <a:r>
                        <a:rPr lang="ru-RU" sz="1600" b="1" i="1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 на реализацию мероприятий муниципальных программ на 2022-2026 годы, тыс. рублей</a:t>
                      </a:r>
                      <a:endParaRPr lang="ru-RU" sz="1600" b="1" i="1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2">
                <a:tc gridSpan="7">
                  <a:txBody>
                    <a:bodyPr/>
                    <a:lstStyle/>
                    <a:p>
                      <a:pPr algn="ctr" fontAlgn="b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8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№ п/п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 муниципальной программы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 </a:t>
                      </a:r>
                    </a:p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2022 года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Оценка</a:t>
                      </a:r>
                    </a:p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2023 года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</a:t>
                      </a:r>
                    </a:p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</a:t>
                      </a:r>
                    </a:p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</a:t>
                      </a:r>
                    </a:p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1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1.Совершенствование</a:t>
                      </a:r>
                      <a:r>
                        <a:rPr lang="ru-RU" sz="1400" b="1" i="1" baseline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сферы образования на территории Шелеховского района</a:t>
                      </a:r>
                      <a:endParaRPr lang="ru-RU" sz="14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2 185 851,9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2 136 165,3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1 950 300,0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1 881 386,6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1 964 919,6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4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2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Создание условий для развития молодежной среды на территории</a:t>
                      </a:r>
                      <a:r>
                        <a:rPr lang="ru-RU" sz="1400" b="1" i="1" baseline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Шелеховского района</a:t>
                      </a:r>
                      <a:endParaRPr lang="ru-RU" sz="14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7 271,2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7 656,2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4 624,7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7 389,3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11 181,8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4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3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Развитие сферы культуры Шелеховского района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110 935,9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1 310 006,7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130 128,8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103 405,1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100 712,7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69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4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Дополнительные меры поддержки для отдельных категорий граждан Шелеховского района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2 396,6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3 016,9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2 320,0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2 320,0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2 320,0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5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5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400" b="1" i="1" baseline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Развитие физической культуры и системы спортивной подготовки</a:t>
                      </a:r>
                      <a:endParaRPr lang="ru-RU" sz="14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64 086,9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61 154,6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59 581,2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66 889,0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64 983,5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62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7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 Обеспечение комплексных мер безопасности на территории Шелеховского района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27 703,8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27 542,4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41 682,0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12 213,8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10 973,9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760">
                <a:tc>
                  <a:txBody>
                    <a:bodyPr/>
                    <a:lstStyle/>
                    <a:p>
                      <a:pPr algn="ctr" fontAlgn="t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 Развитие общественных инициатив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297,1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57341"/>
                  </a:ext>
                </a:extLst>
              </a:tr>
              <a:tr h="5447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8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 Совершенствование механизмов управления развитием Шелеховского района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297 235,0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346 618,4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330 933,1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294 759,9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270 409,4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69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9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9. Совершенствование механизмов управления муниципальным имуществом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24 461,2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25 806,9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40 461,8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20 990,3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20 321,3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3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11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10. Градостроительство, инфраструктурное развитие Шелеховского района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334 870,4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320 213,4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262 927,9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389 715,8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159 819,6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6036">
                <a:tc>
                  <a:txBody>
                    <a:bodyPr/>
                    <a:lstStyle/>
                    <a:p>
                      <a:pPr algn="ctr" fontAlgn="t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Всего по муниципальным программам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3 054 812,9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3 059 477,9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2 823 259,5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2 779 369,8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2 605 641,8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774">
                <a:tc gridSpan="2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7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B0916-FD18-5591-E441-668EA5FC0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764704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Bahnschrift Light" panose="020B0502040204020203" pitchFamily="34" charset="0"/>
              </a:rPr>
              <a:t>Распределение расходов бюджета по функциональной структуре в 2022-2026 годах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35F61CB-BAFB-10AD-640D-D62BEA900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31283"/>
              </p:ext>
            </p:extLst>
          </p:nvPr>
        </p:nvGraphicFramePr>
        <p:xfrm>
          <a:off x="0" y="764705"/>
          <a:ext cx="9144000" cy="6023936"/>
        </p:xfrm>
        <a:graphic>
          <a:graphicData uri="http://schemas.openxmlformats.org/drawingml/2006/table">
            <a:tbl>
              <a:tblPr firstRow="1" bandRow="1"/>
              <a:tblGrid>
                <a:gridCol w="561473">
                  <a:extLst>
                    <a:ext uri="{9D8B030D-6E8A-4147-A177-3AD203B41FA5}">
                      <a16:colId xmlns:a16="http://schemas.microsoft.com/office/drawing/2014/main" val="2399133416"/>
                    </a:ext>
                  </a:extLst>
                </a:gridCol>
                <a:gridCol w="3373218">
                  <a:extLst>
                    <a:ext uri="{9D8B030D-6E8A-4147-A177-3AD203B41FA5}">
                      <a16:colId xmlns:a16="http://schemas.microsoft.com/office/drawing/2014/main" val="2404088441"/>
                    </a:ext>
                  </a:extLst>
                </a:gridCol>
                <a:gridCol w="1092970">
                  <a:extLst>
                    <a:ext uri="{9D8B030D-6E8A-4147-A177-3AD203B41FA5}">
                      <a16:colId xmlns:a16="http://schemas.microsoft.com/office/drawing/2014/main" val="2521522946"/>
                    </a:ext>
                  </a:extLst>
                </a:gridCol>
                <a:gridCol w="1092970">
                  <a:extLst>
                    <a:ext uri="{9D8B030D-6E8A-4147-A177-3AD203B41FA5}">
                      <a16:colId xmlns:a16="http://schemas.microsoft.com/office/drawing/2014/main" val="781175115"/>
                    </a:ext>
                  </a:extLst>
                </a:gridCol>
                <a:gridCol w="1092970">
                  <a:extLst>
                    <a:ext uri="{9D8B030D-6E8A-4147-A177-3AD203B41FA5}">
                      <a16:colId xmlns:a16="http://schemas.microsoft.com/office/drawing/2014/main" val="175205673"/>
                    </a:ext>
                  </a:extLst>
                </a:gridCol>
                <a:gridCol w="1015999">
                  <a:extLst>
                    <a:ext uri="{9D8B030D-6E8A-4147-A177-3AD203B41FA5}">
                      <a16:colId xmlns:a16="http://schemas.microsoft.com/office/drawing/2014/main" val="29907490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30689139"/>
                    </a:ext>
                  </a:extLst>
                </a:gridCol>
              </a:tblGrid>
              <a:tr h="8640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Код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b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Рз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ru-RU" sz="14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Наименование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факт, тыс. рублей</a:t>
                      </a:r>
                    </a:p>
                  </a:txBody>
                  <a:tcPr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оценка, тыс. рублей</a:t>
                      </a:r>
                    </a:p>
                  </a:txBody>
                  <a:tcPr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прогноз, тыс. рублей</a:t>
                      </a:r>
                    </a:p>
                  </a:txBody>
                  <a:tcPr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прогноз, тыс. рублей</a:t>
                      </a:r>
                    </a:p>
                  </a:txBody>
                  <a:tcPr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прогноз, тыс. рублей</a:t>
                      </a:r>
                    </a:p>
                  </a:txBody>
                  <a:tcPr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72108"/>
                  </a:ext>
                </a:extLst>
              </a:tr>
              <a:tr h="4232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202 308,3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233 036,4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271 710,9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225 865,4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203 175,2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974750"/>
                  </a:ext>
                </a:extLst>
              </a:tr>
              <a:tr h="298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НАЦИОНАЛЬНАЯ БЕЗОПАСНОСТЬ 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13 454,3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10 684,7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11 244,1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8 531,6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7 291,7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881082"/>
                  </a:ext>
                </a:extLst>
              </a:tr>
              <a:tr h="398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04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4 240,4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61 318,3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51 781,2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92 361,5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2 673,1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62465"/>
                  </a:ext>
                </a:extLst>
              </a:tr>
              <a:tr h="5899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05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311 508,4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122 003,6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115 016,2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rtl="0" eaLnBrk="1" fontAlgn="ctr" latinLnBrk="0" hangingPunct="1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183 640,3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33 500,5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398020"/>
                  </a:ext>
                </a:extLst>
              </a:tr>
              <a:tr h="3792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06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ОХРАНА ОКРУЖАЮЩЕЙ СРЕДЫ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10 136,3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129 637,1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97 786,1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105 574,4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118 589,1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087679"/>
                  </a:ext>
                </a:extLst>
              </a:tr>
              <a:tr h="3249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07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2 273 587,3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2 227 064,3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2 049 733,8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1 947 052,6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2 032 259,9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434101"/>
                  </a:ext>
                </a:extLst>
              </a:tr>
              <a:tr h="298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08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34 701,5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51 186,1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50 324,4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31 258,1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30 683,2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80949"/>
                  </a:ext>
                </a:extLst>
              </a:tr>
              <a:tr h="298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34 938,1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24 865,3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25 520,9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25 520,9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25 520,9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0372"/>
                  </a:ext>
                </a:extLst>
              </a:tr>
              <a:tr h="298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64 086,9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61 154,6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59 581,2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66 889,0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64 983,5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330839"/>
                  </a:ext>
                </a:extLst>
              </a:tr>
              <a:tr h="4268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10 205,5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9 781,8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9 850,0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8 500,0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8 500,0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995574"/>
                  </a:ext>
                </a:extLst>
              </a:tr>
              <a:tr h="667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1 500,0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1 500,0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1 500,0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18733"/>
                  </a:ext>
                </a:extLst>
              </a:tr>
              <a:tr h="3660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106 253,4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144 542,3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rtl="0" eaLnBrk="1" fontAlgn="ctr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118 379,0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106 021,4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100 141,4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891814"/>
                  </a:ext>
                </a:extLst>
              </a:tr>
              <a:tr h="308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 РАСХОДОВ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3 065 420,4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3 075 274,5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2 862 427,8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2 802 715,2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ctr" rtl="0" eaLnBrk="1" fontAlgn="b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2 628 818,5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92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31234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/>
              <a:t>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Структура расходов бюджета Шелеховского района</a:t>
            </a:r>
            <a:b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</a:rPr>
              <a:t>на 2024 год, млн. руб., %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745436"/>
              </p:ext>
            </p:extLst>
          </p:nvPr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604111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83940440"/>
              </p:ext>
            </p:extLst>
          </p:nvPr>
        </p:nvGraphicFramePr>
        <p:xfrm>
          <a:off x="-32" y="-4"/>
          <a:ext cx="9144032" cy="609220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5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986">
                  <a:extLst>
                    <a:ext uri="{9D8B030D-6E8A-4147-A177-3AD203B41FA5}">
                      <a16:colId xmlns:a16="http://schemas.microsoft.com/office/drawing/2014/main" val="3813370777"/>
                    </a:ext>
                  </a:extLst>
                </a:gridCol>
                <a:gridCol w="1169876">
                  <a:extLst>
                    <a:ext uri="{9D8B030D-6E8A-4147-A177-3AD203B41FA5}">
                      <a16:colId xmlns:a16="http://schemas.microsoft.com/office/drawing/2014/main" val="4236598741"/>
                    </a:ext>
                  </a:extLst>
                </a:gridCol>
              </a:tblGrid>
              <a:tr h="3938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0" u="none" strike="noStrike" dirty="0"/>
                        <a:t>Перечень</a:t>
                      </a:r>
                      <a:endParaRPr lang="ru-RU" sz="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984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2400" b="1" i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Достижение целевых показателей региональных проектов</a:t>
                      </a:r>
                      <a:r>
                        <a:rPr lang="ru-RU" sz="2400" b="1" i="1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, обеспечивающих достижение целей национальных проектов тыс. рублей</a:t>
                      </a:r>
                      <a:endParaRPr lang="ru-RU" sz="2400" b="1" i="1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№ п/п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РЕГИОНАЛЬНЫХ ПРОЕКТОВ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23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1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1.Строительство, приобретение, реконструкция, а также проведение капитальных ремонтов образовательных организаций Иркутской области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54 647,8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49 385,0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157 770,4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92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3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Развитие инфраструктуры и модернизация муниципальных учреждений культуры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14 066,8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47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5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Организация оказания муниципальных услуг в социальной сфере при формировании муниципального социального заказа на оказание муниципальных услуг в социальной сфере на территории Шелеховского района (мероприятия федерального проекта «Успех каждого ребенка» национального проекта «Образование»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18 216,9</a:t>
                      </a: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301">
                <a:tc gridSpan="2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184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Осуществление бюджетных инвестиций в объекты муниципальной собственности, млн. рублей</a:t>
            </a:r>
          </a:p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                                                                                                               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70828"/>
              </p:ext>
            </p:extLst>
          </p:nvPr>
        </p:nvGraphicFramePr>
        <p:xfrm>
          <a:off x="17647" y="692696"/>
          <a:ext cx="9144000" cy="6337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2024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2025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2026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60">
                <a:tc>
                  <a:txBody>
                    <a:bodyPr/>
                    <a:lstStyle/>
                    <a:p>
                      <a:r>
                        <a:rPr lang="ru-RU" sz="1600" b="1" dirty="0"/>
                        <a:t>Проведение ПИР для строительства школы в д. </a:t>
                      </a:r>
                      <a:r>
                        <a:rPr lang="ru-RU" sz="1600" b="1" dirty="0" err="1"/>
                        <a:t>Олха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216">
                <a:tc>
                  <a:txBody>
                    <a:bodyPr/>
                    <a:lstStyle/>
                    <a:p>
                      <a:r>
                        <a:rPr lang="ru-RU" sz="1600" b="1" dirty="0"/>
                        <a:t>Строительство детского сада на</a:t>
                      </a:r>
                      <a:r>
                        <a:rPr lang="ru-RU" sz="1600" b="1" baseline="0" dirty="0"/>
                        <a:t> </a:t>
                      </a:r>
                      <a:r>
                        <a:rPr lang="ru-RU" sz="1600" b="1" dirty="0"/>
                        <a:t>11 кв. </a:t>
                      </a:r>
                      <a:r>
                        <a:rPr lang="ru-RU" sz="1600" b="1" dirty="0" err="1"/>
                        <a:t>г.Шелехов</a:t>
                      </a:r>
                      <a:r>
                        <a:rPr lang="ru-RU" sz="1600" b="1" baseline="0" dirty="0"/>
                        <a:t> (ПИР)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4,950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b="1" dirty="0"/>
                        <a:t>Строительство Центра спортивных единоборств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8,700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389884"/>
                  </a:ext>
                </a:extLst>
              </a:tr>
              <a:tr h="389008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Строительство мостового перехода через р. 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Олха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подъездными путями к автомобильным дорогам по ул. Заречная и ул. Депутатская в д. 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Олха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35,979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89,822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9776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изыскательских и проектных работ, прохождение 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гос.экспертизы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проектной документации, экологической экспертизы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6,255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4,6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07270"/>
                  </a:ext>
                </a:extLst>
              </a:tr>
              <a:tr h="527304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Строительство нового здания МБУ ШР ДЮСШ «Юность»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048237"/>
                  </a:ext>
                </a:extLst>
              </a:tr>
              <a:tr h="414888">
                <a:tc>
                  <a:txBody>
                    <a:bodyPr/>
                    <a:lstStyle/>
                    <a:p>
                      <a:r>
                        <a:rPr lang="ru-RU" sz="1600" b="1" dirty="0"/>
                        <a:t>Строительство школы в с. </a:t>
                      </a:r>
                      <a:r>
                        <a:rPr lang="ru-RU" sz="1600" b="1" dirty="0" err="1"/>
                        <a:t>Баклаши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49,385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157,770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937585"/>
                  </a:ext>
                </a:extLst>
              </a:tr>
              <a:tr h="172560">
                <a:tc>
                  <a:txBody>
                    <a:bodyPr/>
                    <a:lstStyle/>
                    <a:p>
                      <a:r>
                        <a:rPr lang="ru-RU" sz="1600" b="1" dirty="0"/>
                        <a:t>Проведение ПИР для строительства школы (Подкаменная)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006275"/>
                  </a:ext>
                </a:extLst>
              </a:tr>
              <a:tr h="527304">
                <a:tc>
                  <a:txBody>
                    <a:bodyPr/>
                    <a:lstStyle/>
                    <a:p>
                      <a:r>
                        <a:rPr lang="ru-RU" sz="1600" b="1" dirty="0"/>
                        <a:t>ВСЕГО: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63,384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163,707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184,370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581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95651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Повышение надежности объектов теплоснабжения, коммунальной инфраструктуры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                                                                                                  </a:t>
            </a:r>
            <a:r>
              <a:rPr kumimoji="0" lang="ru-RU" sz="20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ru-RU" sz="2000" b="1" i="0" u="none" strike="noStrike" kern="1200" cap="none" spc="0" normalizeH="0" baseline="0" noProof="0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млн.руб</a:t>
            </a:r>
            <a:r>
              <a:rPr kumimoji="0" lang="ru-RU" sz="20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19696"/>
              </p:ext>
            </p:extLst>
          </p:nvPr>
        </p:nvGraphicFramePr>
        <p:xfrm>
          <a:off x="0" y="1032370"/>
          <a:ext cx="9144000" cy="350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715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2024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2025</a:t>
                      </a:r>
                      <a:r>
                        <a:rPr lang="ru-RU" baseline="0" dirty="0"/>
                        <a:t> </a:t>
                      </a:r>
                      <a:r>
                        <a:rPr lang="ru-RU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2026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178">
                <a:tc>
                  <a:txBody>
                    <a:bodyPr/>
                    <a:lstStyle/>
                    <a:p>
                      <a:r>
                        <a:rPr lang="ru-RU" sz="1600" b="1" i="1" dirty="0"/>
                        <a:t>Мероприятия по модернизации</a:t>
                      </a:r>
                      <a:r>
                        <a:rPr lang="ru-RU" sz="1600" b="1" i="1" baseline="0" dirty="0"/>
                        <a:t> и подготовке к отопительному периоду объектов коммунальной инфраструктуры , из них: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62,835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145,274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Капитальный ремонт магистрального водовода Шелехов-Чистые Ключи,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этап</a:t>
                      </a:r>
                    </a:p>
                    <a:p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41,485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133,619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308783"/>
                  </a:ext>
                </a:extLst>
              </a:tr>
              <a:tr h="839441">
                <a:tc>
                  <a:txBody>
                    <a:bodyPr/>
                    <a:lstStyle/>
                    <a:p>
                      <a:r>
                        <a:rPr lang="ru-RU" sz="1600" b="1" i="1" baseline="0" dirty="0"/>
                        <a:t>Приобретение котельного и котельно-вспомогательного оборудования</a:t>
                      </a:r>
                      <a:endParaRPr lang="ru-RU" sz="1600" b="1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6,707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2,830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3,350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63186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Снижение негативного воздействия отходов производства и потребления на окружающую среду Шелеховского района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                                                                                                  </a:t>
            </a:r>
            <a:r>
              <a:rPr kumimoji="0" lang="ru-RU" sz="20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ru-RU" sz="2000" b="1" i="0" u="none" strike="noStrike" kern="1200" cap="none" spc="0" normalizeH="0" baseline="0" noProof="0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млн.руб</a:t>
            </a:r>
            <a:r>
              <a:rPr kumimoji="0" lang="ru-RU" sz="20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114951"/>
              </p:ext>
            </p:extLst>
          </p:nvPr>
        </p:nvGraphicFramePr>
        <p:xfrm>
          <a:off x="35496" y="1032370"/>
          <a:ext cx="9108504" cy="4080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715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2024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2025</a:t>
                      </a:r>
                      <a:r>
                        <a:rPr lang="ru-RU" baseline="0" dirty="0"/>
                        <a:t> </a:t>
                      </a:r>
                      <a:r>
                        <a:rPr lang="ru-RU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2026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природоохранных мероприятий, указанных в пункте 1 статьи 16.6, пункте 1 статьи 75.1 и пункте 1 статьи 78.2 Федерального закона от 10.01.2002 № 7-ФЗ «Об охране окружающей среды» </a:t>
                      </a:r>
                      <a:r>
                        <a:rPr lang="ru-RU" sz="16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(за счет ПЗНВОС)</a:t>
                      </a:r>
                      <a:endParaRPr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113,104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117,607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117,607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308783"/>
                  </a:ext>
                </a:extLst>
              </a:tr>
              <a:tr h="839441">
                <a:tc>
                  <a:txBody>
                    <a:bodyPr/>
                    <a:lstStyle/>
                    <a:p>
                      <a:r>
                        <a:rPr lang="ru-RU" sz="1600" b="1" i="1" baseline="0" dirty="0"/>
                        <a:t>Создание мест (площадок) накопления ТКО и</a:t>
                      </a:r>
                    </a:p>
                    <a:p>
                      <a:r>
                        <a:rPr lang="ru-RU" sz="1600" b="1" i="1" baseline="0" dirty="0">
                          <a:solidFill>
                            <a:schemeClr val="tx2"/>
                          </a:solidFill>
                        </a:rPr>
                        <a:t>содержание мест (площадок) накопления ТКО </a:t>
                      </a:r>
                      <a:endParaRPr lang="ru-RU" sz="1600" b="1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6,190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6,619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950">
                <a:tc>
                  <a:txBody>
                    <a:bodyPr/>
                    <a:lstStyle/>
                    <a:p>
                      <a:r>
                        <a:rPr lang="ru-RU" sz="1600" b="1" i="1" dirty="0"/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119,294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123,707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124,226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27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94372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096878"/>
              </p:ext>
            </p:extLst>
          </p:nvPr>
        </p:nvGraphicFramePr>
        <p:xfrm>
          <a:off x="3059113" y="188913"/>
          <a:ext cx="5913437" cy="6264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88913"/>
            <a:ext cx="2735585" cy="5472335"/>
          </a:xfrm>
          <a:blipFill dpi="0" rotWithShape="1">
            <a:blip r:embed="rId3"/>
            <a:srcRect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Объем дотаций на 2024 год составляет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118 379 тыс. рублей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, что выше первоначального уровня 2023 года на 26,6% или </a:t>
            </a:r>
          </a:p>
          <a:p>
            <a:pPr algn="ctr" eaLnBrk="1" hangingPunct="1">
              <a:spcBef>
                <a:spcPct val="0"/>
              </a:spcBef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на 24 868 тыс. рублей</a:t>
            </a:r>
          </a:p>
          <a:p>
            <a:pPr algn="ctr" eaLnBrk="1" hangingPunct="1">
              <a:spcBef>
                <a:spcPct val="0"/>
              </a:spcBef>
            </a:pPr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</a:pPr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</a:pPr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E2CBD-FE9F-8D98-5357-65F1DABD9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6" y="188640"/>
            <a:ext cx="8352930" cy="5823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B0F0"/>
                </a:solidFill>
              </a:rPr>
              <a:t>Основные параметры бюджета на 2024 год и на плановый период 2025 и 2026 годов, тыс. руб.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7F556D1-FAA7-C72A-C3C8-F4E61E96A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717874"/>
              </p:ext>
            </p:extLst>
          </p:nvPr>
        </p:nvGraphicFramePr>
        <p:xfrm>
          <a:off x="467544" y="770981"/>
          <a:ext cx="8352930" cy="6114403"/>
        </p:xfrm>
        <a:graphic>
          <a:graphicData uri="http://schemas.openxmlformats.org/drawingml/2006/table">
            <a:tbl>
              <a:tblPr firstRow="1" bandRow="1"/>
              <a:tblGrid>
                <a:gridCol w="2808312">
                  <a:extLst>
                    <a:ext uri="{9D8B030D-6E8A-4147-A177-3AD203B41FA5}">
                      <a16:colId xmlns:a16="http://schemas.microsoft.com/office/drawing/2014/main" val="2106185682"/>
                    </a:ext>
                  </a:extLst>
                </a:gridCol>
                <a:gridCol w="1223436">
                  <a:extLst>
                    <a:ext uri="{9D8B030D-6E8A-4147-A177-3AD203B41FA5}">
                      <a16:colId xmlns:a16="http://schemas.microsoft.com/office/drawing/2014/main" val="649613446"/>
                    </a:ext>
                  </a:extLst>
                </a:gridCol>
                <a:gridCol w="1044565">
                  <a:extLst>
                    <a:ext uri="{9D8B030D-6E8A-4147-A177-3AD203B41FA5}">
                      <a16:colId xmlns:a16="http://schemas.microsoft.com/office/drawing/2014/main" val="1858798800"/>
                    </a:ext>
                  </a:extLst>
                </a:gridCol>
                <a:gridCol w="1152989">
                  <a:extLst>
                    <a:ext uri="{9D8B030D-6E8A-4147-A177-3AD203B41FA5}">
                      <a16:colId xmlns:a16="http://schemas.microsoft.com/office/drawing/2014/main" val="1340743581"/>
                    </a:ext>
                  </a:extLst>
                </a:gridCol>
                <a:gridCol w="1061814">
                  <a:extLst>
                    <a:ext uri="{9D8B030D-6E8A-4147-A177-3AD203B41FA5}">
                      <a16:colId xmlns:a16="http://schemas.microsoft.com/office/drawing/2014/main" val="883172420"/>
                    </a:ext>
                  </a:extLst>
                </a:gridCol>
                <a:gridCol w="1061814">
                  <a:extLst>
                    <a:ext uri="{9D8B030D-6E8A-4147-A177-3AD203B41FA5}">
                      <a16:colId xmlns:a16="http://schemas.microsoft.com/office/drawing/2014/main" val="3637251144"/>
                    </a:ext>
                  </a:extLst>
                </a:gridCol>
              </a:tblGrid>
              <a:tr h="624819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факт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</a:t>
                      </a: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оценка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287387"/>
                  </a:ext>
                </a:extLst>
              </a:tr>
              <a:tr h="6824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ru-RU" sz="20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том числе: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3 128 436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2 947 528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2 794 439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2 739 966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2 647 873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240291"/>
                  </a:ext>
                </a:extLst>
              </a:tr>
              <a:tr h="6824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aseline="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алоговые и неналоговые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957 465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880 424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917 873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971 890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1 018 493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70534"/>
                  </a:ext>
                </a:extLst>
              </a:tr>
              <a:tr h="6824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aseline="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</a:t>
                      </a: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езвозмездные поступления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ru-RU" sz="165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2 170 971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ru-RU" sz="165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2 067 104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ru-RU" sz="165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1 876 566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ru-RU" sz="165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1 768 076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algn="r" defTabSz="914400" rtl="0" eaLnBrk="1" latinLnBrk="0" hangingPunct="1"/>
                      <a:r>
                        <a:rPr lang="ru-RU" sz="165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1 629 380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6351"/>
                  </a:ext>
                </a:extLst>
              </a:tr>
              <a:tr h="6824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ru-RU" sz="20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всего</a:t>
                      </a:r>
                      <a:r>
                        <a:rPr lang="ru-RU" sz="2000" kern="12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 том числе: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3 065 420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3 075 274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2 862 428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2 802 715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2 628 819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688529"/>
                  </a:ext>
                </a:extLst>
              </a:tr>
              <a:tr h="68249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ru-RU" sz="2000" kern="12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условно</a:t>
                      </a:r>
                      <a:r>
                        <a:rPr lang="ru-RU" sz="2000" kern="1200" baseline="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утвержденные расходы</a:t>
                      </a:r>
                      <a:endParaRPr lang="ru-RU" sz="2000" kern="12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26 578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52 702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585210"/>
                  </a:ext>
                </a:extLst>
              </a:tr>
              <a:tr h="71976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ru-RU" sz="20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 / Профицит (+) 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63 016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-127 746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-67 989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-89 327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-33 648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95557"/>
                  </a:ext>
                </a:extLst>
              </a:tr>
              <a:tr h="80119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ru-RU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дефицита к доходам без учета БП и поступлений по доп. нормативам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endParaRPr lang="ru-RU" sz="16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</a:p>
                    <a:p>
                      <a:pPr algn="r"/>
                      <a:endParaRPr lang="ru-RU" sz="16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08176"/>
                  </a:ext>
                </a:extLst>
              </a:tr>
              <a:tr h="42639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ru-RU" sz="20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67 989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157 316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r"/>
                      <a:r>
                        <a:rPr lang="ru-RU" sz="16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190 964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500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13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7504" y="692696"/>
          <a:ext cx="4464497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-108520" y="3717032"/>
          <a:ext cx="4824536" cy="321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5" y="184284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Основные показатели социально-экономического развития Шелеховского района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572000" y="692696"/>
          <a:ext cx="4571999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572001" y="3573016"/>
          <a:ext cx="4455211" cy="32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13DE0D0F-2E5B-F389-B5BF-0F3AB4D2FF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394167"/>
              </p:ext>
            </p:extLst>
          </p:nvPr>
        </p:nvGraphicFramePr>
        <p:xfrm>
          <a:off x="-54260" y="3649380"/>
          <a:ext cx="4571999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72187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5888"/>
            <a:ext cx="8259514" cy="1008856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Динамика  доходной части бюджета Шелеховского района за 2022 -2026 годы</a:t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21167225"/>
              </p:ext>
            </p:extLst>
          </p:nvPr>
        </p:nvGraphicFramePr>
        <p:xfrm>
          <a:off x="179512" y="836713"/>
          <a:ext cx="8784977" cy="5184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033">
                  <a:extLst>
                    <a:ext uri="{9D8B030D-6E8A-4147-A177-3AD203B41FA5}">
                      <a16:colId xmlns:a16="http://schemas.microsoft.com/office/drawing/2014/main" val="3338639814"/>
                    </a:ext>
                  </a:extLst>
                </a:gridCol>
                <a:gridCol w="1220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943">
                  <a:extLst>
                    <a:ext uri="{9D8B030D-6E8A-4147-A177-3AD203B41FA5}">
                      <a16:colId xmlns:a16="http://schemas.microsoft.com/office/drawing/2014/main" val="1869614071"/>
                    </a:ext>
                  </a:extLst>
                </a:gridCol>
              </a:tblGrid>
              <a:tr h="665788"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2022 года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</a:p>
                    <a:p>
                      <a:pPr algn="ctr"/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года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pPr algn="ctr"/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/2023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год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год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65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Доходы всего 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3 128 436,4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2 867 562,9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2 794 439,2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97,4%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2739 966,2</a:t>
                      </a:r>
                    </a:p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2 647 872,6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238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доходы, в </a:t>
                      </a:r>
                      <a:r>
                        <a:rPr lang="ru-RU" sz="16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.: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957 465,1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897 413,1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917 872,6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102,3%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971 890,1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1018 492,5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633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Налоговые </a:t>
                      </a:r>
                    </a:p>
                    <a:p>
                      <a:r>
                        <a:rPr lang="ru-RU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635 681,8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659 266,2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682 573,5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103,5%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731 805,7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778 114,8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027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</a:p>
                    <a:p>
                      <a:r>
                        <a:rPr lang="ru-RU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321 783,3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238 146,9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235 299,1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98,8%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240 084,4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240 377,7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1238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</a:t>
                      </a:r>
                    </a:p>
                    <a:p>
                      <a:r>
                        <a:rPr lang="ru-RU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поступления</a:t>
                      </a:r>
                    </a:p>
                    <a:p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2 170 971,3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1 970 149,8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1 876 566,6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95,2%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1 768 076,1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1 629 380,1</a:t>
                      </a: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2903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85660-81FD-FE38-ADE4-85A54D8A4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64807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Demi Cond" panose="020B0706030402020204" pitchFamily="34" charset="0"/>
              </a:rPr>
              <a:t>Динамика налоговых и неналоговых доходов бюджета  за 2022-2026 годы, млн. руб.</a:t>
            </a:r>
            <a:b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Demi Cond" panose="020B0706030402020204" pitchFamily="34" charset="0"/>
              </a:rPr>
            </a:b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  <a:latin typeface="Franklin Gothic Demi Cond" panose="020B070603040202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66EBF689-B107-49E7-38CA-50E176D7C9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0232669"/>
              </p:ext>
            </p:extLst>
          </p:nvPr>
        </p:nvGraphicFramePr>
        <p:xfrm>
          <a:off x="251520" y="1144695"/>
          <a:ext cx="878497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65479660-DEBC-7991-6320-BC9974709EF2}"/>
              </a:ext>
            </a:extLst>
          </p:cNvPr>
          <p:cNvSpPr/>
          <p:nvPr/>
        </p:nvSpPr>
        <p:spPr>
          <a:xfrm>
            <a:off x="2051720" y="1556792"/>
            <a:ext cx="936104" cy="57606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-77,0</a:t>
            </a:r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EA1307F7-8A95-70FE-BE30-43D972293B54}"/>
              </a:ext>
            </a:extLst>
          </p:cNvPr>
          <p:cNvSpPr/>
          <p:nvPr/>
        </p:nvSpPr>
        <p:spPr>
          <a:xfrm>
            <a:off x="3747089" y="1556792"/>
            <a:ext cx="1008112" cy="57606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+37,4</a:t>
            </a: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963CB7C0-9F73-0482-8A5A-F2C5A3E5BE03}"/>
              </a:ext>
            </a:extLst>
          </p:cNvPr>
          <p:cNvSpPr/>
          <p:nvPr/>
        </p:nvSpPr>
        <p:spPr>
          <a:xfrm>
            <a:off x="5168258" y="1415928"/>
            <a:ext cx="1008112" cy="57606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+54,0</a:t>
            </a:r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C2D0D255-0235-C941-C48E-C302BD1D9B51}"/>
              </a:ext>
            </a:extLst>
          </p:cNvPr>
          <p:cNvSpPr/>
          <p:nvPr/>
        </p:nvSpPr>
        <p:spPr>
          <a:xfrm>
            <a:off x="6804248" y="1268760"/>
            <a:ext cx="1008112" cy="57606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+46,6</a:t>
            </a:r>
          </a:p>
        </p:txBody>
      </p:sp>
    </p:spTree>
    <p:extLst>
      <p:ext uri="{BB962C8B-B14F-4D97-AF65-F5344CB8AC3E}">
        <p14:creationId xmlns:p14="http://schemas.microsoft.com/office/powerpoint/2010/main" val="49782948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63FA6093-2E2E-6252-5A42-AF911E1B87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24481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622735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78" y="274638"/>
            <a:ext cx="8578522" cy="70202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</a:rPr>
              <a:t>Налог на доходы физических лиц, млн. рублей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7" y="5161255"/>
            <a:ext cx="6724461" cy="8344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4789115"/>
            <a:ext cx="1036410" cy="694026"/>
          </a:xfrm>
          <a:prstGeom prst="rect">
            <a:avLst/>
          </a:prstGeom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70045393"/>
              </p:ext>
            </p:extLst>
          </p:nvPr>
        </p:nvGraphicFramePr>
        <p:xfrm>
          <a:off x="150196" y="1124745"/>
          <a:ext cx="6724460" cy="396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040264"/>
              </p:ext>
            </p:extLst>
          </p:nvPr>
        </p:nvGraphicFramePr>
        <p:xfrm>
          <a:off x="150196" y="5852160"/>
          <a:ext cx="6479948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030">
                  <a:extLst>
                    <a:ext uri="{9D8B030D-6E8A-4147-A177-3AD203B41FA5}">
                      <a16:colId xmlns:a16="http://schemas.microsoft.com/office/drawing/2014/main" val="3802153413"/>
                    </a:ext>
                  </a:extLst>
                </a:gridCol>
                <a:gridCol w="877539">
                  <a:extLst>
                    <a:ext uri="{9D8B030D-6E8A-4147-A177-3AD203B41FA5}">
                      <a16:colId xmlns:a16="http://schemas.microsoft.com/office/drawing/2014/main" val="3905167433"/>
                    </a:ext>
                  </a:extLst>
                </a:gridCol>
                <a:gridCol w="774299">
                  <a:extLst>
                    <a:ext uri="{9D8B030D-6E8A-4147-A177-3AD203B41FA5}">
                      <a16:colId xmlns:a16="http://schemas.microsoft.com/office/drawing/2014/main" val="2057867599"/>
                    </a:ext>
                  </a:extLst>
                </a:gridCol>
                <a:gridCol w="1084018">
                  <a:extLst>
                    <a:ext uri="{9D8B030D-6E8A-4147-A177-3AD203B41FA5}">
                      <a16:colId xmlns:a16="http://schemas.microsoft.com/office/drawing/2014/main" val="3868265693"/>
                    </a:ext>
                  </a:extLst>
                </a:gridCol>
                <a:gridCol w="917354">
                  <a:extLst>
                    <a:ext uri="{9D8B030D-6E8A-4147-A177-3AD203B41FA5}">
                      <a16:colId xmlns:a16="http://schemas.microsoft.com/office/drawing/2014/main" val="1858943167"/>
                    </a:ext>
                  </a:extLst>
                </a:gridCol>
                <a:gridCol w="917354">
                  <a:extLst>
                    <a:ext uri="{9D8B030D-6E8A-4147-A177-3AD203B41FA5}">
                      <a16:colId xmlns:a16="http://schemas.microsoft.com/office/drawing/2014/main" val="3111174681"/>
                    </a:ext>
                  </a:extLst>
                </a:gridCol>
                <a:gridCol w="917354">
                  <a:extLst>
                    <a:ext uri="{9D8B030D-6E8A-4147-A177-3AD203B41FA5}">
                      <a16:colId xmlns:a16="http://schemas.microsoft.com/office/drawing/2014/main" val="2394535223"/>
                    </a:ext>
                  </a:extLst>
                </a:gridCol>
              </a:tblGrid>
              <a:tr h="531005">
                <a:tc>
                  <a:txBody>
                    <a:bodyPr/>
                    <a:lstStyle/>
                    <a:p>
                      <a:r>
                        <a:rPr lang="ru-RU" dirty="0"/>
                        <a:t>2020 год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2021 год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2022 год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2023 год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2024 год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2025 год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2026</a:t>
                      </a:r>
                    </a:p>
                    <a:p>
                      <a:r>
                        <a:rPr lang="ru-RU" dirty="0"/>
                        <a:t>год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11764"/>
                  </a:ext>
                </a:extLst>
              </a:tr>
              <a:tr h="303431">
                <a:tc>
                  <a:txBody>
                    <a:bodyPr/>
                    <a:lstStyle/>
                    <a:p>
                      <a:r>
                        <a:rPr lang="ru-RU" dirty="0"/>
                        <a:t>5,366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02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17592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78" y="274638"/>
            <a:ext cx="8578522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</a:rPr>
              <a:t>Налог, взимаемый в связи с применением упрощенной системы налогообложения, млн. рублей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4016326"/>
            <a:ext cx="1656184" cy="1143000"/>
          </a:xfrm>
          <a:prstGeom prst="rect">
            <a:avLst/>
          </a:prstGeom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648285861"/>
              </p:ext>
            </p:extLst>
          </p:nvPr>
        </p:nvGraphicFramePr>
        <p:xfrm>
          <a:off x="0" y="1417638"/>
          <a:ext cx="5436096" cy="345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606642"/>
              </p:ext>
            </p:extLst>
          </p:nvPr>
        </p:nvGraphicFramePr>
        <p:xfrm>
          <a:off x="238150" y="5806122"/>
          <a:ext cx="591802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008">
                  <a:extLst>
                    <a:ext uri="{9D8B030D-6E8A-4147-A177-3AD203B41FA5}">
                      <a16:colId xmlns:a16="http://schemas.microsoft.com/office/drawing/2014/main" val="162158011"/>
                    </a:ext>
                  </a:extLst>
                </a:gridCol>
                <a:gridCol w="1574243">
                  <a:extLst>
                    <a:ext uri="{9D8B030D-6E8A-4147-A177-3AD203B41FA5}">
                      <a16:colId xmlns:a16="http://schemas.microsoft.com/office/drawing/2014/main" val="3802153413"/>
                    </a:ext>
                  </a:extLst>
                </a:gridCol>
                <a:gridCol w="1259395">
                  <a:extLst>
                    <a:ext uri="{9D8B030D-6E8A-4147-A177-3AD203B41FA5}">
                      <a16:colId xmlns:a16="http://schemas.microsoft.com/office/drawing/2014/main" val="3905167433"/>
                    </a:ext>
                  </a:extLst>
                </a:gridCol>
                <a:gridCol w="1810379">
                  <a:extLst>
                    <a:ext uri="{9D8B030D-6E8A-4147-A177-3AD203B41FA5}">
                      <a16:colId xmlns:a16="http://schemas.microsoft.com/office/drawing/2014/main" val="20578675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2021</a:t>
                      </a:r>
                    </a:p>
                    <a:p>
                      <a:pPr algn="ctr"/>
                      <a:r>
                        <a:rPr lang="ru-RU" dirty="0"/>
                        <a:t>год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2022 год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2023 год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2024-2026 годы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11764"/>
                  </a:ext>
                </a:extLst>
              </a:tr>
              <a:tr h="18632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3,913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13,664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13,426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3,094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02617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ABD7B0-8DD2-2105-26A5-4CA8B5BA502F}"/>
              </a:ext>
            </a:extLst>
          </p:cNvPr>
          <p:cNvSpPr/>
          <p:nvPr/>
        </p:nvSpPr>
        <p:spPr>
          <a:xfrm>
            <a:off x="238151" y="5229200"/>
            <a:ext cx="5918024" cy="5040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Дифференцированный норматив по УСН,%</a:t>
            </a:r>
          </a:p>
        </p:txBody>
      </p:sp>
    </p:spTree>
    <p:extLst>
      <p:ext uri="{BB962C8B-B14F-4D97-AF65-F5344CB8AC3E}">
        <p14:creationId xmlns:p14="http://schemas.microsoft.com/office/powerpoint/2010/main" val="90878688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3573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/>
              <a:t>Безвозмездные поступления</a:t>
            </a:r>
            <a:br>
              <a:rPr lang="ru-RU" sz="2800" b="1" dirty="0"/>
            </a:br>
            <a:r>
              <a:rPr lang="ru-RU" sz="2800" b="1" dirty="0"/>
              <a:t> 2022-2026 годы, млн. рублей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13190"/>
              </p:ext>
            </p:extLst>
          </p:nvPr>
        </p:nvGraphicFramePr>
        <p:xfrm>
          <a:off x="0" y="1357313"/>
          <a:ext cx="9144000" cy="5500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24847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000">
              <a:schemeClr val="accent6">
                <a:lumMod val="60000"/>
                <a:lumOff val="40000"/>
              </a:schemeClr>
            </a:gs>
            <a:gs pos="0">
              <a:schemeClr val="accent6">
                <a:lumMod val="60000"/>
                <a:lumOff val="40000"/>
              </a:schemeClr>
            </a:gs>
            <a:gs pos="5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0" y="4071942"/>
            <a:ext cx="2928958" cy="2786058"/>
          </a:xfrm>
          <a:prstGeom prst="flowChartPunchedTap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Муниципальные программы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10 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муниципальных программ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6000760" y="2714620"/>
            <a:ext cx="3143240" cy="2286016"/>
          </a:xfrm>
          <a:prstGeom prst="flowChartPunchedTap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Непрограммные расходы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Обеспечение </a:t>
            </a:r>
            <a:r>
              <a:rPr kumimoji="0" lang="ru-RU" sz="1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деят-ти</a:t>
            </a: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КРП, Думы ШМР, резервный фонд, обеспечение выборов, функции по переданным полномочиям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7223853">
            <a:off x="1906706" y="2015121"/>
            <a:ext cx="2685433" cy="214942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2 823,3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prstClr val="black"/>
                </a:solidFill>
                <a:latin typeface="Calibri"/>
              </a:rPr>
              <a:t>2 779,4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2 605,6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млн.руб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или 98,6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prstClr val="black"/>
                </a:solidFill>
                <a:latin typeface="Calibri"/>
              </a:rPr>
              <a:t>99,2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99,1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</a:t>
            </a: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2071688" y="142875"/>
            <a:ext cx="4500562" cy="178593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БЮДЖЕТ 2024 -2026</a:t>
            </a:r>
            <a:r>
              <a:rPr kumimoji="0" lang="ru-RU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годов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Программный бюджет </a:t>
            </a:r>
          </a:p>
        </p:txBody>
      </p:sp>
      <p:sp>
        <p:nvSpPr>
          <p:cNvPr id="12" name="Стрелка вправо 11"/>
          <p:cNvSpPr/>
          <p:nvPr/>
        </p:nvSpPr>
        <p:spPr>
          <a:xfrm rot="2090164">
            <a:off x="6608602" y="1037843"/>
            <a:ext cx="2214563" cy="1982544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Calibri"/>
              </a:rPr>
              <a:t>39,2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Calibri"/>
              </a:rPr>
              <a:t>23,3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Calibri"/>
              </a:rPr>
              <a:t>23,2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млн.руб.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1,1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Calibri"/>
              </a:rPr>
              <a:t>0,8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0,9%</a:t>
            </a:r>
          </a:p>
        </p:txBody>
      </p:sp>
      <p:pic>
        <p:nvPicPr>
          <p:cNvPr id="41995" name="Рисунок 3" descr="Снимок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5126038"/>
            <a:ext cx="57150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7484646"/>
      </p:ext>
    </p:extLst>
  </p:cSld>
  <p:clrMapOvr>
    <a:masterClrMapping/>
  </p:clrMapOvr>
  <p:transition>
    <p:fade/>
  </p:transition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5231</TotalTime>
  <Words>1533</Words>
  <Application>Microsoft Office PowerPoint</Application>
  <PresentationFormat>Экран (4:3)</PresentationFormat>
  <Paragraphs>484</Paragraphs>
  <Slides>18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33" baseType="lpstr">
      <vt:lpstr>Arial</vt:lpstr>
      <vt:lpstr>Bahnschrift Light</vt:lpstr>
      <vt:lpstr>Book Antiqua</vt:lpstr>
      <vt:lpstr>Calibri</vt:lpstr>
      <vt:lpstr>Calibri Light</vt:lpstr>
      <vt:lpstr>Century Gothic</vt:lpstr>
      <vt:lpstr>Franklin Gothic Demi Cond</vt:lpstr>
      <vt:lpstr>Lucida Sans Unicode</vt:lpstr>
      <vt:lpstr>Times New Roman</vt:lpstr>
      <vt:lpstr>Verdana</vt:lpstr>
      <vt:lpstr>Wingdings 2</vt:lpstr>
      <vt:lpstr>Wingdings 3</vt:lpstr>
      <vt:lpstr>Office Theme</vt:lpstr>
      <vt:lpstr>Легкий дым</vt:lpstr>
      <vt:lpstr>Открытая</vt:lpstr>
      <vt:lpstr>Презентация PowerPoint</vt:lpstr>
      <vt:lpstr>Презентация PowerPoint</vt:lpstr>
      <vt:lpstr> Динамика  доходной части бюджета Шелеховского района за 2022 -2026 годы  </vt:lpstr>
      <vt:lpstr>Динамика налоговых и неналоговых доходов бюджета  за 2022-2026 годы, млн. руб. </vt:lpstr>
      <vt:lpstr>Презентация PowerPoint</vt:lpstr>
      <vt:lpstr>Налог на доходы физических лиц, млн. рублей</vt:lpstr>
      <vt:lpstr>Налог, взимаемый в связи с применением упрощенной системы налогообложения, млн. рублей</vt:lpstr>
      <vt:lpstr>Безвозмездные поступления  2022-2026 годы, млн. рублей</vt:lpstr>
      <vt:lpstr>Презентация PowerPoint</vt:lpstr>
      <vt:lpstr>Презентация PowerPoint</vt:lpstr>
      <vt:lpstr>Распределение расходов бюджета по функциональной структуре в 2022-2026 годах</vt:lpstr>
      <vt:lpstr> Структура расходов бюджета Шелеховского района на 2024 год, млн. руб., %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параметры бюджета на 2024 год и на плановый период 2025 и 2026 годов, тыс. руб.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Киреева Надежда</dc:creator>
  <cp:lastModifiedBy>Таюрская Ольга Юрьевна</cp:lastModifiedBy>
  <cp:revision>384</cp:revision>
  <cp:lastPrinted>2024-01-18T01:04:56Z</cp:lastPrinted>
  <dcterms:created xsi:type="dcterms:W3CDTF">2019-11-07T04:29:06Z</dcterms:created>
  <dcterms:modified xsi:type="dcterms:W3CDTF">2024-01-18T02:12:51Z</dcterms:modified>
</cp:coreProperties>
</file>