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571" r:id="rId1"/>
  </p:sldMasterIdLst>
  <p:notesMasterIdLst>
    <p:notesMasterId r:id="rId15"/>
  </p:notesMasterIdLst>
  <p:sldIdLst>
    <p:sldId id="273" r:id="rId2"/>
    <p:sldId id="413" r:id="rId3"/>
    <p:sldId id="424" r:id="rId4"/>
    <p:sldId id="415" r:id="rId5"/>
    <p:sldId id="414" r:id="rId6"/>
    <p:sldId id="426" r:id="rId7"/>
    <p:sldId id="445" r:id="rId8"/>
    <p:sldId id="447" r:id="rId9"/>
    <p:sldId id="452" r:id="rId10"/>
    <p:sldId id="432" r:id="rId11"/>
    <p:sldId id="399" r:id="rId12"/>
    <p:sldId id="421" r:id="rId13"/>
    <p:sldId id="306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CC"/>
    <a:srgbClr val="A51AF2"/>
    <a:srgbClr val="0066FF"/>
    <a:srgbClr val="FED6D7"/>
    <a:srgbClr val="00FFFF"/>
    <a:srgbClr val="77E0F9"/>
    <a:srgbClr val="DDAFF1"/>
    <a:srgbClr val="E7CFE4"/>
    <a:srgbClr val="D4B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9092" autoAdjust="0"/>
  </p:normalViewPr>
  <p:slideViewPr>
    <p:cSldViewPr showGuides="1">
      <p:cViewPr varScale="1">
        <p:scale>
          <a:sx n="116" d="100"/>
          <a:sy n="116" d="100"/>
        </p:scale>
        <p:origin x="14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2.jpe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3.jpeg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822122571001493E-2"/>
          <c:y val="0"/>
          <c:w val="0.72783202996277252"/>
          <c:h val="1"/>
        </c:manualLayout>
      </c:layout>
      <c:pie3DChart>
        <c:varyColors val="1"/>
        <c:ser>
          <c:idx val="0"/>
          <c:order val="0"/>
          <c:explosion val="24"/>
          <c:dPt>
            <c:idx val="0"/>
            <c:bubble3D val="0"/>
            <c:spPr>
              <a:solidFill>
                <a:srgbClr val="00B0F0"/>
              </a:solidFill>
              <a:effectLst>
                <a:outerShdw blurRad="40000" dist="20000" dir="5400000" rotWithShape="0">
                  <a:schemeClr val="tx1">
                    <a:alpha val="38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1F4-4EAD-93C5-69DA076AD02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71F4-4EAD-93C5-69DA076AD026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71F4-4EAD-93C5-69DA076AD026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7-71F4-4EAD-93C5-69DA076AD026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71F4-4EAD-93C5-69DA076AD02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A-71F4-4EAD-93C5-69DA076AD026}"/>
              </c:ext>
            </c:extLst>
          </c:dPt>
          <c:dPt>
            <c:idx val="6"/>
            <c:bubble3D val="0"/>
            <c:spPr>
              <a:solidFill>
                <a:srgbClr val="00FFFF"/>
              </a:solidFill>
            </c:spPr>
            <c:extLst>
              <c:ext xmlns:c16="http://schemas.microsoft.com/office/drawing/2014/chart" uri="{C3380CC4-5D6E-409C-BE32-E72D297353CC}">
                <c16:uniqueId val="{0000000C-71F4-4EAD-93C5-69DA076AD026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D-71F4-4EAD-93C5-69DA076AD026}"/>
              </c:ext>
            </c:extLst>
          </c:dPt>
          <c:dPt>
            <c:idx val="8"/>
            <c:bubble3D val="0"/>
            <c:explosion val="14"/>
            <c:spPr>
              <a:solidFill>
                <a:srgbClr val="0033CC"/>
              </a:solidFill>
            </c:spPr>
            <c:extLst>
              <c:ext xmlns:c16="http://schemas.microsoft.com/office/drawing/2014/chart" uri="{C3380CC4-5D6E-409C-BE32-E72D297353CC}">
                <c16:uniqueId val="{0000000F-71F4-4EAD-93C5-69DA076AD026}"/>
              </c:ext>
            </c:extLst>
          </c:dPt>
          <c:dLbls>
            <c:dLbl>
              <c:idx val="0"/>
              <c:layout>
                <c:manualLayout>
                  <c:x val="-0.11836564151454163"/>
                  <c:y val="0.30660685292765105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F4-4EAD-93C5-69DA076AD026}"/>
                </c:ext>
              </c:extLst>
            </c:dLbl>
            <c:dLbl>
              <c:idx val="1"/>
              <c:layout>
                <c:manualLayout>
                  <c:x val="5.8391299742240671E-3"/>
                  <c:y val="-8.9833228534156706E-4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F4-4EAD-93C5-69DA076AD026}"/>
                </c:ext>
              </c:extLst>
            </c:dLbl>
            <c:dLbl>
              <c:idx val="2"/>
              <c:layout>
                <c:manualLayout>
                  <c:x val="-6.6020503042500869E-3"/>
                  <c:y val="-2.2360703124265921E-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F4-4EAD-93C5-69DA076AD026}"/>
                </c:ext>
              </c:extLst>
            </c:dLbl>
            <c:dLbl>
              <c:idx val="3"/>
              <c:layout>
                <c:manualLayout>
                  <c:x val="6.3462919153043089E-4"/>
                  <c:y val="-2.2233067112141375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F4-4EAD-93C5-69DA076AD026}"/>
                </c:ext>
              </c:extLst>
            </c:dLbl>
            <c:dLbl>
              <c:idx val="4"/>
              <c:layout>
                <c:manualLayout>
                  <c:x val="2.6162347309809249E-4"/>
                  <c:y val="6.9309115803949713E-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F4-4EAD-93C5-69DA076AD026}"/>
                </c:ext>
              </c:extLst>
            </c:dLbl>
            <c:dLbl>
              <c:idx val="5"/>
              <c:layout>
                <c:manualLayout>
                  <c:x val="-0.19581464872944693"/>
                  <c:y val="8.621371524030295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29297458893871"/>
                      <c:h val="4.41001191895113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71F4-4EAD-93C5-69DA076AD026}"/>
                </c:ext>
              </c:extLst>
            </c:dLbl>
            <c:dLbl>
              <c:idx val="7"/>
              <c:layout>
                <c:manualLayout>
                  <c:x val="0.10239504254793258"/>
                  <c:y val="0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1F4-4EAD-93C5-69DA076AD026}"/>
                </c:ext>
              </c:extLst>
            </c:dLbl>
            <c:dLbl>
              <c:idx val="8"/>
              <c:layout>
                <c:manualLayout>
                  <c:x val="5.9457881666137025E-2"/>
                  <c:y val="0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1F4-4EAD-93C5-69DA076AD026}"/>
                </c:ext>
              </c:extLst>
            </c:dLbl>
            <c:spPr>
              <a:effectLst>
                <a:outerShdw blurRad="50800" dist="50800" dir="5400000" algn="ctr" rotWithShape="0">
                  <a:schemeClr val="tx1"/>
                </a:outerShdw>
              </a:effectLst>
            </c:spPr>
            <c:txPr>
              <a:bodyPr/>
              <a:lstStyle/>
              <a:p>
                <a:pPr>
                  <a:defRPr sz="1599" b="1" i="0" baseline="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Лист1!$D$8:$D$15</c:f>
              <c:strCache>
                <c:ptCount val="8"/>
                <c:pt idx="0">
                  <c:v>НДФЛ</c:v>
                </c:pt>
                <c:pt idx="1">
                  <c:v>УСНО</c:v>
                </c:pt>
                <c:pt idx="2">
                  <c:v>Патент </c:v>
                </c:pt>
                <c:pt idx="3">
                  <c:v>Доходы от исп.им-ва</c:v>
                </c:pt>
                <c:pt idx="4">
                  <c:v>ПЗНВ</c:v>
                </c:pt>
                <c:pt idx="5">
                  <c:v>Доходы от ПУ и КЗ</c:v>
                </c:pt>
                <c:pt idx="6">
                  <c:v>Штрафы</c:v>
                </c:pt>
                <c:pt idx="7">
                  <c:v>Прочие</c:v>
                </c:pt>
              </c:strCache>
            </c:strRef>
          </c:cat>
          <c:val>
            <c:numRef>
              <c:f>Лист1!$E$8:$E$15</c:f>
              <c:numCache>
                <c:formatCode>#\ ##0.0</c:formatCode>
                <c:ptCount val="8"/>
                <c:pt idx="0">
                  <c:v>524232.5</c:v>
                </c:pt>
                <c:pt idx="1">
                  <c:v>107734.39999999999</c:v>
                </c:pt>
                <c:pt idx="2">
                  <c:v>4214.3999999999996</c:v>
                </c:pt>
                <c:pt idx="3">
                  <c:v>23374.3</c:v>
                </c:pt>
                <c:pt idx="4">
                  <c:v>105503.2</c:v>
                </c:pt>
                <c:pt idx="5">
                  <c:v>83936.8</c:v>
                </c:pt>
                <c:pt idx="6">
                  <c:v>3592.2</c:v>
                </c:pt>
                <c:pt idx="7">
                  <c:v>19735.900000000001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1F4-4EAD-93C5-69DA076AD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7188392594423455"/>
          <c:y val="1.3156269649845617E-2"/>
          <c:w val="0.27817132163412311"/>
          <c:h val="0.90695747656096026"/>
        </c:manualLayout>
      </c:layout>
      <c:overlay val="0"/>
      <c:txPr>
        <a:bodyPr/>
        <a:lstStyle/>
        <a:p>
          <a:pPr>
            <a:defRPr sz="1599" b="1" i="0" baseline="0"/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601" b="1" baseline="0">
                <a:latin typeface="CG Omega" panose="020B0502050508020304" pitchFamily="34" charset="0"/>
              </a:defRPr>
            </a:pPr>
            <a:r>
              <a:rPr lang="ru-RU" sz="2601" b="1" baseline="0" dirty="0"/>
              <a:t>Исполнение расходной части бюджета в 2022 и 2023 гг.</a:t>
            </a:r>
            <a:endParaRPr lang="ru-RU" sz="2600" b="1" baseline="0" dirty="0"/>
          </a:p>
        </c:rich>
      </c:tx>
      <c:layout>
        <c:manualLayout>
          <c:xMode val="edge"/>
          <c:yMode val="edge"/>
          <c:x val="0.21766427882803183"/>
          <c:y val="1.1650485436893204E-2"/>
        </c:manualLayout>
      </c:layout>
      <c:overlay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title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65520190394006"/>
          <c:y val="0.15250154683551928"/>
          <c:w val="0.84780424649827169"/>
          <c:h val="0.745179726320617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3065420.4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8D-4D2E-957A-37FCB9AA6E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CC0000"/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2883964.6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8D-4D2E-957A-37FCB9AA6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037440"/>
        <c:axId val="21039360"/>
        <c:axId val="0"/>
      </c:bar3DChart>
      <c:catAx>
        <c:axId val="2103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039360"/>
        <c:crosses val="autoZero"/>
        <c:auto val="1"/>
        <c:lblAlgn val="ctr"/>
        <c:lblOffset val="100"/>
        <c:noMultiLvlLbl val="0"/>
      </c:catAx>
      <c:valAx>
        <c:axId val="2103936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037440"/>
        <c:crosses val="autoZero"/>
        <c:crossBetween val="between"/>
      </c:valAx>
      <c:spPr>
        <a:noFill/>
        <a:ln w="25411">
          <a:noFill/>
        </a:ln>
      </c:spPr>
    </c:plotArea>
    <c:legend>
      <c:legendPos val="b"/>
      <c:overlay val="0"/>
      <c:txPr>
        <a:bodyPr/>
        <a:lstStyle/>
        <a:p>
          <a:pPr>
            <a:defRPr sz="2401" b="1" i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996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59029099516919E-3"/>
          <c:y val="3.7306734201816079E-2"/>
          <c:w val="0.62282970974239582"/>
          <c:h val="0.89044061384705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66FF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ABF-422B-BBE5-C1DDBEBAEECF}"/>
              </c:ext>
            </c:extLst>
          </c:dPt>
          <c:dPt>
            <c:idx val="1"/>
            <c:bubble3D val="0"/>
            <c:spPr>
              <a:solidFill>
                <a:srgbClr val="CC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ABF-422B-BBE5-C1DDBEBAEECF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DABF-422B-BBE5-C1DDBEBAEECF}"/>
              </c:ext>
            </c:extLst>
          </c:dPt>
          <c:dPt>
            <c:idx val="3"/>
            <c:bubble3D val="0"/>
            <c:spPr>
              <a:solidFill>
                <a:srgbClr val="A51AF2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DABF-422B-BBE5-C1DDBEBAEECF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DABF-422B-BBE5-C1DDBEBAEEC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DABF-422B-BBE5-C1DDBEBAEECF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C-DABF-422B-BBE5-C1DDBEBAEECF}"/>
              </c:ext>
            </c:extLst>
          </c:dPt>
          <c:dPt>
            <c:idx val="7"/>
            <c:bubble3D val="0"/>
            <c:spPr>
              <a:solidFill>
                <a:srgbClr val="E7CFE4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DABF-422B-BBE5-C1DDBEBAEECF}"/>
              </c:ext>
            </c:extLst>
          </c:dPt>
          <c:dLbls>
            <c:dLbl>
              <c:idx val="0"/>
              <c:layout>
                <c:manualLayout>
                  <c:x val="0.18110254628006181"/>
                  <c:y val="9.433092568986421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  <a:r>
                      <a:rPr lang="en-US" baseline="0" dirty="0"/>
                      <a:t> 167 135</a:t>
                    </a:r>
                    <a:endParaRPr lang="en-US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ABF-422B-BBE5-C1DDBEBAEECF}"/>
                </c:ext>
              </c:extLst>
            </c:dLbl>
            <c:dLbl>
              <c:idx val="1"/>
              <c:layout>
                <c:manualLayout>
                  <c:x val="-0.15871678909799852"/>
                  <c:y val="-0.1362990776044653"/>
                </c:manualLayout>
              </c:layout>
              <c:tx>
                <c:rich>
                  <a:bodyPr/>
                  <a:lstStyle/>
                  <a:p>
                    <a:r>
                      <a:rPr lang="en-US" sz="2400" baseline="0" dirty="0">
                        <a:solidFill>
                          <a:srgbClr val="CC0000"/>
                        </a:solidFill>
                      </a:rPr>
                      <a:t>50 157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ABF-422B-BBE5-C1DDBEBAEECF}"/>
                </c:ext>
              </c:extLst>
            </c:dLbl>
            <c:dLbl>
              <c:idx val="2"/>
              <c:layout>
                <c:manualLayout>
                  <c:x val="0.30517528430941615"/>
                  <c:y val="-0.12350381140038785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>
                        <a:solidFill>
                          <a:srgbClr val="FFFF00"/>
                        </a:solidFill>
                      </a:rPr>
                      <a:t>24</a:t>
                    </a:r>
                    <a:r>
                      <a:rPr lang="en-US" sz="2400" baseline="0" dirty="0">
                        <a:solidFill>
                          <a:srgbClr val="FFFF00"/>
                        </a:solidFill>
                      </a:rPr>
                      <a:t> 796</a:t>
                    </a:r>
                    <a:endParaRPr lang="en-US" sz="2400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828624373637417"/>
                      <c:h val="6.102523750877748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DABF-422B-BBE5-C1DDBEBAEECF}"/>
                </c:ext>
              </c:extLst>
            </c:dLbl>
            <c:dLbl>
              <c:idx val="3"/>
              <c:layout>
                <c:manualLayout>
                  <c:x val="0.38400120267170884"/>
                  <c:y val="4.018554988951701E-2"/>
                </c:manualLayout>
              </c:layout>
              <c:tx>
                <c:rich>
                  <a:bodyPr/>
                  <a:lstStyle/>
                  <a:p>
                    <a:r>
                      <a:rPr lang="en-US" sz="2400" baseline="0" dirty="0">
                        <a:solidFill>
                          <a:srgbClr val="A51AF2"/>
                        </a:solidFill>
                      </a:rPr>
                      <a:t>59 580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233852060732604"/>
                      <c:h val="4.546091083108286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DABF-422B-BBE5-C1DDBEBAEECF}"/>
                </c:ext>
              </c:extLst>
            </c:dLbl>
            <c:dLbl>
              <c:idx val="4"/>
              <c:layout>
                <c:manualLayout>
                  <c:x val="-0.10959889880082335"/>
                  <c:y val="-7.3706482099443249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BF-422B-BBE5-C1DDBEBAEECF}"/>
                </c:ext>
              </c:extLst>
            </c:dLbl>
            <c:dLbl>
              <c:idx val="5"/>
              <c:layout>
                <c:manualLayout>
                  <c:x val="-9.7369074625594368E-2"/>
                  <c:y val="-0.1103044920834869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BF-422B-BBE5-C1DDBEBAEECF}"/>
                </c:ext>
              </c:extLst>
            </c:dLbl>
            <c:dLbl>
              <c:idx val="6"/>
              <c:layout>
                <c:manualLayout>
                  <c:x val="-7.0421219795198622E-2"/>
                  <c:y val="-0.14050240114627274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ABF-422B-BBE5-C1DDBEBAEECF}"/>
                </c:ext>
              </c:extLst>
            </c:dLbl>
            <c:dLbl>
              <c:idx val="7"/>
              <c:layout>
                <c:manualLayout>
                  <c:x val="-8.3155860559520102E-3"/>
                  <c:y val="-0.12199024349763098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ABF-422B-BBE5-C1DDBEBAEE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0" baseline="0">
                    <a:solidFill>
                      <a:srgbClr val="0033CC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Культура</c:v>
                </c:pt>
                <c:pt idx="2">
                  <c:v>Соц. политика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2167134.7999999998</c:v>
                </c:pt>
                <c:pt idx="1">
                  <c:v>50157</c:v>
                </c:pt>
                <c:pt idx="2">
                  <c:v>24795.599999999999</c:v>
                </c:pt>
                <c:pt idx="3">
                  <c:v>59580.1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ABF-422B-BBE5-C1DDBEBAE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76">
          <a:noFill/>
        </a:ln>
      </c:spPr>
    </c:plotArea>
    <c:legend>
      <c:legendPos val="r"/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798"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4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35340870609461"/>
          <c:y val="0"/>
          <c:w val="0.70564214727195829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rgbClr val="FED6D7"/>
              </a:solidFill>
            </c:spPr>
            <c:extLst>
              <c:ext xmlns:c16="http://schemas.microsoft.com/office/drawing/2014/chart" uri="{C3380CC4-5D6E-409C-BE32-E72D297353CC}">
                <c16:uniqueId val="{00000001-E75B-4274-BD08-17F54C4E68D7}"/>
              </c:ext>
            </c:extLst>
          </c:dPt>
          <c:dPt>
            <c:idx val="1"/>
            <c:bubble3D val="0"/>
            <c:spPr>
              <a:solidFill>
                <a:srgbClr val="0066FF"/>
              </a:solidFill>
            </c:spPr>
            <c:extLst>
              <c:ext xmlns:c16="http://schemas.microsoft.com/office/drawing/2014/chart" uri="{C3380CC4-5D6E-409C-BE32-E72D297353CC}">
                <c16:uniqueId val="{00000003-E75B-4274-BD08-17F54C4E68D7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5-E75B-4274-BD08-17F54C4E68D7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E75B-4274-BD08-17F54C4E68D7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E75B-4274-BD08-17F54C4E68D7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E75B-4274-BD08-17F54C4E68D7}"/>
              </c:ext>
            </c:extLst>
          </c:dPt>
          <c:dPt>
            <c:idx val="6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D-E75B-4274-BD08-17F54C4E68D7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E-E75B-4274-BD08-17F54C4E68D7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10-E75B-4274-BD08-17F54C4E68D7}"/>
              </c:ext>
            </c:extLst>
          </c:dPt>
          <c:dLbls>
            <c:dLbl>
              <c:idx val="0"/>
              <c:layout>
                <c:manualLayout>
                  <c:x val="-0.17190498820462771"/>
                  <c:y val="0.204793451102533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 i="0" baseline="0">
                      <a:solidFill>
                        <a:schemeClr val="accent2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5B-4274-BD08-17F54C4E68D7}"/>
                </c:ext>
              </c:extLst>
            </c:dLbl>
            <c:dLbl>
              <c:idx val="2"/>
              <c:layout>
                <c:manualLayout>
                  <c:x val="-4.8912349996727458E-2"/>
                  <c:y val="-0.16677463413297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5B-4274-BD08-17F54C4E68D7}"/>
                </c:ext>
              </c:extLst>
            </c:dLbl>
            <c:dLbl>
              <c:idx val="6"/>
              <c:layout>
                <c:manualLayout>
                  <c:x val="2.2291859343386195E-2"/>
                  <c:y val="-8.3049906843577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75B-4274-BD08-17F54C4E68D7}"/>
                </c:ext>
              </c:extLst>
            </c:dLbl>
            <c:dLbl>
              <c:idx val="7"/>
              <c:layout>
                <c:manualLayout>
                  <c:x val="5.7793966574561241E-2"/>
                  <c:y val="-0.168270578075888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75B-4274-BD08-17F54C4E68D7}"/>
                </c:ext>
              </c:extLst>
            </c:dLbl>
            <c:dLbl>
              <c:idx val="8"/>
              <c:layout>
                <c:manualLayout>
                  <c:x val="6.5068111516779589E-2"/>
                  <c:y val="-0.160390760420097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75B-4274-BD08-17F54C4E6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Заработная плата с начислениями</c:v>
                </c:pt>
                <c:pt idx="1">
                  <c:v>Коммунальные услуги</c:v>
                </c:pt>
                <c:pt idx="2">
                  <c:v>Основные средства</c:v>
                </c:pt>
                <c:pt idx="3">
                  <c:v>Услуги, работы для кап. вложений</c:v>
                </c:pt>
                <c:pt idx="4">
                  <c:v>Продукты питания</c:v>
                </c:pt>
                <c:pt idx="5">
                  <c:v>Содержание имущества</c:v>
                </c:pt>
                <c:pt idx="6">
                  <c:v>Прочие работы, услуги</c:v>
                </c:pt>
                <c:pt idx="7">
                  <c:v>прочие расходы</c:v>
                </c:pt>
                <c:pt idx="8">
                  <c:v>Межбюджетные трансферты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 formatCode="#\ ##0.0">
                  <c:v>1855.4</c:v>
                </c:pt>
                <c:pt idx="1">
                  <c:v>131.9</c:v>
                </c:pt>
                <c:pt idx="2">
                  <c:v>84.3</c:v>
                </c:pt>
                <c:pt idx="3">
                  <c:v>161.5</c:v>
                </c:pt>
                <c:pt idx="4">
                  <c:v>191.2</c:v>
                </c:pt>
                <c:pt idx="5">
                  <c:v>179.3</c:v>
                </c:pt>
                <c:pt idx="6">
                  <c:v>57</c:v>
                </c:pt>
                <c:pt idx="7">
                  <c:v>77.7</c:v>
                </c:pt>
                <c:pt idx="8">
                  <c:v>145.69999999999999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75B-4274-BD08-17F54C4E6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5">
          <a:noFill/>
        </a:ln>
      </c:spPr>
    </c:plotArea>
    <c:legend>
      <c:legendPos val="b"/>
      <c:layout>
        <c:manualLayout>
          <c:xMode val="edge"/>
          <c:yMode val="edge"/>
          <c:x val="3.2974226613433355E-2"/>
          <c:y val="0.74561247803313901"/>
          <c:w val="0.9412794777595338"/>
          <c:h val="0.23989039256970751"/>
        </c:manualLayout>
      </c:layout>
      <c:overlay val="0"/>
      <c:txPr>
        <a:bodyPr anchor="b" anchorCtr="1"/>
        <a:lstStyle/>
        <a:p>
          <a:pPr>
            <a:defRPr sz="1200" baseline="0"/>
          </a:pPr>
          <a:endParaRPr lang="ru-RU"/>
        </a:p>
      </c:txPr>
    </c:legend>
    <c:plotVisOnly val="1"/>
    <c:dispBlanksAs val="zero"/>
    <c:showDLblsOverMax val="0"/>
  </c:chart>
  <c:spPr>
    <a:gradFill>
      <a:gsLst>
        <a:gs pos="0">
          <a:srgbClr val="8488C4"/>
        </a:gs>
        <a:gs pos="15000">
          <a:srgbClr val="D4DEFF"/>
        </a:gs>
        <a:gs pos="83000">
          <a:srgbClr val="D4DEFF"/>
        </a:gs>
        <a:gs pos="100000">
          <a:srgbClr val="96AB94"/>
        </a:gs>
      </a:gsLst>
      <a:lin ang="2700000" scaled="0"/>
    </a:gradFill>
  </c:spPr>
  <c:txPr>
    <a:bodyPr/>
    <a:lstStyle/>
    <a:p>
      <a:pPr>
        <a:defRPr sz="1567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509F8-1BF7-4D52-8B2C-8EA91E4B9D99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AD8C08F-03BF-479C-AF2B-853894F00D85}" type="asst">
      <dgm:prSet phldrT="[Текст]" custT="1"/>
      <dgm:spPr/>
      <dgm:t>
        <a:bodyPr/>
        <a:lstStyle/>
        <a:p>
          <a:r>
            <a:rPr lang="ru-RU" sz="2400" b="1" i="1" baseline="0" dirty="0">
              <a:latin typeface="Times New Roman" pitchFamily="18" charset="0"/>
              <a:cs typeface="Times New Roman" pitchFamily="18" charset="0"/>
            </a:rPr>
            <a:t>Безвозмездные поступления из областного бюджета</a:t>
          </a:r>
        </a:p>
      </dgm:t>
    </dgm:pt>
    <dgm:pt modelId="{20B11657-D709-4970-9D69-CE8539C22012}" type="parTrans" cxnId="{C33D4FC7-B3AE-48EB-A68F-01DBF2D1050D}">
      <dgm:prSet/>
      <dgm:spPr/>
      <dgm:t>
        <a:bodyPr/>
        <a:lstStyle/>
        <a:p>
          <a:endParaRPr lang="ru-RU" i="1"/>
        </a:p>
      </dgm:t>
    </dgm:pt>
    <dgm:pt modelId="{0FC035AA-A498-4F46-9E62-DDEB2C337114}" type="sibTrans" cxnId="{C33D4FC7-B3AE-48EB-A68F-01DBF2D1050D}">
      <dgm:prSet custT="1"/>
      <dgm:spPr/>
      <dgm:t>
        <a:bodyPr/>
        <a:lstStyle/>
        <a:p>
          <a:r>
            <a:rPr lang="ru-RU" sz="2400" b="1" i="0" baseline="0" dirty="0">
              <a:latin typeface="Tahoma" pitchFamily="34" charset="0"/>
              <a:cs typeface="Times New Roman" pitchFamily="18" charset="0"/>
            </a:rPr>
            <a:t>2 042 737,3</a:t>
          </a:r>
        </a:p>
        <a:p>
          <a:r>
            <a:rPr lang="ru-RU" sz="2400" b="1" i="0" baseline="0" dirty="0">
              <a:solidFill>
                <a:srgbClr val="FF0000"/>
              </a:solidFill>
              <a:latin typeface="Tahoma" pitchFamily="34" charset="0"/>
              <a:cs typeface="Times New Roman" pitchFamily="18" charset="0"/>
            </a:rPr>
            <a:t>-122 831,7</a:t>
          </a:r>
        </a:p>
      </dgm:t>
    </dgm:pt>
    <dgm:pt modelId="{90C60F1A-8B8E-4130-B4D9-DC55FD923C74}">
      <dgm:prSet phldrT="[Текст]" custT="1"/>
      <dgm:spPr/>
      <dgm:t>
        <a:bodyPr/>
        <a:lstStyle/>
        <a:p>
          <a:r>
            <a:rPr lang="ru-RU" sz="2400" b="1" i="1" baseline="0">
              <a:latin typeface="Times New Roman" pitchFamily="18" charset="0"/>
              <a:cs typeface="Times New Roman" pitchFamily="18" charset="0"/>
            </a:rPr>
            <a:t>Дотации</a:t>
          </a:r>
          <a:endParaRPr lang="ru-RU" sz="2400" b="1" i="1" baseline="0" dirty="0">
            <a:latin typeface="Times New Roman" pitchFamily="18" charset="0"/>
            <a:cs typeface="Times New Roman" pitchFamily="18" charset="0"/>
          </a:endParaRPr>
        </a:p>
      </dgm:t>
    </dgm:pt>
    <dgm:pt modelId="{9B38CE89-031E-4DE9-A129-50101928CF11}" type="parTrans" cxnId="{4C1A27E3-0AFD-489C-832E-3948EE1C01DF}">
      <dgm:prSet/>
      <dgm:spPr/>
      <dgm:t>
        <a:bodyPr/>
        <a:lstStyle/>
        <a:p>
          <a:endParaRPr lang="ru-RU" i="1"/>
        </a:p>
      </dgm:t>
    </dgm:pt>
    <dgm:pt modelId="{9D12A904-5437-48A2-85D3-40A6B9321340}" type="sibTrans" cxnId="{4C1A27E3-0AFD-489C-832E-3948EE1C01DF}">
      <dgm:prSet custT="1"/>
      <dgm:spPr/>
      <dgm:t>
        <a:bodyPr/>
        <a:lstStyle/>
        <a:p>
          <a:pPr algn="ctr"/>
          <a:r>
            <a:rPr lang="ru-RU" sz="1800" b="1" i="1" dirty="0">
              <a:latin typeface="Times New Roman" pitchFamily="18" charset="0"/>
              <a:cs typeface="Times New Roman" pitchFamily="18" charset="0"/>
            </a:rPr>
            <a:t>53 747,7</a:t>
          </a:r>
        </a:p>
        <a:p>
          <a:pPr algn="ctr"/>
          <a:r>
            <a:rPr lang="ru-RU" sz="1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+53 747,7</a:t>
          </a:r>
        </a:p>
      </dgm:t>
    </dgm:pt>
    <dgm:pt modelId="{570136DE-1BE5-4828-8733-777E9A8229E4}">
      <dgm:prSet phldrT="[Текст]" custT="1"/>
      <dgm:spPr/>
      <dgm:t>
        <a:bodyPr/>
        <a:lstStyle/>
        <a:p>
          <a:r>
            <a:rPr lang="ru-RU" sz="2400" b="1" i="1" baseline="0" dirty="0">
              <a:latin typeface="Times New Roman" pitchFamily="18" charset="0"/>
              <a:cs typeface="Times New Roman" pitchFamily="18" charset="0"/>
            </a:rPr>
            <a:t>Субсидии</a:t>
          </a:r>
        </a:p>
      </dgm:t>
    </dgm:pt>
    <dgm:pt modelId="{7DF48064-BC36-4735-AE10-8828F77966F1}" type="parTrans" cxnId="{87093675-6CA9-43CA-8B97-C8C40214EE73}">
      <dgm:prSet/>
      <dgm:spPr/>
      <dgm:t>
        <a:bodyPr/>
        <a:lstStyle/>
        <a:p>
          <a:endParaRPr lang="ru-RU" i="1"/>
        </a:p>
      </dgm:t>
    </dgm:pt>
    <dgm:pt modelId="{66970640-3D58-405C-8AAE-349A9FBDFE0F}" type="sibTrans" cxnId="{87093675-6CA9-43CA-8B97-C8C40214EE73}">
      <dgm:prSet custT="1"/>
      <dgm:spPr/>
      <dgm:t>
        <a:bodyPr/>
        <a:lstStyle/>
        <a:p>
          <a:pPr algn="ctr"/>
          <a:r>
            <a:rPr lang="ru-RU" sz="1800" b="1" i="1" baseline="0" dirty="0">
              <a:latin typeface="Times New Roman" pitchFamily="18" charset="0"/>
              <a:cs typeface="Times New Roman" pitchFamily="18" charset="0"/>
            </a:rPr>
            <a:t>429 708,0</a:t>
          </a:r>
        </a:p>
        <a:p>
          <a:pPr algn="ctr"/>
          <a:r>
            <a:rPr lang="ru-RU" sz="1800" b="1" i="1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-405 086,8</a:t>
          </a:r>
        </a:p>
      </dgm:t>
    </dgm:pt>
    <dgm:pt modelId="{29AF8B0A-29C4-44A4-ADD2-CE3E4D83583B}">
      <dgm:prSet phldrT="[Текст]" custT="1"/>
      <dgm:spPr/>
      <dgm:t>
        <a:bodyPr/>
        <a:lstStyle/>
        <a:p>
          <a:r>
            <a:rPr lang="ru-RU" sz="2400" b="1" i="1" baseline="0" dirty="0">
              <a:latin typeface="Times New Roman" pitchFamily="18" charset="0"/>
              <a:cs typeface="Times New Roman" pitchFamily="18" charset="0"/>
            </a:rPr>
            <a:t>Субвенции</a:t>
          </a:r>
        </a:p>
      </dgm:t>
    </dgm:pt>
    <dgm:pt modelId="{13C15BBF-EB27-4C13-BD8F-7277B7F6D523}" type="parTrans" cxnId="{6465BBED-610C-4DB8-B626-D92F079F8CFF}">
      <dgm:prSet/>
      <dgm:spPr/>
      <dgm:t>
        <a:bodyPr/>
        <a:lstStyle/>
        <a:p>
          <a:endParaRPr lang="ru-RU" i="1"/>
        </a:p>
      </dgm:t>
    </dgm:pt>
    <dgm:pt modelId="{00FE7939-4114-4485-BB34-C4C2450AD60C}" type="sibTrans" cxnId="{6465BBED-610C-4DB8-B626-D92F079F8CFF}">
      <dgm:prSet custT="1"/>
      <dgm:spPr/>
      <dgm:t>
        <a:bodyPr/>
        <a:lstStyle/>
        <a:p>
          <a:pPr algn="ctr"/>
          <a:r>
            <a:rPr lang="ru-RU" sz="1800" b="1" i="1" dirty="0">
              <a:latin typeface="Times New Roman" pitchFamily="18" charset="0"/>
              <a:cs typeface="Times New Roman" pitchFamily="18" charset="0"/>
            </a:rPr>
            <a:t>1 482 653,7</a:t>
          </a:r>
        </a:p>
        <a:p>
          <a:pPr algn="ctr"/>
          <a:r>
            <a:rPr lang="ru-RU" sz="1800" b="1" i="1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+215 354,0</a:t>
          </a:r>
        </a:p>
      </dgm:t>
    </dgm:pt>
    <dgm:pt modelId="{64374489-0A9B-4341-87D0-D08AEA23589D}">
      <dgm:prSet phldrT="[Текст]" custT="1"/>
      <dgm:spPr/>
      <dgm:t>
        <a:bodyPr/>
        <a:lstStyle/>
        <a:p>
          <a:r>
            <a:rPr lang="ru-RU" sz="2400" b="1" i="1" baseline="0" dirty="0">
              <a:latin typeface="Times New Roman" pitchFamily="18" charset="0"/>
              <a:cs typeface="Times New Roman" pitchFamily="18" charset="0"/>
            </a:rPr>
            <a:t>Безвозмездные</a:t>
          </a:r>
          <a:r>
            <a:rPr lang="ru-RU" sz="2400" b="1" i="1" dirty="0">
              <a:latin typeface="Times New Roman" pitchFamily="18" charset="0"/>
              <a:cs typeface="Times New Roman" pitchFamily="18" charset="0"/>
            </a:rPr>
            <a:t> поступления из бюджетов поселений</a:t>
          </a:r>
          <a:endParaRPr lang="ru-RU" sz="2500" b="1" i="1" baseline="0" dirty="0">
            <a:latin typeface="Times New Roman" pitchFamily="18" charset="0"/>
            <a:cs typeface="Times New Roman" pitchFamily="18" charset="0"/>
          </a:endParaRPr>
        </a:p>
      </dgm:t>
    </dgm:pt>
    <dgm:pt modelId="{AD7A2DDD-106F-4251-B29B-B73DA45401AE}" type="sibTrans" cxnId="{E3B9E451-0D30-475D-8BB9-946AD4D26F0F}">
      <dgm:prSet custT="1"/>
      <dgm:spPr/>
      <dgm:t>
        <a:bodyPr/>
        <a:lstStyle/>
        <a:p>
          <a:r>
            <a:rPr lang="ru-RU" sz="2400" b="1" i="0" baseline="0" dirty="0">
              <a:latin typeface="Tahoma" pitchFamily="34" charset="0"/>
              <a:cs typeface="Times New Roman" pitchFamily="18" charset="0"/>
            </a:rPr>
            <a:t>5 173,0</a:t>
          </a:r>
        </a:p>
        <a:p>
          <a:r>
            <a:rPr lang="ru-RU" sz="2400" b="1" i="0" baseline="0" dirty="0">
              <a:solidFill>
                <a:srgbClr val="FF0000"/>
              </a:solidFill>
              <a:latin typeface="Tahoma" pitchFamily="34" charset="0"/>
              <a:cs typeface="Times New Roman" pitchFamily="18" charset="0"/>
            </a:rPr>
            <a:t>+812,0</a:t>
          </a:r>
        </a:p>
      </dgm:t>
    </dgm:pt>
    <dgm:pt modelId="{09A64DEA-505F-4797-9FCD-6B70C4DDCB16}" type="parTrans" cxnId="{E3B9E451-0D30-475D-8BB9-946AD4D26F0F}">
      <dgm:prSet/>
      <dgm:spPr/>
      <dgm:t>
        <a:bodyPr/>
        <a:lstStyle/>
        <a:p>
          <a:endParaRPr lang="ru-RU" i="1"/>
        </a:p>
      </dgm:t>
    </dgm:pt>
    <dgm:pt modelId="{D0BFB197-F213-4B50-B0C2-A7C8BB2EF608}">
      <dgm:prSet custT="1"/>
      <dgm:spPr/>
      <dgm:t>
        <a:bodyPr/>
        <a:lstStyle/>
        <a:p>
          <a:r>
            <a:rPr lang="ru-RU" sz="2400" b="1" i="1">
              <a:latin typeface="Times New Roman" panose="02020603050405020304" pitchFamily="18" charset="0"/>
              <a:cs typeface="Times New Roman" panose="02020603050405020304" pitchFamily="18" charset="0"/>
            </a:rPr>
            <a:t>Иные МБТ</a:t>
          </a:r>
          <a:endParaRPr lang="ru-RU" sz="2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C5F7B9-23E7-49BC-BFDC-E79E181173DE}" type="parTrans" cxnId="{4D9FF685-BE6E-458B-8E2C-B1B67505CA70}">
      <dgm:prSet/>
      <dgm:spPr/>
      <dgm:t>
        <a:bodyPr/>
        <a:lstStyle/>
        <a:p>
          <a:endParaRPr lang="ru-RU"/>
        </a:p>
      </dgm:t>
    </dgm:pt>
    <dgm:pt modelId="{B5ECC4F2-EF98-4DD9-BC1D-AAF6AD1C0572}" type="sibTrans" cxnId="{4D9FF685-BE6E-458B-8E2C-B1B67505CA70}">
      <dgm:prSet custT="1"/>
      <dgm:spPr/>
      <dgm:t>
        <a:bodyPr/>
        <a:lstStyle/>
        <a:p>
          <a:pPr algn="ctr"/>
          <a:r>
            <a: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76 627,9</a:t>
          </a:r>
        </a:p>
        <a:p>
          <a:pPr algn="ctr"/>
          <a:r>
            <a:rPr lang="ru-RU" sz="1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+13 153,4</a:t>
          </a:r>
        </a:p>
      </dgm:t>
    </dgm:pt>
    <dgm:pt modelId="{DBC487A0-6BA9-4842-86DA-0449E528EEFE}" type="pres">
      <dgm:prSet presAssocID="{8AA509F8-1BF7-4D52-8B2C-8EA91E4B9D9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4B5C883-445E-47E8-AA61-453569E782B0}" type="pres">
      <dgm:prSet presAssocID="{D0BFB197-F213-4B50-B0C2-A7C8BB2EF608}" presName="hierRoot1" presStyleCnt="0">
        <dgm:presLayoutVars>
          <dgm:hierBranch val="init"/>
        </dgm:presLayoutVars>
      </dgm:prSet>
      <dgm:spPr/>
    </dgm:pt>
    <dgm:pt modelId="{C59D045A-BF5E-43BD-BB50-1A3E67792023}" type="pres">
      <dgm:prSet presAssocID="{D0BFB197-F213-4B50-B0C2-A7C8BB2EF608}" presName="rootComposite1" presStyleCnt="0"/>
      <dgm:spPr/>
    </dgm:pt>
    <dgm:pt modelId="{432950C3-FC32-41B0-98D0-DBB9173BDD4C}" type="pres">
      <dgm:prSet presAssocID="{D0BFB197-F213-4B50-B0C2-A7C8BB2EF608}" presName="rootText1" presStyleLbl="node0" presStyleIdx="0" presStyleCnt="2" custScaleX="91714" custScaleY="72247" custLinFactX="168929" custLinFactY="200000" custLinFactNeighborX="200000" custLinFactNeighborY="201774">
        <dgm:presLayoutVars>
          <dgm:chMax/>
          <dgm:chPref val="3"/>
        </dgm:presLayoutVars>
      </dgm:prSet>
      <dgm:spPr/>
    </dgm:pt>
    <dgm:pt modelId="{5856C0FE-5912-4D06-821A-763111586432}" type="pres">
      <dgm:prSet presAssocID="{D0BFB197-F213-4B50-B0C2-A7C8BB2EF608}" presName="titleText1" presStyleLbl="fgAcc0" presStyleIdx="0" presStyleCnt="2" custScaleX="94502" custScaleY="189797" custLinFactX="196266" custLinFactY="629512" custLinFactNeighborX="200000" custLinFactNeighborY="700000">
        <dgm:presLayoutVars>
          <dgm:chMax val="0"/>
          <dgm:chPref val="0"/>
        </dgm:presLayoutVars>
      </dgm:prSet>
      <dgm:spPr/>
    </dgm:pt>
    <dgm:pt modelId="{36267A14-F406-40A3-973D-A260E53C6E51}" type="pres">
      <dgm:prSet presAssocID="{D0BFB197-F213-4B50-B0C2-A7C8BB2EF608}" presName="rootConnector1" presStyleLbl="node1" presStyleIdx="0" presStyleCnt="3"/>
      <dgm:spPr/>
    </dgm:pt>
    <dgm:pt modelId="{1E374506-40C5-4B98-B86B-1EB0AFFB9D63}" type="pres">
      <dgm:prSet presAssocID="{D0BFB197-F213-4B50-B0C2-A7C8BB2EF608}" presName="hierChild2" presStyleCnt="0"/>
      <dgm:spPr/>
    </dgm:pt>
    <dgm:pt modelId="{52FCED6F-DB8E-40E6-B074-A44B27DF2928}" type="pres">
      <dgm:prSet presAssocID="{D0BFB197-F213-4B50-B0C2-A7C8BB2EF608}" presName="hierChild3" presStyleCnt="0"/>
      <dgm:spPr/>
    </dgm:pt>
    <dgm:pt modelId="{F3945190-7A26-44A5-8753-4E763AAC1A33}" type="pres">
      <dgm:prSet presAssocID="{64374489-0A9B-4341-87D0-D08AEA23589D}" presName="hierRoot1" presStyleCnt="0">
        <dgm:presLayoutVars>
          <dgm:hierBranch val="init"/>
        </dgm:presLayoutVars>
      </dgm:prSet>
      <dgm:spPr/>
    </dgm:pt>
    <dgm:pt modelId="{CA26DD53-86FA-431E-90D2-F6DAB37D6C83}" type="pres">
      <dgm:prSet presAssocID="{64374489-0A9B-4341-87D0-D08AEA23589D}" presName="rootComposite1" presStyleCnt="0"/>
      <dgm:spPr/>
    </dgm:pt>
    <dgm:pt modelId="{CBF4062B-2DED-4EC2-8601-24FD490FEA0B}" type="pres">
      <dgm:prSet presAssocID="{64374489-0A9B-4341-87D0-D08AEA23589D}" presName="rootText1" presStyleLbl="node0" presStyleIdx="1" presStyleCnt="2" custScaleX="277334" custScaleY="116722" custLinFactNeighborX="-58652" custLinFactNeighborY="-6968">
        <dgm:presLayoutVars>
          <dgm:chMax/>
          <dgm:chPref val="3"/>
        </dgm:presLayoutVars>
      </dgm:prSet>
      <dgm:spPr>
        <a:prstGeom prst="ellipse">
          <a:avLst/>
        </a:prstGeom>
      </dgm:spPr>
    </dgm:pt>
    <dgm:pt modelId="{30ACCF20-27D3-4956-9235-0AC2F1A615CE}" type="pres">
      <dgm:prSet presAssocID="{64374489-0A9B-4341-87D0-D08AEA23589D}" presName="titleText1" presStyleLbl="fgAcc0" presStyleIdx="1" presStyleCnt="2" custAng="0" custScaleX="156271" custScaleY="462462" custLinFactX="50696" custLinFactNeighborX="100000" custLinFactNeighborY="-77399">
        <dgm:presLayoutVars>
          <dgm:chMax val="0"/>
          <dgm:chPref val="0"/>
        </dgm:presLayoutVars>
      </dgm:prSet>
      <dgm:spPr>
        <a:prstGeom prst="leftArrow">
          <a:avLst/>
        </a:prstGeom>
      </dgm:spPr>
    </dgm:pt>
    <dgm:pt modelId="{C4CED014-9571-457B-B0CA-F228C93F54DD}" type="pres">
      <dgm:prSet presAssocID="{64374489-0A9B-4341-87D0-D08AEA23589D}" presName="rootConnector1" presStyleLbl="node1" presStyleIdx="0" presStyleCnt="3"/>
      <dgm:spPr/>
    </dgm:pt>
    <dgm:pt modelId="{B73ED953-0AA4-40EE-B671-15D36037371A}" type="pres">
      <dgm:prSet presAssocID="{64374489-0A9B-4341-87D0-D08AEA23589D}" presName="hierChild2" presStyleCnt="0"/>
      <dgm:spPr/>
    </dgm:pt>
    <dgm:pt modelId="{52EAF46D-3A24-44B7-98DB-19EE5603DF70}" type="pres">
      <dgm:prSet presAssocID="{9B38CE89-031E-4DE9-A129-50101928CF11}" presName="Name37" presStyleLbl="parChTrans1D2" presStyleIdx="0" presStyleCnt="4"/>
      <dgm:spPr/>
    </dgm:pt>
    <dgm:pt modelId="{93B8687C-BE64-4F3F-BFE8-9805636CE7E5}" type="pres">
      <dgm:prSet presAssocID="{90C60F1A-8B8E-4130-B4D9-DC55FD923C74}" presName="hierRoot2" presStyleCnt="0">
        <dgm:presLayoutVars>
          <dgm:hierBranch val="init"/>
        </dgm:presLayoutVars>
      </dgm:prSet>
      <dgm:spPr/>
    </dgm:pt>
    <dgm:pt modelId="{6966E82F-F130-4583-85C6-7855F92B1C34}" type="pres">
      <dgm:prSet presAssocID="{90C60F1A-8B8E-4130-B4D9-DC55FD923C74}" presName="rootComposite" presStyleCnt="0"/>
      <dgm:spPr/>
    </dgm:pt>
    <dgm:pt modelId="{59816381-424F-479C-82FF-CDD16BF81213}" type="pres">
      <dgm:prSet presAssocID="{90C60F1A-8B8E-4130-B4D9-DC55FD923C74}" presName="rootText" presStyleLbl="node1" presStyleIdx="0" presStyleCnt="3" custScaleY="64686" custLinFactNeighborX="-52845" custLinFactNeighborY="-43590">
        <dgm:presLayoutVars>
          <dgm:chMax/>
          <dgm:chPref val="3"/>
        </dgm:presLayoutVars>
      </dgm:prSet>
      <dgm:spPr/>
    </dgm:pt>
    <dgm:pt modelId="{F4822B4D-F6E0-470C-AF29-61308333CE7C}" type="pres">
      <dgm:prSet presAssocID="{90C60F1A-8B8E-4130-B4D9-DC55FD923C74}" presName="titleText2" presStyleLbl="fgAcc1" presStyleIdx="0" presStyleCnt="3" custScaleY="238097" custLinFactNeighborX="-84717" custLinFactNeighborY="-80221">
        <dgm:presLayoutVars>
          <dgm:chMax val="0"/>
          <dgm:chPref val="0"/>
        </dgm:presLayoutVars>
      </dgm:prSet>
      <dgm:spPr/>
    </dgm:pt>
    <dgm:pt modelId="{DABB8490-3B11-4427-B4D5-FF0567E6FE83}" type="pres">
      <dgm:prSet presAssocID="{90C60F1A-8B8E-4130-B4D9-DC55FD923C74}" presName="rootConnector" presStyleLbl="node2" presStyleIdx="0" presStyleCnt="0"/>
      <dgm:spPr/>
    </dgm:pt>
    <dgm:pt modelId="{0D64F901-A765-427D-BC5C-AD7C44FAAFBB}" type="pres">
      <dgm:prSet presAssocID="{90C60F1A-8B8E-4130-B4D9-DC55FD923C74}" presName="hierChild4" presStyleCnt="0"/>
      <dgm:spPr/>
    </dgm:pt>
    <dgm:pt modelId="{40EEC931-3912-43E1-B4E6-CF7E8396F0FE}" type="pres">
      <dgm:prSet presAssocID="{90C60F1A-8B8E-4130-B4D9-DC55FD923C74}" presName="hierChild5" presStyleCnt="0"/>
      <dgm:spPr/>
    </dgm:pt>
    <dgm:pt modelId="{E1BDBFED-BE63-470F-B691-18500ACE876E}" type="pres">
      <dgm:prSet presAssocID="{7DF48064-BC36-4735-AE10-8828F77966F1}" presName="Name37" presStyleLbl="parChTrans1D2" presStyleIdx="1" presStyleCnt="4"/>
      <dgm:spPr/>
    </dgm:pt>
    <dgm:pt modelId="{22DA698A-4C5F-486B-88A8-5E78A9D4E0AB}" type="pres">
      <dgm:prSet presAssocID="{570136DE-1BE5-4828-8733-777E9A8229E4}" presName="hierRoot2" presStyleCnt="0">
        <dgm:presLayoutVars>
          <dgm:hierBranch val="init"/>
        </dgm:presLayoutVars>
      </dgm:prSet>
      <dgm:spPr/>
    </dgm:pt>
    <dgm:pt modelId="{84E9619A-0A84-4848-9565-AC6FE84EE11C}" type="pres">
      <dgm:prSet presAssocID="{570136DE-1BE5-4828-8733-777E9A8229E4}" presName="rootComposite" presStyleCnt="0"/>
      <dgm:spPr/>
    </dgm:pt>
    <dgm:pt modelId="{CFC4F7E7-44AC-4831-9A1C-FDC9B7AE0141}" type="pres">
      <dgm:prSet presAssocID="{570136DE-1BE5-4828-8733-777E9A8229E4}" presName="rootText" presStyleLbl="node1" presStyleIdx="1" presStyleCnt="3" custScaleX="88227" custScaleY="73752" custLinFactNeighborX="-63835" custLinFactNeighborY="-43590">
        <dgm:presLayoutVars>
          <dgm:chMax/>
          <dgm:chPref val="3"/>
        </dgm:presLayoutVars>
      </dgm:prSet>
      <dgm:spPr/>
    </dgm:pt>
    <dgm:pt modelId="{BFF38B16-94CE-4BD1-BCF1-75B8A75A3C83}" type="pres">
      <dgm:prSet presAssocID="{570136DE-1BE5-4828-8733-777E9A8229E4}" presName="titleText2" presStyleLbl="fgAcc1" presStyleIdx="1" presStyleCnt="3" custScaleX="126714" custScaleY="226316" custLinFactX="-338" custLinFactNeighborX="-100000" custLinFactNeighborY="-68376">
        <dgm:presLayoutVars>
          <dgm:chMax val="0"/>
          <dgm:chPref val="0"/>
        </dgm:presLayoutVars>
      </dgm:prSet>
      <dgm:spPr/>
    </dgm:pt>
    <dgm:pt modelId="{8664BA35-126C-428A-9B77-6EFBFAE4837F}" type="pres">
      <dgm:prSet presAssocID="{570136DE-1BE5-4828-8733-777E9A8229E4}" presName="rootConnector" presStyleLbl="node2" presStyleIdx="0" presStyleCnt="0"/>
      <dgm:spPr/>
    </dgm:pt>
    <dgm:pt modelId="{7B39B296-7BC3-43A1-A44E-210F02720697}" type="pres">
      <dgm:prSet presAssocID="{570136DE-1BE5-4828-8733-777E9A8229E4}" presName="hierChild4" presStyleCnt="0"/>
      <dgm:spPr/>
    </dgm:pt>
    <dgm:pt modelId="{EC1C5BA8-C55C-4EAE-873E-D7E83DED0859}" type="pres">
      <dgm:prSet presAssocID="{570136DE-1BE5-4828-8733-777E9A8229E4}" presName="hierChild5" presStyleCnt="0"/>
      <dgm:spPr/>
    </dgm:pt>
    <dgm:pt modelId="{5B42A9D7-53DD-41C5-AE79-37BC0EB424A4}" type="pres">
      <dgm:prSet presAssocID="{13C15BBF-EB27-4C13-BD8F-7277B7F6D523}" presName="Name37" presStyleLbl="parChTrans1D2" presStyleIdx="2" presStyleCnt="4"/>
      <dgm:spPr/>
    </dgm:pt>
    <dgm:pt modelId="{108BD870-72FA-4F5E-B1D1-377027486C51}" type="pres">
      <dgm:prSet presAssocID="{29AF8B0A-29C4-44A4-ADD2-CE3E4D83583B}" presName="hierRoot2" presStyleCnt="0">
        <dgm:presLayoutVars>
          <dgm:hierBranch val="init"/>
        </dgm:presLayoutVars>
      </dgm:prSet>
      <dgm:spPr/>
    </dgm:pt>
    <dgm:pt modelId="{8D77DD6D-AC7F-4F31-9D7A-267726ECDE53}" type="pres">
      <dgm:prSet presAssocID="{29AF8B0A-29C4-44A4-ADD2-CE3E4D83583B}" presName="rootComposite" presStyleCnt="0"/>
      <dgm:spPr/>
    </dgm:pt>
    <dgm:pt modelId="{6B41CE25-869A-4800-A667-4C93C6A34C0E}" type="pres">
      <dgm:prSet presAssocID="{29AF8B0A-29C4-44A4-ADD2-CE3E4D83583B}" presName="rootText" presStyleLbl="node1" presStyleIdx="2" presStyleCnt="3" custScaleX="87921" custScaleY="72942" custLinFactNeighborX="-81247" custLinFactNeighborY="-43590">
        <dgm:presLayoutVars>
          <dgm:chMax/>
          <dgm:chPref val="3"/>
        </dgm:presLayoutVars>
      </dgm:prSet>
      <dgm:spPr/>
    </dgm:pt>
    <dgm:pt modelId="{683CD43B-8104-4180-B97C-5727F86D168C}" type="pres">
      <dgm:prSet presAssocID="{29AF8B0A-29C4-44A4-ADD2-CE3E4D83583B}" presName="titleText2" presStyleLbl="fgAcc1" presStyleIdx="2" presStyleCnt="3" custScaleX="133144" custScaleY="246120" custLinFactX="-20698" custLinFactNeighborX="-100000" custLinFactNeighborY="-65149">
        <dgm:presLayoutVars>
          <dgm:chMax val="0"/>
          <dgm:chPref val="0"/>
        </dgm:presLayoutVars>
      </dgm:prSet>
      <dgm:spPr/>
    </dgm:pt>
    <dgm:pt modelId="{FB1D3A6F-F507-47C9-9C0B-ED38ACAC4E66}" type="pres">
      <dgm:prSet presAssocID="{29AF8B0A-29C4-44A4-ADD2-CE3E4D83583B}" presName="rootConnector" presStyleLbl="node2" presStyleIdx="0" presStyleCnt="0"/>
      <dgm:spPr/>
    </dgm:pt>
    <dgm:pt modelId="{23FFE797-C643-4FA0-902C-B4764C17DF24}" type="pres">
      <dgm:prSet presAssocID="{29AF8B0A-29C4-44A4-ADD2-CE3E4D83583B}" presName="hierChild4" presStyleCnt="0"/>
      <dgm:spPr/>
    </dgm:pt>
    <dgm:pt modelId="{9592862C-C343-41DC-BDD0-8E08A32EBAC3}" type="pres">
      <dgm:prSet presAssocID="{29AF8B0A-29C4-44A4-ADD2-CE3E4D83583B}" presName="hierChild5" presStyleCnt="0"/>
      <dgm:spPr/>
    </dgm:pt>
    <dgm:pt modelId="{96B729CE-66CE-4C20-B2C4-1EB3BA746093}" type="pres">
      <dgm:prSet presAssocID="{64374489-0A9B-4341-87D0-D08AEA23589D}" presName="hierChild3" presStyleCnt="0"/>
      <dgm:spPr/>
    </dgm:pt>
    <dgm:pt modelId="{4C81AD93-529F-43AE-9164-81E0207D0C26}" type="pres">
      <dgm:prSet presAssocID="{20B11657-D709-4970-9D69-CE8539C22012}" presName="Name96" presStyleLbl="parChTrans1D2" presStyleIdx="3" presStyleCnt="4"/>
      <dgm:spPr/>
    </dgm:pt>
    <dgm:pt modelId="{5D0C1EBA-B245-441E-91B9-F2A0BB068AE6}" type="pres">
      <dgm:prSet presAssocID="{0AD8C08F-03BF-479C-AF2B-853894F00D85}" presName="hierRoot3" presStyleCnt="0">
        <dgm:presLayoutVars>
          <dgm:hierBranch val="init"/>
        </dgm:presLayoutVars>
      </dgm:prSet>
      <dgm:spPr/>
    </dgm:pt>
    <dgm:pt modelId="{E27D38EA-9163-495C-BB0B-D1BC14082327}" type="pres">
      <dgm:prSet presAssocID="{0AD8C08F-03BF-479C-AF2B-853894F00D85}" presName="rootComposite3" presStyleCnt="0"/>
      <dgm:spPr/>
    </dgm:pt>
    <dgm:pt modelId="{37FB106B-7DF0-4BAE-A3F4-C3E82A201840}" type="pres">
      <dgm:prSet presAssocID="{0AD8C08F-03BF-479C-AF2B-853894F00D85}" presName="rootText3" presStyleLbl="asst1" presStyleIdx="0" presStyleCnt="1" custScaleX="218693" custScaleY="164101" custLinFactNeighborX="-4799" custLinFactNeighborY="-24434">
        <dgm:presLayoutVars>
          <dgm:chPref val="3"/>
        </dgm:presLayoutVars>
      </dgm:prSet>
      <dgm:spPr>
        <a:prstGeom prst="ellipse">
          <a:avLst/>
        </a:prstGeom>
      </dgm:spPr>
    </dgm:pt>
    <dgm:pt modelId="{9712C119-B891-413E-AABF-3644CC7D8A74}" type="pres">
      <dgm:prSet presAssocID="{0AD8C08F-03BF-479C-AF2B-853894F00D85}" presName="titleText3" presStyleLbl="fgAcc2" presStyleIdx="0" presStyleCnt="1" custAng="0" custScaleX="160963" custScaleY="540483" custLinFactX="64815" custLinFactY="-127351" custLinFactNeighborX="100000" custLinFactNeighborY="-200000">
        <dgm:presLayoutVars>
          <dgm:chMax val="0"/>
          <dgm:chPref val="0"/>
        </dgm:presLayoutVars>
      </dgm:prSet>
      <dgm:spPr>
        <a:prstGeom prst="leftArrow">
          <a:avLst/>
        </a:prstGeom>
      </dgm:spPr>
    </dgm:pt>
    <dgm:pt modelId="{F7C30C51-47A8-4C1C-BECC-F62DEC3194DD}" type="pres">
      <dgm:prSet presAssocID="{0AD8C08F-03BF-479C-AF2B-853894F00D85}" presName="rootConnector3" presStyleLbl="asst1" presStyleIdx="0" presStyleCnt="1"/>
      <dgm:spPr/>
    </dgm:pt>
    <dgm:pt modelId="{050B7547-2BF1-4277-9DF9-B006CB87D5B1}" type="pres">
      <dgm:prSet presAssocID="{0AD8C08F-03BF-479C-AF2B-853894F00D85}" presName="hierChild6" presStyleCnt="0"/>
      <dgm:spPr/>
    </dgm:pt>
    <dgm:pt modelId="{26249A91-D877-42AE-8938-3B3D9F12A0DC}" type="pres">
      <dgm:prSet presAssocID="{0AD8C08F-03BF-479C-AF2B-853894F00D85}" presName="hierChild7" presStyleCnt="0"/>
      <dgm:spPr/>
    </dgm:pt>
  </dgm:ptLst>
  <dgm:cxnLst>
    <dgm:cxn modelId="{9464660B-12B5-4555-96B2-E27635220775}" type="presOf" srcId="{570136DE-1BE5-4828-8733-777E9A8229E4}" destId="{8664BA35-126C-428A-9B77-6EFBFAE4837F}" srcOrd="1" destOrd="0" presId="urn:microsoft.com/office/officeart/2008/layout/NameandTitleOrganizationalChart"/>
    <dgm:cxn modelId="{91003D0F-C130-4661-8215-9EA46164DA27}" type="presOf" srcId="{0AD8C08F-03BF-479C-AF2B-853894F00D85}" destId="{F7C30C51-47A8-4C1C-BECC-F62DEC3194DD}" srcOrd="1" destOrd="0" presId="urn:microsoft.com/office/officeart/2008/layout/NameandTitleOrganizationalChart"/>
    <dgm:cxn modelId="{B85D9319-7878-4299-8050-ED1C3259E468}" type="presOf" srcId="{66970640-3D58-405C-8AAE-349A9FBDFE0F}" destId="{BFF38B16-94CE-4BD1-BCF1-75B8A75A3C83}" srcOrd="0" destOrd="0" presId="urn:microsoft.com/office/officeart/2008/layout/NameandTitleOrganizationalChart"/>
    <dgm:cxn modelId="{66ECB71B-ABC5-4B85-9AF5-499FC48B738F}" type="presOf" srcId="{0FC035AA-A498-4F46-9E62-DDEB2C337114}" destId="{9712C119-B891-413E-AABF-3644CC7D8A74}" srcOrd="0" destOrd="0" presId="urn:microsoft.com/office/officeart/2008/layout/NameandTitleOrganizationalChart"/>
    <dgm:cxn modelId="{44D67F1D-48C3-4111-9E57-E47B372973E1}" type="presOf" srcId="{0AD8C08F-03BF-479C-AF2B-853894F00D85}" destId="{37FB106B-7DF0-4BAE-A3F4-C3E82A201840}" srcOrd="0" destOrd="0" presId="urn:microsoft.com/office/officeart/2008/layout/NameandTitleOrganizationalChart"/>
    <dgm:cxn modelId="{BEA69324-C07C-4304-BAC8-EDB3E38D59D4}" type="presOf" srcId="{7DF48064-BC36-4735-AE10-8828F77966F1}" destId="{E1BDBFED-BE63-470F-B691-18500ACE876E}" srcOrd="0" destOrd="0" presId="urn:microsoft.com/office/officeart/2008/layout/NameandTitleOrganizationalChart"/>
    <dgm:cxn modelId="{64D0CF24-FE60-44C2-9C66-68EF4E43259C}" type="presOf" srcId="{90C60F1A-8B8E-4130-B4D9-DC55FD923C74}" destId="{59816381-424F-479C-82FF-CDD16BF81213}" srcOrd="0" destOrd="0" presId="urn:microsoft.com/office/officeart/2008/layout/NameandTitleOrganizationalChart"/>
    <dgm:cxn modelId="{09C1DD5B-1025-4E73-BA60-E91E36B6E8CE}" type="presOf" srcId="{00FE7939-4114-4485-BB34-C4C2450AD60C}" destId="{683CD43B-8104-4180-B97C-5727F86D168C}" srcOrd="0" destOrd="0" presId="urn:microsoft.com/office/officeart/2008/layout/NameandTitleOrganizationalChart"/>
    <dgm:cxn modelId="{87EE436E-C4CD-4958-BEB0-A3B5F8648306}" type="presOf" srcId="{20B11657-D709-4970-9D69-CE8539C22012}" destId="{4C81AD93-529F-43AE-9164-81E0207D0C26}" srcOrd="0" destOrd="0" presId="urn:microsoft.com/office/officeart/2008/layout/NameandTitleOrganizationalChart"/>
    <dgm:cxn modelId="{E3B9E451-0D30-475D-8BB9-946AD4D26F0F}" srcId="{8AA509F8-1BF7-4D52-8B2C-8EA91E4B9D99}" destId="{64374489-0A9B-4341-87D0-D08AEA23589D}" srcOrd="1" destOrd="0" parTransId="{09A64DEA-505F-4797-9FCD-6B70C4DDCB16}" sibTransId="{AD7A2DDD-106F-4251-B29B-B73DA45401AE}"/>
    <dgm:cxn modelId="{87093675-6CA9-43CA-8B97-C8C40214EE73}" srcId="{64374489-0A9B-4341-87D0-D08AEA23589D}" destId="{570136DE-1BE5-4828-8733-777E9A8229E4}" srcOrd="2" destOrd="0" parTransId="{7DF48064-BC36-4735-AE10-8828F77966F1}" sibTransId="{66970640-3D58-405C-8AAE-349A9FBDFE0F}"/>
    <dgm:cxn modelId="{B5E05B75-BE20-4846-B9E1-ECD045C89064}" type="presOf" srcId="{AD7A2DDD-106F-4251-B29B-B73DA45401AE}" destId="{30ACCF20-27D3-4956-9235-0AC2F1A615CE}" srcOrd="0" destOrd="0" presId="urn:microsoft.com/office/officeart/2008/layout/NameandTitleOrganizationalChart"/>
    <dgm:cxn modelId="{55629A77-2512-4116-92D3-E06F25ACB39F}" type="presOf" srcId="{29AF8B0A-29C4-44A4-ADD2-CE3E4D83583B}" destId="{6B41CE25-869A-4800-A667-4C93C6A34C0E}" srcOrd="0" destOrd="0" presId="urn:microsoft.com/office/officeart/2008/layout/NameandTitleOrganizationalChart"/>
    <dgm:cxn modelId="{A15D117E-6421-437D-95AB-0B48B0C7A8E6}" type="presOf" srcId="{D0BFB197-F213-4B50-B0C2-A7C8BB2EF608}" destId="{36267A14-F406-40A3-973D-A260E53C6E51}" srcOrd="1" destOrd="0" presId="urn:microsoft.com/office/officeart/2008/layout/NameandTitleOrganizationalChart"/>
    <dgm:cxn modelId="{BD7E3681-7451-40D5-B097-23B52B3E3F63}" type="presOf" srcId="{9B38CE89-031E-4DE9-A129-50101928CF11}" destId="{52EAF46D-3A24-44B7-98DB-19EE5603DF70}" srcOrd="0" destOrd="0" presId="urn:microsoft.com/office/officeart/2008/layout/NameandTitleOrganizationalChart"/>
    <dgm:cxn modelId="{4D9FF685-BE6E-458B-8E2C-B1B67505CA70}" srcId="{8AA509F8-1BF7-4D52-8B2C-8EA91E4B9D99}" destId="{D0BFB197-F213-4B50-B0C2-A7C8BB2EF608}" srcOrd="0" destOrd="0" parTransId="{C0C5F7B9-23E7-49BC-BFDC-E79E181173DE}" sibTransId="{B5ECC4F2-EF98-4DD9-BC1D-AAF6AD1C0572}"/>
    <dgm:cxn modelId="{1F1BFE90-A11C-44AA-AF29-E7F1245C1EAC}" type="presOf" srcId="{29AF8B0A-29C4-44A4-ADD2-CE3E4D83583B}" destId="{FB1D3A6F-F507-47C9-9C0B-ED38ACAC4E66}" srcOrd="1" destOrd="0" presId="urn:microsoft.com/office/officeart/2008/layout/NameandTitleOrganizationalChart"/>
    <dgm:cxn modelId="{49DC6592-40C4-45E4-B77E-8E9992F21E27}" type="presOf" srcId="{64374489-0A9B-4341-87D0-D08AEA23589D}" destId="{C4CED014-9571-457B-B0CA-F228C93F54DD}" srcOrd="1" destOrd="0" presId="urn:microsoft.com/office/officeart/2008/layout/NameandTitleOrganizationalChart"/>
    <dgm:cxn modelId="{A2E8E0B9-A227-4915-AAAB-DCFFAF69C534}" type="presOf" srcId="{8AA509F8-1BF7-4D52-8B2C-8EA91E4B9D99}" destId="{DBC487A0-6BA9-4842-86DA-0449E528EEFE}" srcOrd="0" destOrd="0" presId="urn:microsoft.com/office/officeart/2008/layout/NameandTitleOrganizationalChart"/>
    <dgm:cxn modelId="{FD8A20BA-0867-472C-8D23-DE132D45D455}" type="presOf" srcId="{13C15BBF-EB27-4C13-BD8F-7277B7F6D523}" destId="{5B42A9D7-53DD-41C5-AE79-37BC0EB424A4}" srcOrd="0" destOrd="0" presId="urn:microsoft.com/office/officeart/2008/layout/NameandTitleOrganizationalChart"/>
    <dgm:cxn modelId="{DEF654BE-1D7B-4BA4-AA8F-2EA0C9C701FF}" type="presOf" srcId="{90C60F1A-8B8E-4130-B4D9-DC55FD923C74}" destId="{DABB8490-3B11-4427-B4D5-FF0567E6FE83}" srcOrd="1" destOrd="0" presId="urn:microsoft.com/office/officeart/2008/layout/NameandTitleOrganizationalChart"/>
    <dgm:cxn modelId="{C33D4FC7-B3AE-48EB-A68F-01DBF2D1050D}" srcId="{64374489-0A9B-4341-87D0-D08AEA23589D}" destId="{0AD8C08F-03BF-479C-AF2B-853894F00D85}" srcOrd="0" destOrd="0" parTransId="{20B11657-D709-4970-9D69-CE8539C22012}" sibTransId="{0FC035AA-A498-4F46-9E62-DDEB2C337114}"/>
    <dgm:cxn modelId="{72AF67CC-20B7-4D41-BAC0-D84B615AA951}" type="presOf" srcId="{9D12A904-5437-48A2-85D3-40A6B9321340}" destId="{F4822B4D-F6E0-470C-AF29-61308333CE7C}" srcOrd="0" destOrd="0" presId="urn:microsoft.com/office/officeart/2008/layout/NameandTitleOrganizationalChart"/>
    <dgm:cxn modelId="{5A4702D0-118B-462F-86FB-38F381044819}" type="presOf" srcId="{B5ECC4F2-EF98-4DD9-BC1D-AAF6AD1C0572}" destId="{5856C0FE-5912-4D06-821A-763111586432}" srcOrd="0" destOrd="0" presId="urn:microsoft.com/office/officeart/2008/layout/NameandTitleOrganizationalChart"/>
    <dgm:cxn modelId="{A5718ADC-8CDD-4D68-9EC7-5C05753F5460}" type="presOf" srcId="{D0BFB197-F213-4B50-B0C2-A7C8BB2EF608}" destId="{432950C3-FC32-41B0-98D0-DBB9173BDD4C}" srcOrd="0" destOrd="0" presId="urn:microsoft.com/office/officeart/2008/layout/NameandTitleOrganizationalChart"/>
    <dgm:cxn modelId="{4C1A27E3-0AFD-489C-832E-3948EE1C01DF}" srcId="{64374489-0A9B-4341-87D0-D08AEA23589D}" destId="{90C60F1A-8B8E-4130-B4D9-DC55FD923C74}" srcOrd="1" destOrd="0" parTransId="{9B38CE89-031E-4DE9-A129-50101928CF11}" sibTransId="{9D12A904-5437-48A2-85D3-40A6B9321340}"/>
    <dgm:cxn modelId="{6465BBED-610C-4DB8-B626-D92F079F8CFF}" srcId="{64374489-0A9B-4341-87D0-D08AEA23589D}" destId="{29AF8B0A-29C4-44A4-ADD2-CE3E4D83583B}" srcOrd="3" destOrd="0" parTransId="{13C15BBF-EB27-4C13-BD8F-7277B7F6D523}" sibTransId="{00FE7939-4114-4485-BB34-C4C2450AD60C}"/>
    <dgm:cxn modelId="{0B78BAEF-2121-4CA6-85D7-96DF8CE4CA34}" type="presOf" srcId="{64374489-0A9B-4341-87D0-D08AEA23589D}" destId="{CBF4062B-2DED-4EC2-8601-24FD490FEA0B}" srcOrd="0" destOrd="0" presId="urn:microsoft.com/office/officeart/2008/layout/NameandTitleOrganizationalChart"/>
    <dgm:cxn modelId="{ED0FD1FD-0215-4C20-8CF9-270E6C16414F}" type="presOf" srcId="{570136DE-1BE5-4828-8733-777E9A8229E4}" destId="{CFC4F7E7-44AC-4831-9A1C-FDC9B7AE0141}" srcOrd="0" destOrd="0" presId="urn:microsoft.com/office/officeart/2008/layout/NameandTitleOrganizationalChart"/>
    <dgm:cxn modelId="{8062215E-6239-4A7D-AA32-0A11B8DCF75B}" type="presParOf" srcId="{DBC487A0-6BA9-4842-86DA-0449E528EEFE}" destId="{A4B5C883-445E-47E8-AA61-453569E782B0}" srcOrd="0" destOrd="0" presId="urn:microsoft.com/office/officeart/2008/layout/NameandTitleOrganizationalChart"/>
    <dgm:cxn modelId="{57597243-3FAB-45B3-8A3E-B1C56DA8FD72}" type="presParOf" srcId="{A4B5C883-445E-47E8-AA61-453569E782B0}" destId="{C59D045A-BF5E-43BD-BB50-1A3E67792023}" srcOrd="0" destOrd="0" presId="urn:microsoft.com/office/officeart/2008/layout/NameandTitleOrganizationalChart"/>
    <dgm:cxn modelId="{85468E3D-0EB7-4A0E-9287-65F91A55EFFA}" type="presParOf" srcId="{C59D045A-BF5E-43BD-BB50-1A3E67792023}" destId="{432950C3-FC32-41B0-98D0-DBB9173BDD4C}" srcOrd="0" destOrd="0" presId="urn:microsoft.com/office/officeart/2008/layout/NameandTitleOrganizationalChart"/>
    <dgm:cxn modelId="{0D2E729C-DF13-41C2-8EBB-608C10893C15}" type="presParOf" srcId="{C59D045A-BF5E-43BD-BB50-1A3E67792023}" destId="{5856C0FE-5912-4D06-821A-763111586432}" srcOrd="1" destOrd="0" presId="urn:microsoft.com/office/officeart/2008/layout/NameandTitleOrganizationalChart"/>
    <dgm:cxn modelId="{65098CDB-12BE-4C90-AD14-F036F9C014E8}" type="presParOf" srcId="{C59D045A-BF5E-43BD-BB50-1A3E67792023}" destId="{36267A14-F406-40A3-973D-A260E53C6E51}" srcOrd="2" destOrd="0" presId="urn:microsoft.com/office/officeart/2008/layout/NameandTitleOrganizationalChart"/>
    <dgm:cxn modelId="{AEBDD0B0-D89D-43BA-9AAA-BB93F105B491}" type="presParOf" srcId="{A4B5C883-445E-47E8-AA61-453569E782B0}" destId="{1E374506-40C5-4B98-B86B-1EB0AFFB9D63}" srcOrd="1" destOrd="0" presId="urn:microsoft.com/office/officeart/2008/layout/NameandTitleOrganizationalChart"/>
    <dgm:cxn modelId="{ECF7478C-4B8C-4A2B-B39F-A523B0706898}" type="presParOf" srcId="{A4B5C883-445E-47E8-AA61-453569E782B0}" destId="{52FCED6F-DB8E-40E6-B074-A44B27DF2928}" srcOrd="2" destOrd="0" presId="urn:microsoft.com/office/officeart/2008/layout/NameandTitleOrganizationalChart"/>
    <dgm:cxn modelId="{23486739-CDC1-4C14-8655-292506D364E2}" type="presParOf" srcId="{DBC487A0-6BA9-4842-86DA-0449E528EEFE}" destId="{F3945190-7A26-44A5-8753-4E763AAC1A33}" srcOrd="1" destOrd="0" presId="urn:microsoft.com/office/officeart/2008/layout/NameandTitleOrganizationalChart"/>
    <dgm:cxn modelId="{647CCE33-CC2F-4D22-9AC5-796E346AF97F}" type="presParOf" srcId="{F3945190-7A26-44A5-8753-4E763AAC1A33}" destId="{CA26DD53-86FA-431E-90D2-F6DAB37D6C83}" srcOrd="0" destOrd="0" presId="urn:microsoft.com/office/officeart/2008/layout/NameandTitleOrganizationalChart"/>
    <dgm:cxn modelId="{D9F6D19B-9BEA-4EC8-8B10-6631BC3AC076}" type="presParOf" srcId="{CA26DD53-86FA-431E-90D2-F6DAB37D6C83}" destId="{CBF4062B-2DED-4EC2-8601-24FD490FEA0B}" srcOrd="0" destOrd="0" presId="urn:microsoft.com/office/officeart/2008/layout/NameandTitleOrganizationalChart"/>
    <dgm:cxn modelId="{A6D10F8F-6FA8-4E1D-A963-C0338796CFAC}" type="presParOf" srcId="{CA26DD53-86FA-431E-90D2-F6DAB37D6C83}" destId="{30ACCF20-27D3-4956-9235-0AC2F1A615CE}" srcOrd="1" destOrd="0" presId="urn:microsoft.com/office/officeart/2008/layout/NameandTitleOrganizationalChart"/>
    <dgm:cxn modelId="{CFC87C30-80A6-46BF-BBFB-435587683565}" type="presParOf" srcId="{CA26DD53-86FA-431E-90D2-F6DAB37D6C83}" destId="{C4CED014-9571-457B-B0CA-F228C93F54DD}" srcOrd="2" destOrd="0" presId="urn:microsoft.com/office/officeart/2008/layout/NameandTitleOrganizationalChart"/>
    <dgm:cxn modelId="{7CA3E21C-951D-42F4-B151-CE082C54F851}" type="presParOf" srcId="{F3945190-7A26-44A5-8753-4E763AAC1A33}" destId="{B73ED953-0AA4-40EE-B671-15D36037371A}" srcOrd="1" destOrd="0" presId="urn:microsoft.com/office/officeart/2008/layout/NameandTitleOrganizationalChart"/>
    <dgm:cxn modelId="{06BC851E-95BB-4FEA-AC64-FA494A1C6B6D}" type="presParOf" srcId="{B73ED953-0AA4-40EE-B671-15D36037371A}" destId="{52EAF46D-3A24-44B7-98DB-19EE5603DF70}" srcOrd="0" destOrd="0" presId="urn:microsoft.com/office/officeart/2008/layout/NameandTitleOrganizationalChart"/>
    <dgm:cxn modelId="{8619D5E8-8BBA-42A8-B6A7-4D9A9CA36D99}" type="presParOf" srcId="{B73ED953-0AA4-40EE-B671-15D36037371A}" destId="{93B8687C-BE64-4F3F-BFE8-9805636CE7E5}" srcOrd="1" destOrd="0" presId="urn:microsoft.com/office/officeart/2008/layout/NameandTitleOrganizationalChart"/>
    <dgm:cxn modelId="{F28B974B-62EF-4435-AC51-AD6FEAC25466}" type="presParOf" srcId="{93B8687C-BE64-4F3F-BFE8-9805636CE7E5}" destId="{6966E82F-F130-4583-85C6-7855F92B1C34}" srcOrd="0" destOrd="0" presId="urn:microsoft.com/office/officeart/2008/layout/NameandTitleOrganizationalChart"/>
    <dgm:cxn modelId="{01FCE3B0-6A7B-4002-94D6-04F4258F2788}" type="presParOf" srcId="{6966E82F-F130-4583-85C6-7855F92B1C34}" destId="{59816381-424F-479C-82FF-CDD16BF81213}" srcOrd="0" destOrd="0" presId="urn:microsoft.com/office/officeart/2008/layout/NameandTitleOrganizationalChart"/>
    <dgm:cxn modelId="{880C5894-B313-4757-9326-8E621BC10D3B}" type="presParOf" srcId="{6966E82F-F130-4583-85C6-7855F92B1C34}" destId="{F4822B4D-F6E0-470C-AF29-61308333CE7C}" srcOrd="1" destOrd="0" presId="urn:microsoft.com/office/officeart/2008/layout/NameandTitleOrganizationalChart"/>
    <dgm:cxn modelId="{3851376B-37BD-464E-B68E-1A5DB06AF86A}" type="presParOf" srcId="{6966E82F-F130-4583-85C6-7855F92B1C34}" destId="{DABB8490-3B11-4427-B4D5-FF0567E6FE83}" srcOrd="2" destOrd="0" presId="urn:microsoft.com/office/officeart/2008/layout/NameandTitleOrganizationalChart"/>
    <dgm:cxn modelId="{0E3AC9E7-832B-4DEF-BC18-66580E54EA22}" type="presParOf" srcId="{93B8687C-BE64-4F3F-BFE8-9805636CE7E5}" destId="{0D64F901-A765-427D-BC5C-AD7C44FAAFBB}" srcOrd="1" destOrd="0" presId="urn:microsoft.com/office/officeart/2008/layout/NameandTitleOrganizationalChart"/>
    <dgm:cxn modelId="{80B6E34D-7048-4E0D-B7E6-1C1B3F9EFE83}" type="presParOf" srcId="{93B8687C-BE64-4F3F-BFE8-9805636CE7E5}" destId="{40EEC931-3912-43E1-B4E6-CF7E8396F0FE}" srcOrd="2" destOrd="0" presId="urn:microsoft.com/office/officeart/2008/layout/NameandTitleOrganizationalChart"/>
    <dgm:cxn modelId="{88B22806-2736-4DBA-B0E6-192213302C1D}" type="presParOf" srcId="{B73ED953-0AA4-40EE-B671-15D36037371A}" destId="{E1BDBFED-BE63-470F-B691-18500ACE876E}" srcOrd="2" destOrd="0" presId="urn:microsoft.com/office/officeart/2008/layout/NameandTitleOrganizationalChart"/>
    <dgm:cxn modelId="{AEFE4E8C-48FB-45A9-822C-643BCD31AE2D}" type="presParOf" srcId="{B73ED953-0AA4-40EE-B671-15D36037371A}" destId="{22DA698A-4C5F-486B-88A8-5E78A9D4E0AB}" srcOrd="3" destOrd="0" presId="urn:microsoft.com/office/officeart/2008/layout/NameandTitleOrganizationalChart"/>
    <dgm:cxn modelId="{CA75D32D-5651-4B31-9DF9-BEAA22B6D977}" type="presParOf" srcId="{22DA698A-4C5F-486B-88A8-5E78A9D4E0AB}" destId="{84E9619A-0A84-4848-9565-AC6FE84EE11C}" srcOrd="0" destOrd="0" presId="urn:microsoft.com/office/officeart/2008/layout/NameandTitleOrganizationalChart"/>
    <dgm:cxn modelId="{E18CCF3A-10D3-4C63-B9E3-DA170C8827ED}" type="presParOf" srcId="{84E9619A-0A84-4848-9565-AC6FE84EE11C}" destId="{CFC4F7E7-44AC-4831-9A1C-FDC9B7AE0141}" srcOrd="0" destOrd="0" presId="urn:microsoft.com/office/officeart/2008/layout/NameandTitleOrganizationalChart"/>
    <dgm:cxn modelId="{1255EF43-1C8B-4F08-8EE3-BBD69605C2C5}" type="presParOf" srcId="{84E9619A-0A84-4848-9565-AC6FE84EE11C}" destId="{BFF38B16-94CE-4BD1-BCF1-75B8A75A3C83}" srcOrd="1" destOrd="0" presId="urn:microsoft.com/office/officeart/2008/layout/NameandTitleOrganizationalChart"/>
    <dgm:cxn modelId="{A2212F2C-22DC-4DE4-B10D-E112337CED90}" type="presParOf" srcId="{84E9619A-0A84-4848-9565-AC6FE84EE11C}" destId="{8664BA35-126C-428A-9B77-6EFBFAE4837F}" srcOrd="2" destOrd="0" presId="urn:microsoft.com/office/officeart/2008/layout/NameandTitleOrganizationalChart"/>
    <dgm:cxn modelId="{045FE6EA-3EC1-49AC-8A8B-6EF368E7DE97}" type="presParOf" srcId="{22DA698A-4C5F-486B-88A8-5E78A9D4E0AB}" destId="{7B39B296-7BC3-43A1-A44E-210F02720697}" srcOrd="1" destOrd="0" presId="urn:microsoft.com/office/officeart/2008/layout/NameandTitleOrganizationalChart"/>
    <dgm:cxn modelId="{89B42D64-9562-42F0-8C32-D675A0F4D054}" type="presParOf" srcId="{22DA698A-4C5F-486B-88A8-5E78A9D4E0AB}" destId="{EC1C5BA8-C55C-4EAE-873E-D7E83DED0859}" srcOrd="2" destOrd="0" presId="urn:microsoft.com/office/officeart/2008/layout/NameandTitleOrganizationalChart"/>
    <dgm:cxn modelId="{C7535EEC-CD8B-4F44-A758-56E358B9A5D3}" type="presParOf" srcId="{B73ED953-0AA4-40EE-B671-15D36037371A}" destId="{5B42A9D7-53DD-41C5-AE79-37BC0EB424A4}" srcOrd="4" destOrd="0" presId="urn:microsoft.com/office/officeart/2008/layout/NameandTitleOrganizationalChart"/>
    <dgm:cxn modelId="{840B6E91-E23F-42AB-8677-5CA57605895C}" type="presParOf" srcId="{B73ED953-0AA4-40EE-B671-15D36037371A}" destId="{108BD870-72FA-4F5E-B1D1-377027486C51}" srcOrd="5" destOrd="0" presId="urn:microsoft.com/office/officeart/2008/layout/NameandTitleOrganizationalChart"/>
    <dgm:cxn modelId="{B911B553-BE29-498E-A8F4-BA07E73F9238}" type="presParOf" srcId="{108BD870-72FA-4F5E-B1D1-377027486C51}" destId="{8D77DD6D-AC7F-4F31-9D7A-267726ECDE53}" srcOrd="0" destOrd="0" presId="urn:microsoft.com/office/officeart/2008/layout/NameandTitleOrganizationalChart"/>
    <dgm:cxn modelId="{7AC77DF0-CA78-462C-8539-B63476EBD410}" type="presParOf" srcId="{8D77DD6D-AC7F-4F31-9D7A-267726ECDE53}" destId="{6B41CE25-869A-4800-A667-4C93C6A34C0E}" srcOrd="0" destOrd="0" presId="urn:microsoft.com/office/officeart/2008/layout/NameandTitleOrganizationalChart"/>
    <dgm:cxn modelId="{4DF6C9EC-50CE-4753-A2F2-6ED90F2D7C7E}" type="presParOf" srcId="{8D77DD6D-AC7F-4F31-9D7A-267726ECDE53}" destId="{683CD43B-8104-4180-B97C-5727F86D168C}" srcOrd="1" destOrd="0" presId="urn:microsoft.com/office/officeart/2008/layout/NameandTitleOrganizationalChart"/>
    <dgm:cxn modelId="{72A88AF2-63DF-43C9-BABD-C99FAD31B488}" type="presParOf" srcId="{8D77DD6D-AC7F-4F31-9D7A-267726ECDE53}" destId="{FB1D3A6F-F507-47C9-9C0B-ED38ACAC4E66}" srcOrd="2" destOrd="0" presId="urn:microsoft.com/office/officeart/2008/layout/NameandTitleOrganizationalChart"/>
    <dgm:cxn modelId="{FA94AC0D-1364-41D7-86C7-F183C44324A0}" type="presParOf" srcId="{108BD870-72FA-4F5E-B1D1-377027486C51}" destId="{23FFE797-C643-4FA0-902C-B4764C17DF24}" srcOrd="1" destOrd="0" presId="urn:microsoft.com/office/officeart/2008/layout/NameandTitleOrganizationalChart"/>
    <dgm:cxn modelId="{F9741002-2A50-4CAF-8DD6-3BB4768717BA}" type="presParOf" srcId="{108BD870-72FA-4F5E-B1D1-377027486C51}" destId="{9592862C-C343-41DC-BDD0-8E08A32EBAC3}" srcOrd="2" destOrd="0" presId="urn:microsoft.com/office/officeart/2008/layout/NameandTitleOrganizationalChart"/>
    <dgm:cxn modelId="{51AA3909-A253-461C-8A66-2BE93CB9BEC3}" type="presParOf" srcId="{F3945190-7A26-44A5-8753-4E763AAC1A33}" destId="{96B729CE-66CE-4C20-B2C4-1EB3BA746093}" srcOrd="2" destOrd="0" presId="urn:microsoft.com/office/officeart/2008/layout/NameandTitleOrganizationalChart"/>
    <dgm:cxn modelId="{7FB756D7-1A5F-420D-A9F4-4B89DFBE53B8}" type="presParOf" srcId="{96B729CE-66CE-4C20-B2C4-1EB3BA746093}" destId="{4C81AD93-529F-43AE-9164-81E0207D0C26}" srcOrd="0" destOrd="0" presId="urn:microsoft.com/office/officeart/2008/layout/NameandTitleOrganizationalChart"/>
    <dgm:cxn modelId="{95D83277-C329-42BD-A536-CB8795D79851}" type="presParOf" srcId="{96B729CE-66CE-4C20-B2C4-1EB3BA746093}" destId="{5D0C1EBA-B245-441E-91B9-F2A0BB068AE6}" srcOrd="1" destOrd="0" presId="urn:microsoft.com/office/officeart/2008/layout/NameandTitleOrganizationalChart"/>
    <dgm:cxn modelId="{E7EEDDE2-A9FC-4C8A-9D31-520E2A465BF6}" type="presParOf" srcId="{5D0C1EBA-B245-441E-91B9-F2A0BB068AE6}" destId="{E27D38EA-9163-495C-BB0B-D1BC14082327}" srcOrd="0" destOrd="0" presId="urn:microsoft.com/office/officeart/2008/layout/NameandTitleOrganizationalChart"/>
    <dgm:cxn modelId="{305027CF-23E4-487E-B0B9-B06491BAA248}" type="presParOf" srcId="{E27D38EA-9163-495C-BB0B-D1BC14082327}" destId="{37FB106B-7DF0-4BAE-A3F4-C3E82A201840}" srcOrd="0" destOrd="0" presId="urn:microsoft.com/office/officeart/2008/layout/NameandTitleOrganizationalChart"/>
    <dgm:cxn modelId="{EE2DC04F-4BC8-4646-B497-A20AEBD645B8}" type="presParOf" srcId="{E27D38EA-9163-495C-BB0B-D1BC14082327}" destId="{9712C119-B891-413E-AABF-3644CC7D8A74}" srcOrd="1" destOrd="0" presId="urn:microsoft.com/office/officeart/2008/layout/NameandTitleOrganizationalChart"/>
    <dgm:cxn modelId="{5D43FE8B-433D-4255-B019-8D7466107D2B}" type="presParOf" srcId="{E27D38EA-9163-495C-BB0B-D1BC14082327}" destId="{F7C30C51-47A8-4C1C-BECC-F62DEC3194DD}" srcOrd="2" destOrd="0" presId="urn:microsoft.com/office/officeart/2008/layout/NameandTitleOrganizationalChart"/>
    <dgm:cxn modelId="{0572B943-2AE7-4C61-9D6B-379DB09C6A69}" type="presParOf" srcId="{5D0C1EBA-B245-441E-91B9-F2A0BB068AE6}" destId="{050B7547-2BF1-4277-9DF9-B006CB87D5B1}" srcOrd="1" destOrd="0" presId="urn:microsoft.com/office/officeart/2008/layout/NameandTitleOrganizationalChart"/>
    <dgm:cxn modelId="{B7D9B7D9-49C8-41B8-A5EC-15C192528159}" type="presParOf" srcId="{5D0C1EBA-B245-441E-91B9-F2A0BB068AE6}" destId="{26249A91-D877-42AE-8938-3B3D9F12A0DC}" srcOrd="2" destOrd="0" presId="urn:microsoft.com/office/officeart/2008/layout/NameandTitleOrganizationalChart"/>
  </dgm:cxnLst>
  <dgm:bg>
    <a:noFill/>
  </dgm:bg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1AD93-529F-43AE-9164-81E0207D0C26}">
      <dsp:nvSpPr>
        <dsp:cNvPr id="0" name=""/>
        <dsp:cNvSpPr/>
      </dsp:nvSpPr>
      <dsp:spPr>
        <a:xfrm>
          <a:off x="3868642" y="1044102"/>
          <a:ext cx="721690" cy="1500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1690" y="150066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2A9D7-53DD-41C5-AE79-37BC0EB424A4}">
      <dsp:nvSpPr>
        <dsp:cNvPr id="0" name=""/>
        <dsp:cNvSpPr/>
      </dsp:nvSpPr>
      <dsp:spPr>
        <a:xfrm>
          <a:off x="3868642" y="1044102"/>
          <a:ext cx="1721371" cy="2950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1386"/>
              </a:lnTo>
              <a:lnTo>
                <a:pt x="1721371" y="2741386"/>
              </a:lnTo>
              <a:lnTo>
                <a:pt x="1721371" y="295010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BDBFED-BE63-470F-B691-18500ACE876E}">
      <dsp:nvSpPr>
        <dsp:cNvPr id="0" name=""/>
        <dsp:cNvSpPr/>
      </dsp:nvSpPr>
      <dsp:spPr>
        <a:xfrm>
          <a:off x="3453104" y="1044102"/>
          <a:ext cx="415538" cy="2950107"/>
        </a:xfrm>
        <a:custGeom>
          <a:avLst/>
          <a:gdLst/>
          <a:ahLst/>
          <a:cxnLst/>
          <a:rect l="0" t="0" r="0" b="0"/>
          <a:pathLst>
            <a:path>
              <a:moveTo>
                <a:pt x="415538" y="0"/>
              </a:moveTo>
              <a:lnTo>
                <a:pt x="415538" y="2741386"/>
              </a:lnTo>
              <a:lnTo>
                <a:pt x="0" y="2741386"/>
              </a:lnTo>
              <a:lnTo>
                <a:pt x="0" y="295010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EAF46D-3A24-44B7-98DB-19EE5603DF70}">
      <dsp:nvSpPr>
        <dsp:cNvPr id="0" name=""/>
        <dsp:cNvSpPr/>
      </dsp:nvSpPr>
      <dsp:spPr>
        <a:xfrm>
          <a:off x="1426777" y="1044102"/>
          <a:ext cx="2441865" cy="2950107"/>
        </a:xfrm>
        <a:custGeom>
          <a:avLst/>
          <a:gdLst/>
          <a:ahLst/>
          <a:cxnLst/>
          <a:rect l="0" t="0" r="0" b="0"/>
          <a:pathLst>
            <a:path>
              <a:moveTo>
                <a:pt x="2441865" y="0"/>
              </a:moveTo>
              <a:lnTo>
                <a:pt x="2441865" y="2741386"/>
              </a:lnTo>
              <a:lnTo>
                <a:pt x="0" y="2741386"/>
              </a:lnTo>
              <a:lnTo>
                <a:pt x="0" y="295010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950C3-FC32-41B0-98D0-DBB9173BDD4C}">
      <dsp:nvSpPr>
        <dsp:cNvPr id="0" name=""/>
        <dsp:cNvSpPr/>
      </dsp:nvSpPr>
      <dsp:spPr>
        <a:xfrm>
          <a:off x="6656599" y="3596799"/>
          <a:ext cx="1584532" cy="6462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26227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Иные МБТ</a:t>
          </a:r>
          <a:endParaRPr lang="ru-RU" sz="2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56599" y="3596799"/>
        <a:ext cx="1584532" cy="646264"/>
      </dsp:txXfrm>
    </dsp:sp>
    <dsp:sp modelId="{5856C0FE-5912-4D06-821A-763111586432}">
      <dsp:nvSpPr>
        <dsp:cNvPr id="0" name=""/>
        <dsp:cNvSpPr/>
      </dsp:nvSpPr>
      <dsp:spPr>
        <a:xfrm>
          <a:off x="6760978" y="4404835"/>
          <a:ext cx="1469430" cy="5659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76 627,9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+13 153,4</a:t>
          </a:r>
        </a:p>
      </dsp:txBody>
      <dsp:txXfrm>
        <a:off x="6760978" y="4404835"/>
        <a:ext cx="1469430" cy="565924"/>
      </dsp:txXfrm>
    </dsp:sp>
    <dsp:sp modelId="{CBF4062B-2DED-4EC2-8601-24FD490FEA0B}">
      <dsp:nvSpPr>
        <dsp:cNvPr id="0" name=""/>
        <dsp:cNvSpPr/>
      </dsp:nvSpPr>
      <dsp:spPr>
        <a:xfrm>
          <a:off x="1472908" y="0"/>
          <a:ext cx="4791468" cy="104410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26227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baseline="0" dirty="0">
              <a:latin typeface="Times New Roman" pitchFamily="18" charset="0"/>
              <a:cs typeface="Times New Roman" pitchFamily="18" charset="0"/>
            </a:rPr>
            <a:t>Безвозмездные</a:t>
          </a:r>
          <a:r>
            <a:rPr lang="ru-RU" sz="2400" b="1" i="1" kern="1200" dirty="0">
              <a:latin typeface="Times New Roman" pitchFamily="18" charset="0"/>
              <a:cs typeface="Times New Roman" pitchFamily="18" charset="0"/>
            </a:rPr>
            <a:t> поступления из бюджетов поселений</a:t>
          </a:r>
          <a:endParaRPr lang="ru-RU" sz="2500" b="1" i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174602" y="152905"/>
        <a:ext cx="3388080" cy="738292"/>
      </dsp:txXfrm>
    </dsp:sp>
    <dsp:sp modelId="{30ACCF20-27D3-4956-9235-0AC2F1A615CE}">
      <dsp:nvSpPr>
        <dsp:cNvPr id="0" name=""/>
        <dsp:cNvSpPr/>
      </dsp:nvSpPr>
      <dsp:spPr>
        <a:xfrm>
          <a:off x="6140770" y="2210"/>
          <a:ext cx="2429888" cy="1378939"/>
        </a:xfrm>
        <a:prstGeom prst="leftArrow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baseline="0" dirty="0">
              <a:latin typeface="Tahoma" pitchFamily="34" charset="0"/>
              <a:cs typeface="Times New Roman" pitchFamily="18" charset="0"/>
            </a:rPr>
            <a:t>5 173,0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baseline="0" dirty="0">
              <a:solidFill>
                <a:srgbClr val="FF0000"/>
              </a:solidFill>
              <a:latin typeface="Tahoma" pitchFamily="34" charset="0"/>
              <a:cs typeface="Times New Roman" pitchFamily="18" charset="0"/>
            </a:rPr>
            <a:t>+812,0</a:t>
          </a:r>
        </a:p>
      </dsp:txBody>
      <dsp:txXfrm>
        <a:off x="6485505" y="346945"/>
        <a:ext cx="2085153" cy="689469"/>
      </dsp:txXfrm>
    </dsp:sp>
    <dsp:sp modelId="{59816381-424F-479C-82FF-CDD16BF81213}">
      <dsp:nvSpPr>
        <dsp:cNvPr id="0" name=""/>
        <dsp:cNvSpPr/>
      </dsp:nvSpPr>
      <dsp:spPr>
        <a:xfrm>
          <a:off x="562932" y="3994209"/>
          <a:ext cx="1727688" cy="5786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26227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baseline="0">
              <a:latin typeface="Times New Roman" pitchFamily="18" charset="0"/>
              <a:cs typeface="Times New Roman" pitchFamily="18" charset="0"/>
            </a:rPr>
            <a:t>Дотации</a:t>
          </a:r>
          <a:endParaRPr lang="ru-RU" sz="2400" b="1" i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562932" y="3994209"/>
        <a:ext cx="1727688" cy="578629"/>
      </dsp:txXfrm>
    </dsp:sp>
    <dsp:sp modelId="{F4822B4D-F6E0-470C-AF29-61308333CE7C}">
      <dsp:nvSpPr>
        <dsp:cNvPr id="0" name=""/>
        <dsp:cNvSpPr/>
      </dsp:nvSpPr>
      <dsp:spPr>
        <a:xfrm>
          <a:off x="504186" y="4476842"/>
          <a:ext cx="1554919" cy="7099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latin typeface="Times New Roman" pitchFamily="18" charset="0"/>
              <a:cs typeface="Times New Roman" pitchFamily="18" charset="0"/>
            </a:rPr>
            <a:t>53 747,7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+53 747,7</a:t>
          </a:r>
        </a:p>
      </dsp:txBody>
      <dsp:txXfrm>
        <a:off x="504186" y="4476842"/>
        <a:ext cx="1554919" cy="709942"/>
      </dsp:txXfrm>
    </dsp:sp>
    <dsp:sp modelId="{CFC4F7E7-44AC-4831-9A1C-FDC9B7AE0141}">
      <dsp:nvSpPr>
        <dsp:cNvPr id="0" name=""/>
        <dsp:cNvSpPr/>
      </dsp:nvSpPr>
      <dsp:spPr>
        <a:xfrm>
          <a:off x="2690960" y="3994209"/>
          <a:ext cx="1524287" cy="659726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26227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baseline="0" dirty="0">
              <a:latin typeface="Times New Roman" pitchFamily="18" charset="0"/>
              <a:cs typeface="Times New Roman" pitchFamily="18" charset="0"/>
            </a:rPr>
            <a:t>Субсидии</a:t>
          </a:r>
        </a:p>
      </dsp:txBody>
      <dsp:txXfrm>
        <a:off x="2690960" y="3994209"/>
        <a:ext cx="1524287" cy="659726"/>
      </dsp:txXfrm>
    </dsp:sp>
    <dsp:sp modelId="{BFF38B16-94CE-4BD1-BCF1-75B8A75A3C83}">
      <dsp:nvSpPr>
        <dsp:cNvPr id="0" name=""/>
        <dsp:cNvSpPr/>
      </dsp:nvSpPr>
      <dsp:spPr>
        <a:xfrm>
          <a:off x="2269801" y="4570273"/>
          <a:ext cx="1970301" cy="6748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baseline="0" dirty="0">
              <a:latin typeface="Times New Roman" pitchFamily="18" charset="0"/>
              <a:cs typeface="Times New Roman" pitchFamily="18" charset="0"/>
            </a:rPr>
            <a:t>429 708,0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-405 086,8</a:t>
          </a:r>
        </a:p>
      </dsp:txBody>
      <dsp:txXfrm>
        <a:off x="2269801" y="4570273"/>
        <a:ext cx="1970301" cy="674814"/>
      </dsp:txXfrm>
    </dsp:sp>
    <dsp:sp modelId="{6B41CE25-869A-4800-A667-4C93C6A34C0E}">
      <dsp:nvSpPr>
        <dsp:cNvPr id="0" name=""/>
        <dsp:cNvSpPr/>
      </dsp:nvSpPr>
      <dsp:spPr>
        <a:xfrm>
          <a:off x="4830513" y="3994209"/>
          <a:ext cx="1519001" cy="65248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26227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baseline="0" dirty="0">
              <a:latin typeface="Times New Roman" pitchFamily="18" charset="0"/>
              <a:cs typeface="Times New Roman" pitchFamily="18" charset="0"/>
            </a:rPr>
            <a:t>Субвенции</a:t>
          </a:r>
        </a:p>
      </dsp:txBody>
      <dsp:txXfrm>
        <a:off x="4830513" y="3994209"/>
        <a:ext cx="1519001" cy="652481"/>
      </dsp:txXfrm>
    </dsp:sp>
    <dsp:sp modelId="{683CD43B-8104-4180-B97C-5727F86D168C}">
      <dsp:nvSpPr>
        <dsp:cNvPr id="0" name=""/>
        <dsp:cNvSpPr/>
      </dsp:nvSpPr>
      <dsp:spPr>
        <a:xfrm>
          <a:off x="4340964" y="4546747"/>
          <a:ext cx="2070282" cy="7338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latin typeface="Times New Roman" pitchFamily="18" charset="0"/>
              <a:cs typeface="Times New Roman" pitchFamily="18" charset="0"/>
            </a:rPr>
            <a:t>1 482 653,7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+215 354,0</a:t>
          </a:r>
        </a:p>
      </dsp:txBody>
      <dsp:txXfrm>
        <a:off x="4340964" y="4546747"/>
        <a:ext cx="2070282" cy="733864"/>
      </dsp:txXfrm>
    </dsp:sp>
    <dsp:sp modelId="{37FB106B-7DF0-4BAE-A3F4-C3E82A201840}">
      <dsp:nvSpPr>
        <dsp:cNvPr id="0" name=""/>
        <dsp:cNvSpPr/>
      </dsp:nvSpPr>
      <dsp:spPr>
        <a:xfrm>
          <a:off x="811999" y="1810809"/>
          <a:ext cx="3778334" cy="146791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26227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baseline="0" dirty="0">
              <a:latin typeface="Times New Roman" pitchFamily="18" charset="0"/>
              <a:cs typeface="Times New Roman" pitchFamily="18" charset="0"/>
            </a:rPr>
            <a:t>Безвозмездные поступления из областного бюджета</a:t>
          </a:r>
        </a:p>
      </dsp:txBody>
      <dsp:txXfrm>
        <a:off x="1365323" y="2025780"/>
        <a:ext cx="2671686" cy="1037975"/>
      </dsp:txXfrm>
    </dsp:sp>
    <dsp:sp modelId="{9712C119-B891-413E-AABF-3644CC7D8A74}">
      <dsp:nvSpPr>
        <dsp:cNvPr id="0" name=""/>
        <dsp:cNvSpPr/>
      </dsp:nvSpPr>
      <dsp:spPr>
        <a:xfrm>
          <a:off x="4354549" y="1379036"/>
          <a:ext cx="2502845" cy="1611577"/>
        </a:xfrm>
        <a:prstGeom prst="leftArrow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baseline="0" dirty="0">
              <a:latin typeface="Tahoma" pitchFamily="34" charset="0"/>
              <a:cs typeface="Times New Roman" pitchFamily="18" charset="0"/>
            </a:rPr>
            <a:t>2 042 737,3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baseline="0" dirty="0">
              <a:solidFill>
                <a:srgbClr val="FF0000"/>
              </a:solidFill>
              <a:latin typeface="Tahoma" pitchFamily="34" charset="0"/>
              <a:cs typeface="Times New Roman" pitchFamily="18" charset="0"/>
            </a:rPr>
            <a:t>-122 831,7</a:t>
          </a:r>
        </a:p>
      </dsp:txBody>
      <dsp:txXfrm>
        <a:off x="4757443" y="1781930"/>
        <a:ext cx="2099951" cy="805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0.18337</cdr:x>
      <cdr:y>0.30119</cdr:y>
    </cdr:from>
    <cdr:to>
      <cdr:x>0.45005</cdr:x>
      <cdr:y>0.72484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584457" y="1800194"/>
          <a:ext cx="2304318" cy="2532103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pPr algn="ctr">
            <a:lnSpc>
              <a:spcPts val="2200"/>
            </a:lnSpc>
          </a:pP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>
            <a:lnSpc>
              <a:spcPts val="2200"/>
            </a:lnSpc>
          </a:pPr>
          <a:r>
            <a: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2 301 668  </a:t>
          </a:r>
        </a:p>
        <a:p xmlns:a="http://schemas.openxmlformats.org/drawingml/2006/main">
          <a:pPr algn="ctr">
            <a:lnSpc>
              <a:spcPts val="2200"/>
            </a:lnSpc>
          </a:pPr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</a:p>
        <a:p xmlns:a="http://schemas.openxmlformats.org/drawingml/2006/main">
          <a:pPr algn="ctr">
            <a:lnSpc>
              <a:spcPts val="1900"/>
            </a:lnSpc>
          </a:pPr>
          <a:r>
            <a: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или 79,8% от объема расходов составляют</a:t>
          </a:r>
        </a:p>
        <a:p xmlns:a="http://schemas.openxmlformats.org/drawingml/2006/main">
          <a:pPr algn="ctr">
            <a:lnSpc>
              <a:spcPts val="1900"/>
            </a:lnSpc>
          </a:pPr>
          <a:r>
            <a: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</a:t>
          </a:r>
          <a:r>
            <a:rPr lang="ru-RU" sz="2000" b="1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соц.сферы</a:t>
          </a:r>
          <a:r>
            <a: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 xmlns:a="http://schemas.openxmlformats.org/drawingml/2006/main">
          <a:pPr algn="ctr">
            <a:lnSpc>
              <a:spcPts val="2900"/>
            </a:lnSpc>
          </a:pPr>
          <a:endParaRPr lang="ru-RU" sz="3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0.31304</cdr:x>
      <cdr:y>0.08702</cdr:y>
    </cdr:from>
    <cdr:to>
      <cdr:x>0.42347</cdr:x>
      <cdr:y>0.24489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92288" y="5040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0.45217</cdr:x>
      <cdr:y>0.19891</cdr:y>
    </cdr:from>
    <cdr:to>
      <cdr:x>0.5626</cdr:x>
      <cdr:y>0.35678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744416" y="11521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0.1913</cdr:x>
      <cdr:y>0.13675</cdr:y>
    </cdr:from>
    <cdr:to>
      <cdr:x>0.30173</cdr:x>
      <cdr:y>0.33191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584176" y="792088"/>
          <a:ext cx="914400" cy="1130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0.39374</cdr:x>
      <cdr:y>0.14531</cdr:y>
    </cdr:from>
    <cdr:to>
      <cdr:x>0.44887</cdr:x>
      <cdr:y>0.30318</cdr:y>
    </cdr:to>
    <cdr:sp macro="" textlink="">
      <cdr:nvSpPr>
        <cdr:cNvPr id="11" name="TextBox 10"/>
        <cdr:cNvSpPr txBox="1"/>
      </cdr:nvSpPr>
      <cdr:spPr>
        <a:xfrm xmlns:a="http://schemas.openxmlformats.org/drawingml/2006/main" rot="18234996" flipV="1">
          <a:off x="3031570" y="1070597"/>
          <a:ext cx="914400" cy="456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8B43D50-1430-441B-8978-2C4C0A56C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472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66DCF-57A6-C391-D603-89812AB9D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6DCBCE-AE58-2C82-13E8-A60A07CFA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472096-557E-3D02-7370-425601E40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5E59BB-90A8-431E-B010-BA19BD938DFA}" type="datetimeFigureOut">
              <a:rPr lang="ru-RU" smtClean="0"/>
              <a:pPr>
                <a:defRPr/>
              </a:pPr>
              <a:t>29.03.2024</a:t>
            </a:fld>
            <a:endParaRPr lang="ru-RU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0B652-CA45-E884-9F03-D9B68DB87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A7200-CA52-720D-9413-7F57DEE99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27E28-ABE9-4DFF-80D1-8D36DCCCD44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2533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B69F9-D710-381D-A317-B7299C90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315179-F2A3-CED4-99D2-63A4F13E4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65E20C-32C8-CF96-BE7A-CF6C8F096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5D55DF-B122-49BB-A24E-B9631DFA8285}" type="datetimeFigureOut">
              <a:rPr lang="ru-RU" smtClean="0"/>
              <a:pPr>
                <a:defRPr/>
              </a:pPr>
              <a:t>29.03.2024</a:t>
            </a:fld>
            <a:endParaRPr lang="ru-RU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E030E0-9959-5A16-63C8-14EFF4B6C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9AD42-4F98-3AF4-E675-61660A4DC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53A97-247C-4C56-93A4-0C01F936F0D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05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70FA92-5FC0-C2B8-AE05-EF6EF7C9DD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0CD4E4-523C-F36A-CBBA-9FE591D12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A4DC8E-FB56-5AF9-CAC1-E1AA7EE71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6EDE0-9693-4014-A23E-43957911378A}" type="datetimeFigureOut">
              <a:rPr lang="ru-RU" smtClean="0"/>
              <a:pPr>
                <a:defRPr/>
              </a:pPr>
              <a:t>29.03.2024</a:t>
            </a:fld>
            <a:endParaRPr lang="ru-RU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2A4819-50FD-6EF2-A22E-ACA0993D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DF1293-332C-812B-898C-4324AFF00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3985B-2767-4709-8F95-1A44307FD40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4448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95056-9B4D-2A7A-69FB-982BC5339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AE1B75-9764-1A99-316B-84C471D21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34ECB-7B8D-8881-74FF-0BD1F7163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54DC1-4B70-4B48-89EB-9D353B4C3463}" type="datetimeFigureOut">
              <a:rPr lang="ru-RU" smtClean="0"/>
              <a:pPr>
                <a:defRPr/>
              </a:pPr>
              <a:t>29.03.2024</a:t>
            </a:fld>
            <a:endParaRPr lang="ru-RU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1D110C-B628-5465-2875-6B48136AC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706B8C-E77F-5AAA-71F7-7B31FA87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AC607-AF35-4481-9350-8638AFA67EF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3782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7F4AD-6268-F767-7F46-7B797CCA7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ABEF6-A08A-07EC-5372-64EA23D0A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3122A6-7A96-045C-9761-3FB7AF36A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F00694-F398-44FC-8790-5673AC51DA73}" type="datetimeFigureOut">
              <a:rPr lang="ru-RU" smtClean="0"/>
              <a:pPr>
                <a:defRPr/>
              </a:pPr>
              <a:t>29.03.2024</a:t>
            </a:fld>
            <a:endParaRPr lang="ru-RU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E5E652-6B06-AA89-0162-608237B0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3B91A4-57C8-F1F1-A84F-DD413DD3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F3802-DA42-4F9B-8EF1-F62772571AC3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3159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13416-AA94-D9C4-CAD5-AA632474F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6EB730-7930-EB10-E284-45A7E3F3B4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699905-32BE-44D1-1AFE-8073B6F39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0223BA-4E69-3D69-EFFE-F434F4CC2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330B08-222B-431B-BDD5-00675B8AA4EF}" type="datetimeFigureOut">
              <a:rPr lang="ru-RU" smtClean="0"/>
              <a:pPr>
                <a:defRPr/>
              </a:pPr>
              <a:t>29.03.2024</a:t>
            </a:fld>
            <a:endParaRPr lang="ru-RU" alt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7C2887-AE3F-9B6E-3C59-BDFDCF21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49A95B-7CF8-6B26-BBE6-0E7143D2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D9D19-44E1-4178-A7AA-4D9CAF496BB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6968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EEFBB-0302-028D-1FF5-2BCC36808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4231E7-30C6-33CB-5950-88E225794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5CA1B2-0381-9E16-28CC-910BB5FD7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12F9A5-8F93-469E-FC7C-F328F1D411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C38507-7127-202B-6935-5990139C91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D45FBB-0DC8-AEEB-5B41-AE6F6984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267390-24F7-4899-9231-7400CE6FEC06}" type="datetimeFigureOut">
              <a:rPr lang="ru-RU" smtClean="0"/>
              <a:pPr>
                <a:defRPr/>
              </a:pPr>
              <a:t>29.03.2024</a:t>
            </a:fld>
            <a:endParaRPr lang="ru-RU" alt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C7A504-7F0D-0128-9910-3F56F4A30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D4C5EA-ECDD-8E70-4542-97A89670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ED104-49D7-487F-A9CE-04BB3BF470C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7897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ECE26-9DD2-66D2-D729-DCFCA2AD8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5BE54C-45AD-AB6C-187A-C3109575D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A6319-00A7-474C-9353-6CE3C1F7611A}" type="datetimeFigureOut">
              <a:rPr lang="ru-RU" smtClean="0"/>
              <a:pPr>
                <a:defRPr/>
              </a:pPr>
              <a:t>29.03.2024</a:t>
            </a:fld>
            <a:endParaRPr lang="ru-RU" alt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209AE3-E788-EC16-308C-897C2034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540381-734A-40C6-6D69-BAB6B037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78780-9746-4478-BA39-181D3A780E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07137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9D98D6-1863-3EE4-1449-EF4541B0F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3B6F6C-5EE9-43C2-BA01-B99BEB360C90}" type="datetimeFigureOut">
              <a:rPr lang="ru-RU" smtClean="0"/>
              <a:pPr>
                <a:defRPr/>
              </a:pPr>
              <a:t>29.03.2024</a:t>
            </a:fld>
            <a:endParaRPr lang="ru-RU" alt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B7BB122-1180-6E08-28AF-9EB96104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EF7731-B510-8218-3586-F27E038E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9BA33-7FAA-4A64-A635-BE5B5C2C6E3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2038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D3ED5-7821-D41C-2F7D-ADFED1A70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C62DEE-828B-06E7-19B1-5A2444A8A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D35672-A07D-6096-8245-DB8007C00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34114C-47E9-1472-82DA-B40C0967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3279B2-ADC2-4F11-9262-09635D8EC5E0}" type="datetimeFigureOut">
              <a:rPr lang="ru-RU" smtClean="0"/>
              <a:pPr>
                <a:defRPr/>
              </a:pPr>
              <a:t>29.03.2024</a:t>
            </a:fld>
            <a:endParaRPr lang="ru-RU" alt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82F77E-E095-3EB4-7BFF-31D985EC0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8F5B33-4797-EBCA-7AF1-69936D671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4EF78-635D-4493-9A93-EF40851D00B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8395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D7F46-AE3A-825B-72CD-835D0CEC4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FBD91A-E299-3074-8589-31A584826B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51B089-91B4-291B-2F33-3345C94F6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6F08DB-872A-62F0-8A66-DA6F47FE0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3B6F32-4E18-40F7-B47F-47887211345E}" type="datetimeFigureOut">
              <a:rPr lang="ru-RU" smtClean="0"/>
              <a:pPr>
                <a:defRPr/>
              </a:pPr>
              <a:t>29.03.2024</a:t>
            </a:fld>
            <a:endParaRPr lang="ru-RU" alt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A5105C-43F9-8711-C245-0BAD78A4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DF7F09-4D65-1C20-039A-CD4B2092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24B98-DFBE-467C-B5BA-4C177A538C0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7740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40B99-E5A0-1193-3A57-CD153C65A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572128-C717-4997-8771-517CCE19D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E79F4E-AAEB-0EFE-2373-E0906B140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FAC4BB-319C-4035-9AF9-E4888C4B2244}" type="datetimeFigureOut">
              <a:rPr lang="ru-RU" smtClean="0"/>
              <a:pPr>
                <a:defRPr/>
              </a:pPr>
              <a:t>29.03.2024</a:t>
            </a:fld>
            <a:endParaRPr lang="ru-RU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0E7C1-FFE8-04B2-6A58-CCB7566E6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8FFEC2-2DDC-2964-50BF-B4B7C7FEA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ADFECA6-A1B8-40A1-84AE-AC22A9690FC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1538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72" r:id="rId1"/>
    <p:sldLayoutId id="2147486573" r:id="rId2"/>
    <p:sldLayoutId id="2147486574" r:id="rId3"/>
    <p:sldLayoutId id="2147486575" r:id="rId4"/>
    <p:sldLayoutId id="2147486576" r:id="rId5"/>
    <p:sldLayoutId id="2147486577" r:id="rId6"/>
    <p:sldLayoutId id="2147486578" r:id="rId7"/>
    <p:sldLayoutId id="2147486579" r:id="rId8"/>
    <p:sldLayoutId id="2147486580" r:id="rId9"/>
    <p:sldLayoutId id="2147486581" r:id="rId10"/>
    <p:sldLayoutId id="214748658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8132762" cy="56880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об 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исполнении 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Шелеховского 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2019 год</a:t>
            </a:r>
            <a:endParaRPr lang="en-US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AutoShape 5"/>
          <p:cNvSpPr>
            <a:spLocks noChangeArrowheads="1"/>
          </p:cNvSpPr>
          <p:nvPr/>
        </p:nvSpPr>
        <p:spPr bwMode="auto">
          <a:xfrm>
            <a:off x="179512" y="188640"/>
            <a:ext cx="8820000" cy="647886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5400 w 21600"/>
              <a:gd name="T25" fmla="*/ 5400 h 21600"/>
              <a:gd name="T26" fmla="*/ 16200 w 21600"/>
              <a:gd name="T27" fmla="*/ 162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5400" y="5400"/>
                </a:moveTo>
                <a:lnTo>
                  <a:pt x="5400" y="16200"/>
                </a:lnTo>
                <a:lnTo>
                  <a:pt x="16200" y="16200"/>
                </a:lnTo>
                <a:lnTo>
                  <a:pt x="16200" y="5400"/>
                </a:lnTo>
                <a:lnTo>
                  <a:pt x="5400" y="5400"/>
                </a:lnTo>
                <a:close/>
              </a:path>
            </a:pathLst>
          </a:cu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600000" scaled="0"/>
            <a:tileRect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  <a:effectLst/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8ECB3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endParaRPr lang="ru-RU" sz="40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7" y="116632"/>
            <a:ext cx="8846185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2180" y="381082"/>
            <a:ext cx="791844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исполнении </a:t>
            </a:r>
          </a:p>
          <a:p>
            <a:pPr algn="ctr"/>
            <a:r>
              <a: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/>
            <a:r>
              <a: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Шелеховского района за 2023 год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1152525"/>
          </a:xfrm>
          <a:solidFill>
            <a:schemeClr val="accent4">
              <a:lumMod val="40000"/>
              <a:lumOff val="60000"/>
              <a:alpha val="98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sz="2000" b="1" dirty="0"/>
              <a:t>Исполнение расходной части бюджета в 2023 году по направлениям экономического содержания, млн. рублей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431187"/>
              </p:ext>
            </p:extLst>
          </p:nvPr>
        </p:nvGraphicFramePr>
        <p:xfrm>
          <a:off x="182277" y="1412776"/>
          <a:ext cx="8785225" cy="525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1" cy="720080"/>
          </a:xfrm>
          <a:gradFill>
            <a:gsLst>
              <a:gs pos="13000">
                <a:schemeClr val="accent6">
                  <a:lumMod val="40000"/>
                  <a:lumOff val="60000"/>
                </a:schemeClr>
              </a:gs>
              <a:gs pos="13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на исполнение муниципальных программ за 2023 год, тыс. руб.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547553"/>
              </p:ext>
            </p:extLst>
          </p:nvPr>
        </p:nvGraphicFramePr>
        <p:xfrm>
          <a:off x="256348" y="836712"/>
          <a:ext cx="8856661" cy="5997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3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326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исп.</a:t>
                      </a:r>
                    </a:p>
                  </a:txBody>
                  <a:tcPr marL="91445" marR="91445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</a:t>
                      </a:r>
                      <a:r>
                        <a:rPr lang="ru-RU" sz="1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сферы образования на территории Шелеховского района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2 136 165,3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2 077 427,5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</a:p>
                  </a:txBody>
                  <a:tcPr marL="91445" marR="91445" marT="45724" marB="457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развития молодежной среды на территории Шелеховского района </a:t>
                      </a:r>
                    </a:p>
                  </a:txBody>
                  <a:tcPr marL="91445" marR="91445"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7 656,2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7 486,7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</a:p>
                  </a:txBody>
                  <a:tcPr marL="91445" marR="91445" marT="45724" marB="4572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сферы культуры Шелеховского района </a:t>
                      </a: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131 006,7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129 068,2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</a:p>
                  </a:txBody>
                  <a:tcPr marL="91445" marR="91445" marT="45724" marB="457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228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меры поддержки  для отдельных  категорий граждан Шелеховского района</a:t>
                      </a:r>
                    </a:p>
                  </a:txBody>
                  <a:tcPr marL="91445" marR="91445"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3 016,9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2 973,6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</a:p>
                  </a:txBody>
                  <a:tcPr marL="91445" marR="91445" marT="45724" marB="4572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688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системы спортивной подготовки в </a:t>
                      </a:r>
                      <a:r>
                        <a:rPr lang="ru-RU" sz="1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Шелеховском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</a:t>
                      </a:r>
                    </a:p>
                  </a:txBody>
                  <a:tcPr marL="91445" marR="91445"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61 154,6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59 580,1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</a:p>
                  </a:txBody>
                  <a:tcPr marL="91445" marR="91445" marT="45724" marB="4572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479684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комплексных мер безопасности на территории Шелеховского района </a:t>
                      </a: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27 542,4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27 123,4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</a:p>
                  </a:txBody>
                  <a:tcPr marL="91445" marR="91445" marT="45724" marB="4572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общественных инициатив в Шелеховском районе</a:t>
                      </a: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297,1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297,1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1445" marR="91445" marT="45724" marB="45724" anchor="ctr"/>
                </a:tc>
                <a:extLst>
                  <a:ext uri="{0D108BD9-81ED-4DB2-BD59-A6C34878D82A}">
                    <a16:rowId xmlns:a16="http://schemas.microsoft.com/office/drawing/2014/main" val="285394818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</a:t>
                      </a:r>
                      <a:r>
                        <a:rPr lang="ru-RU" sz="1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механизмов управления развитием Шелеховского района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346 618,4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344 773,7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91445" marR="91445" marT="45724" marB="4572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механизмов управления муниципальным имуществом</a:t>
                      </a:r>
                    </a:p>
                  </a:txBody>
                  <a:tcPr marL="91445" marR="91445"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25 806,9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24 937,3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</a:t>
                      </a:r>
                    </a:p>
                  </a:txBody>
                  <a:tcPr marL="91445" marR="91445" marT="45724" marB="4572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4721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коммунальной инфраструктуры и экологии </a:t>
                      </a:r>
                      <a:r>
                        <a:rPr lang="ru-RU" sz="1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Шелеховского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320 213,4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194 932,1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60,9</a:t>
                      </a:r>
                    </a:p>
                  </a:txBody>
                  <a:tcPr marL="91445" marR="91445" marT="45724" marB="45724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 В РАМКАХ МУНИЦИПАЛЬНЫХ ПРОГРАММ</a:t>
                      </a:r>
                    </a:p>
                  </a:txBody>
                  <a:tcPr marL="91445" marR="91445"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3 059 477,9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2 868 599,7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93,8</a:t>
                      </a:r>
                    </a:p>
                  </a:txBody>
                  <a:tcPr marL="91445" marR="91445" marT="45724" marB="4572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7977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Основные параметры исполнения бюджета Шелеховского района за 2022-2023 годы, тыс. рублей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14448860"/>
              </p:ext>
            </p:extLst>
          </p:nvPr>
        </p:nvGraphicFramePr>
        <p:xfrm>
          <a:off x="179388" y="1392238"/>
          <a:ext cx="8713094" cy="4359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69435790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9641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за 2022 год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702636"/>
                  </a:ext>
                </a:extLst>
              </a:tr>
              <a:tr h="1009641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Плановые показатели</a:t>
                      </a:r>
                    </a:p>
                    <a:p>
                      <a:pPr algn="ctr"/>
                      <a:endParaRPr lang="ru-RU" sz="2000" b="1" i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</a:t>
                      </a:r>
                    </a:p>
                    <a:p>
                      <a:pPr algn="ctr"/>
                      <a:r>
                        <a:rPr lang="ru-RU" sz="2000" b="1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r>
                        <a:rPr lang="ru-RU" sz="2000" b="1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b="1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659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3 128 436,4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2 947 528,3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2 906 359,7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766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3 065 420,4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3 075 274,5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2 883 964,6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93,8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1276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Дефицит (-)</a:t>
                      </a:r>
                    </a:p>
                    <a:p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(профицит)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63 016,0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-127 746,2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22 395,1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0" y="188913"/>
            <a:ext cx="8785225" cy="648017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rtlCol="0" anchor="ctr" anchorCtr="1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7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Спасибо</a:t>
            </a:r>
            <a:r>
              <a:rPr lang="ru-RU" sz="72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за внимание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649"/>
            <a:ext cx="8188325" cy="72008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показатели исполнения доходной части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бюджета Шелеховского района за 2023 год, тыс. руб.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38044212"/>
              </p:ext>
            </p:extLst>
          </p:nvPr>
        </p:nvGraphicFramePr>
        <p:xfrm>
          <a:off x="250824" y="1124744"/>
          <a:ext cx="8642352" cy="5656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2169"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</a:t>
                      </a:r>
                    </a:p>
                    <a:p>
                      <a:pPr algn="ctr"/>
                      <a:r>
                        <a:rPr lang="ru-RU" sz="2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r>
                        <a:rPr lang="ru-RU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117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Доходы всего, в том числе:</a:t>
                      </a: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2 947 528,3</a:t>
                      </a: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2 906 359,7</a:t>
                      </a: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7298">
                <a:tc>
                  <a:txBody>
                    <a:bodyPr/>
                    <a:lstStyle/>
                    <a:p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неналоговые, из них:</a:t>
                      </a: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880 424,3</a:t>
                      </a: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872 323,7</a:t>
                      </a: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298">
                <a:tc>
                  <a:txBody>
                    <a:bodyPr/>
                    <a:lstStyle/>
                    <a:p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654 267,4</a:t>
                      </a: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652 439,2</a:t>
                      </a: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7298">
                <a:tc>
                  <a:txBody>
                    <a:bodyPr/>
                    <a:lstStyle/>
                    <a:p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Неналоговые </a:t>
                      </a:r>
                    </a:p>
                    <a:p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226 156,9</a:t>
                      </a: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219 884,5</a:t>
                      </a: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8472">
                <a:tc>
                  <a:txBody>
                    <a:bodyPr/>
                    <a:lstStyle/>
                    <a:p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</a:t>
                      </a:r>
                    </a:p>
                    <a:p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поступления</a:t>
                      </a: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2 067 104,0</a:t>
                      </a: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2 034 036,0</a:t>
                      </a: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15889"/>
            <a:ext cx="8259762" cy="5048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Динамика исполнения доходной части бюджета Шелеховского района за 2022-2023 годы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16729041"/>
              </p:ext>
            </p:extLst>
          </p:nvPr>
        </p:nvGraphicFramePr>
        <p:xfrm>
          <a:off x="250825" y="836713"/>
          <a:ext cx="8642350" cy="5822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5495"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2023/2022,%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Отклонение,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 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73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Доходы всего 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3 128 436,4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2 947 528,3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2 906 359,7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-222 076,7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3178">
                <a:tc>
                  <a:txBody>
                    <a:bodyPr/>
                    <a:lstStyle/>
                    <a:p>
                      <a:r>
                        <a:rPr lang="ru-RU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доходы, в </a:t>
                      </a:r>
                      <a:r>
                        <a:rPr lang="ru-RU" sz="2000" b="1" i="1" dirty="0" err="1"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.: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957 465,1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880 424,3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872 323,7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-85 141,4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014">
                <a:tc>
                  <a:txBody>
                    <a:bodyPr/>
                    <a:lstStyle/>
                    <a:p>
                      <a:r>
                        <a:rPr lang="ru-RU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Налоговые </a:t>
                      </a:r>
                    </a:p>
                    <a:p>
                      <a:r>
                        <a:rPr lang="ru-RU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635 681,8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654 267,4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652 439,2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+16 757,4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8249">
                <a:tc>
                  <a:txBody>
                    <a:bodyPr/>
                    <a:lstStyle/>
                    <a:p>
                      <a:r>
                        <a:rPr lang="ru-RU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Неналоговые</a:t>
                      </a:r>
                    </a:p>
                    <a:p>
                      <a:r>
                        <a:rPr lang="ru-RU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321 783,3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226 156,9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219 884,5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-101 898,8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3178">
                <a:tc>
                  <a:txBody>
                    <a:bodyPr/>
                    <a:lstStyle/>
                    <a:p>
                      <a:r>
                        <a:rPr lang="ru-RU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</a:t>
                      </a:r>
                    </a:p>
                    <a:p>
                      <a:r>
                        <a:rPr lang="ru-RU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поступления</a:t>
                      </a:r>
                    </a:p>
                    <a:p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2 170 971,3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2 067 104,0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2 034 036,0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-136 935,3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22337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Налоговые и неналоговые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бюджета Шелеховского района за 2023 год, в тыс. рублей</a:t>
            </a: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829744"/>
              </p:ext>
            </p:extLst>
          </p:nvPr>
        </p:nvGraphicFramePr>
        <p:xfrm>
          <a:off x="323850" y="1196975"/>
          <a:ext cx="8496300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2">
                <a:lumMod val="40000"/>
                <a:lumOff val="60000"/>
              </a:schemeClr>
            </a:gs>
            <a:gs pos="68000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Соединительная линия уступом 3"/>
          <p:cNvCxnSpPr/>
          <p:nvPr/>
        </p:nvCxnSpPr>
        <p:spPr>
          <a:xfrm rot="10800000">
            <a:off x="6031561" y="5170834"/>
            <a:ext cx="1512168" cy="252029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179388" y="116632"/>
            <a:ext cx="88407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i="1" dirty="0">
                <a:latin typeface="Times New Roman" pitchFamily="18" charset="0"/>
                <a:cs typeface="Times New Roman" pitchFamily="18" charset="0"/>
              </a:rPr>
              <a:t>Безвозмездные поступления в бюджет </a:t>
            </a:r>
          </a:p>
          <a:p>
            <a:pPr algn="ctr" eaLnBrk="1" hangingPunct="1"/>
            <a:r>
              <a:rPr lang="ru-RU" altLang="ru-RU" sz="1600" b="1" i="1" dirty="0">
                <a:latin typeface="Times New Roman" pitchFamily="18" charset="0"/>
                <a:cs typeface="Times New Roman" pitchFamily="18" charset="0"/>
              </a:rPr>
              <a:t>района (из других бюджетов бюджетной системы) в 2023 году,  в тыс. рублей</a:t>
            </a:r>
            <a:endParaRPr lang="ru-RU" altLang="ru-RU" sz="16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07790563"/>
              </p:ext>
            </p:extLst>
          </p:nvPr>
        </p:nvGraphicFramePr>
        <p:xfrm>
          <a:off x="179388" y="1194545"/>
          <a:ext cx="8570659" cy="5477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243776"/>
              </p:ext>
            </p:extLst>
          </p:nvPr>
        </p:nvGraphicFramePr>
        <p:xfrm>
          <a:off x="3563888" y="188913"/>
          <a:ext cx="5408662" cy="654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1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67519"/>
            <a:ext cx="3168650" cy="5922962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В целом расходы в 2023 году исполнены с уменьшением к 2022 году на 5,9% или на 181 455,8 тыс. рублей</a:t>
            </a:r>
          </a:p>
          <a:p>
            <a:pPr algn="ctr" eaLnBrk="1" hangingPunct="1">
              <a:spcBef>
                <a:spcPct val="0"/>
              </a:spcBef>
            </a:pP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ИСПОЛНЕНО:</a:t>
            </a:r>
          </a:p>
          <a:p>
            <a:pPr algn="ctr" eaLnBrk="1" hangingPunct="1">
              <a:spcBef>
                <a:spcPct val="0"/>
              </a:spcBef>
            </a:pP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2022 год – 3 065 420,4 тыс. рублей</a:t>
            </a:r>
          </a:p>
          <a:p>
            <a:pPr algn="ctr" eaLnBrk="1" hangingPunct="1">
              <a:spcBef>
                <a:spcPct val="0"/>
              </a:spcBef>
            </a:pP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2023 год –  2 883 964,6 тыс. рублей</a:t>
            </a:r>
          </a:p>
          <a:p>
            <a:pPr eaLnBrk="1" hangingPunct="1">
              <a:spcBef>
                <a:spcPct val="0"/>
              </a:spcBef>
            </a:pPr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928100" cy="719137"/>
          </a:xfrm>
          <a:gradFill rotWithShape="0">
            <a:gsLst>
              <a:gs pos="0">
                <a:srgbClr val="8488C4"/>
              </a:gs>
              <a:gs pos="14999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/>
          </a:gradFill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/>
              <a:t>Расходы бюджета в 2022-2023 годах,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475298"/>
              </p:ext>
            </p:extLst>
          </p:nvPr>
        </p:nvGraphicFramePr>
        <p:xfrm>
          <a:off x="107950" y="908050"/>
          <a:ext cx="8928100" cy="6067756"/>
        </p:xfrm>
        <a:graphic>
          <a:graphicData uri="http://schemas.openxmlformats.org/drawingml/2006/table">
            <a:tbl>
              <a:tblPr firstRow="1" lastRow="1">
                <a:tableStyleId>{6E25E649-3F16-4E02-A733-19D2CDBF48F0}</a:tableStyleId>
              </a:tblPr>
              <a:tblGrid>
                <a:gridCol w="3636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0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9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1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9096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роста</a:t>
                      </a:r>
                    </a:p>
                    <a:p>
                      <a:pPr algn="ctr"/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2023/2022,%</a:t>
                      </a: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14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Общегосударственные  вопросы 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202 308,3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229 487,3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113,4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31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 безопасность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13 454,3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10 406,4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77,3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66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 экономика 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4 240,4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58 783,5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1 386,3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27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311 508,4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105 587,1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33,9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27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10 136,3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23 872,8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235,5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52196084"/>
                  </a:ext>
                </a:extLst>
              </a:tr>
              <a:tr h="31866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Образование 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2 273 587,3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2 167 134,8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95,3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66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Культура 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34 701,5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50 157,0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144,5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85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Социальная</a:t>
                      </a:r>
                      <a:r>
                        <a:rPr kumimoji="0" lang="ru-RU" sz="18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политика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34 938,1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24 795,6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71,0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66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Физическая</a:t>
                      </a:r>
                      <a:r>
                        <a:rPr kumimoji="0" lang="ru-RU" sz="18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культура и спорт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64 086,9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59 580,1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93,0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1379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Средства</a:t>
                      </a:r>
                      <a:r>
                        <a:rPr kumimoji="0" lang="ru-RU" sz="18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массовой информации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10 205,5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9 617,7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94,2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3591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Обслуживание</a:t>
                      </a:r>
                      <a:r>
                        <a:rPr kumimoji="0" lang="ru-RU" sz="18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мун. долга</a:t>
                      </a: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46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106 253,4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144 542,3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136,0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1704"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3 065 420,4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2 883 964,6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94,1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967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бюджетам поселений Шелеховского района в 2022-2023 годах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27584" y="1641678"/>
          <a:ext cx="7634808" cy="3574643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val="248708543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428895131"/>
                    </a:ext>
                  </a:extLst>
                </a:gridCol>
                <a:gridCol w="878079">
                  <a:extLst>
                    <a:ext uri="{9D8B030D-6E8A-4147-A177-3AD203B41FA5}">
                      <a16:colId xmlns:a16="http://schemas.microsoft.com/office/drawing/2014/main" val="3497847194"/>
                    </a:ext>
                  </a:extLst>
                </a:gridCol>
                <a:gridCol w="850113">
                  <a:extLst>
                    <a:ext uri="{9D8B030D-6E8A-4147-A177-3AD203B41FA5}">
                      <a16:colId xmlns:a16="http://schemas.microsoft.com/office/drawing/2014/main" val="115759544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769087572"/>
                    </a:ext>
                  </a:extLst>
                </a:gridCol>
                <a:gridCol w="691822">
                  <a:extLst>
                    <a:ext uri="{9D8B030D-6E8A-4147-A177-3AD203B41FA5}">
                      <a16:colId xmlns:a16="http://schemas.microsoft.com/office/drawing/2014/main" val="193930717"/>
                    </a:ext>
                  </a:extLst>
                </a:gridCol>
                <a:gridCol w="892354">
                  <a:extLst>
                    <a:ext uri="{9D8B030D-6E8A-4147-A177-3AD203B41FA5}">
                      <a16:colId xmlns:a16="http://schemas.microsoft.com/office/drawing/2014/main" val="1641814751"/>
                    </a:ext>
                  </a:extLst>
                </a:gridCol>
                <a:gridCol w="650032">
                  <a:extLst>
                    <a:ext uri="{9D8B030D-6E8A-4147-A177-3AD203B41FA5}">
                      <a16:colId xmlns:a16="http://schemas.microsoft.com/office/drawing/2014/main" val="103931719"/>
                    </a:ext>
                  </a:extLst>
                </a:gridCol>
              </a:tblGrid>
              <a:tr h="74162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поселения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952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Темп роста 2023/ 2022,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087661"/>
                  </a:ext>
                </a:extLst>
              </a:tr>
              <a:tr h="9127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Дотация на выравнивание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Иные МБТ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Дотация на выравнивание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Иные МБТ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093857"/>
                  </a:ext>
                </a:extLst>
              </a:tr>
              <a:tr h="2077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Шелеховское МО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10 433,2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7 492,3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17 925,5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25 625,4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25 625,4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559642"/>
                  </a:ext>
                </a:extLst>
              </a:tr>
              <a:tr h="2104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Большелугское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16 933,4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5 046,8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21 980,2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34 549,7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34 549,7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157,2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495115"/>
                  </a:ext>
                </a:extLst>
              </a:tr>
              <a:tr h="1825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Баклашинское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25 639,2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1 317,0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26 956,2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33 118,0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33 118,0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122,9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946693"/>
                  </a:ext>
                </a:extLst>
              </a:tr>
              <a:tr h="1825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Олхинское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16 522,8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17 403,7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21 836,4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21 836,4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125,5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133846"/>
                  </a:ext>
                </a:extLst>
              </a:tr>
              <a:tr h="1825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Подкаменское МО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7 584,6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1 501,1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9 085,7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12 890,5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12 890,5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141,9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311543"/>
                  </a:ext>
                </a:extLst>
              </a:tr>
              <a:tr h="1825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Шаманское МО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11 254,7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1 647,4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12 902,1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16 522,3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16 522,3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05615"/>
                  </a:ext>
                </a:extLst>
              </a:tr>
              <a:tr h="1825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88 367,9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17 885,5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106 253,4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144 542,3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144 542,3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141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949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96001"/>
              </p:ext>
            </p:extLst>
          </p:nvPr>
        </p:nvGraphicFramePr>
        <p:xfrm>
          <a:off x="395288" y="620713"/>
          <a:ext cx="8640762" cy="5976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107950" y="15875"/>
            <a:ext cx="8928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 Шелеховского района </a:t>
            </a: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социальной сфере в 2023 году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2708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14785</TotalTime>
  <Words>864</Words>
  <Application>Microsoft Office PowerPoint</Application>
  <PresentationFormat>Экран (4:3)</PresentationFormat>
  <Paragraphs>322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Monotype Corsiva</vt:lpstr>
      <vt:lpstr>Tahoma</vt:lpstr>
      <vt:lpstr>Times New Roman</vt:lpstr>
      <vt:lpstr>Wingdings</vt:lpstr>
      <vt:lpstr>Тема Office</vt:lpstr>
      <vt:lpstr>Отчет об  исполнении  бюджета  Шелеховского  района за 2019 год</vt:lpstr>
      <vt:lpstr>  Основные показатели исполнения доходной части  бюджета Шелеховского района за 2023 год, тыс. руб.  </vt:lpstr>
      <vt:lpstr>  Динамика исполнения доходной части бюджета Шелеховского района за 2022-2023 годы </vt:lpstr>
      <vt:lpstr>Налоговые и неналоговые доходы бюджета Шелеховского района за 2023 год, в тыс. рублей</vt:lpstr>
      <vt:lpstr>Презентация PowerPoint</vt:lpstr>
      <vt:lpstr>Презентация PowerPoint</vt:lpstr>
      <vt:lpstr>Расходы бюджета в 2022-2023 годах, тыс. руб.</vt:lpstr>
      <vt:lpstr>Межбюджетные трансферты бюджетам поселений Шелеховского района в 2022-2023 годах тыс. рублей </vt:lpstr>
      <vt:lpstr>Презентация PowerPoint</vt:lpstr>
      <vt:lpstr> Исполнение расходной части бюджета в 2023 году по направлениям экономического содержания, млн. рублей</vt:lpstr>
      <vt:lpstr>Расходы на исполнение муниципальных программ за 2023 год, тыс. руб.</vt:lpstr>
      <vt:lpstr>Основные параметры исполнения бюджета Шелеховского района за 2022-2023 годы, тыс. рублей</vt:lpstr>
      <vt:lpstr>Презентация PowerPoint</vt:lpstr>
    </vt:vector>
  </TitlesOfParts>
  <Company>RIA Novosti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 взаимодействия участников процесса перевода государственных учреждений, предоставляющих социальные услуги,  в форму автономных учреждений</dc:title>
  <dc:creator>student</dc:creator>
  <cp:lastModifiedBy>Иванова Ольга Анатольевна</cp:lastModifiedBy>
  <cp:revision>1190</cp:revision>
  <cp:lastPrinted>2020-05-07T06:58:53Z</cp:lastPrinted>
  <dcterms:created xsi:type="dcterms:W3CDTF">2006-07-06T13:04:56Z</dcterms:created>
  <dcterms:modified xsi:type="dcterms:W3CDTF">2024-03-29T04:58:10Z</dcterms:modified>
  <cp:contentStatus/>
</cp:coreProperties>
</file>