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2" r:id="rId6"/>
    <p:sldId id="261" r:id="rId7"/>
  </p:sldIdLst>
  <p:sldSz cx="18288000" cy="10287000"/>
  <p:notesSz cx="6858000" cy="9144000"/>
  <p:embeddedFontLst>
    <p:embeddedFont>
      <p:font typeface="Public Sans" charset="0"/>
      <p:regular r:id="rId9"/>
      <p:bold r:id="rId10"/>
      <p:italic r:id="rId11"/>
      <p:boldItalic r:id="rId12"/>
    </p:embeddedFont>
    <p:embeddedFont>
      <p:font typeface="Impact" pitchFamily="34" charset="0"/>
      <p:regular r:id="rId13"/>
    </p:embeddedFont>
    <p:embeddedFont>
      <p:font typeface="Arial Narrow" pitchFamily="34" charset="0"/>
      <p:regular r:id="rId14"/>
      <p:bold r:id="rId15"/>
      <p:italic r:id="rId16"/>
      <p:bold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宋体" pitchFamily="2" charset="-122"/>
      <p:regular r:id="rId22"/>
    </p:embeddedFont>
    <p:embeddedFont>
      <p:font typeface="微软雅黑" pitchFamily="34" charset="-122"/>
      <p:regular r:id="rId23"/>
      <p:bold r:id="rId24"/>
    </p:embeddedFont>
    <p:embeddedFont>
      <p:font typeface="Bahnschrift" charset="0"/>
      <p:regular r:id="rId25"/>
      <p:bold r:id="rId26"/>
    </p:embeddedFont>
    <p:embeddedFont>
      <p:font typeface="MS PGothic" pitchFamily="34" charset="-128"/>
      <p:regular r:id="rId27"/>
    </p:embeddedFont>
    <p:embeddedFont>
      <p:font typeface="Calibri Light" pitchFamily="34" charset="0"/>
      <p:regular r:id="rId28"/>
      <p: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7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66" autoAdjust="0"/>
  </p:normalViewPr>
  <p:slideViewPr>
    <p:cSldViewPr snapToGrid="0">
      <p:cViewPr>
        <p:scale>
          <a:sx n="60" d="100"/>
          <a:sy n="60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960214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2" name="Google Shape;13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4" name="Google Shape;37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4" name="Google Shape;37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82386" y="0"/>
            <a:ext cx="17571123" cy="1028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61850" y="-1375733"/>
            <a:ext cx="12133225" cy="11605147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3"/>
          <p:cNvSpPr txBox="1"/>
          <p:nvPr/>
        </p:nvSpPr>
        <p:spPr>
          <a:xfrm>
            <a:off x="1812388" y="1887783"/>
            <a:ext cx="6818368" cy="363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ru-RU" sz="2800" b="1" cap="all" dirty="0">
                <a:solidFill>
                  <a:srgbClr val="0070C0"/>
                </a:solidFill>
                <a:latin typeface="Arial Narrow" pitchFamily="34" charset="0"/>
              </a:rPr>
              <a:t>Памятка по основным изменениям в налоговом </a:t>
            </a:r>
            <a:r>
              <a:rPr lang="ru-RU" sz="2800" b="1" cap="all" dirty="0" smtClean="0">
                <a:solidFill>
                  <a:srgbClr val="0070C0"/>
                </a:solidFill>
                <a:latin typeface="Arial Narrow" pitchFamily="34" charset="0"/>
              </a:rPr>
              <a:t>законодательстве в части </a:t>
            </a:r>
            <a:endParaRPr lang="ru-RU" sz="2800" b="1" cap="all" dirty="0">
              <a:solidFill>
                <a:srgbClr val="0070C0"/>
              </a:solidFill>
              <a:latin typeface="Arial Narrow" pitchFamily="34" charset="0"/>
            </a:endParaRPr>
          </a:p>
          <a:p>
            <a:pPr lvl="0" algn="ctr"/>
            <a:r>
              <a:rPr lang="ru-RU" sz="2800" b="1" cap="all" dirty="0" smtClean="0">
                <a:solidFill>
                  <a:srgbClr val="0070C0"/>
                </a:solidFill>
                <a:latin typeface="Arial Narrow" pitchFamily="34" charset="0"/>
              </a:rPr>
              <a:t>Социальных </a:t>
            </a:r>
            <a:r>
              <a:rPr lang="ru-RU" sz="2800" b="1" cap="all" dirty="0">
                <a:solidFill>
                  <a:srgbClr val="0070C0"/>
                </a:solidFill>
                <a:latin typeface="Arial Narrow" pitchFamily="34" charset="0"/>
              </a:rPr>
              <a:t>и </a:t>
            </a:r>
            <a:r>
              <a:rPr lang="ru-RU" sz="2800" b="1" cap="all" dirty="0" smtClean="0">
                <a:solidFill>
                  <a:srgbClr val="0070C0"/>
                </a:solidFill>
                <a:latin typeface="Arial Narrow" pitchFamily="34" charset="0"/>
              </a:rPr>
              <a:t>стандартных вычетов.</a:t>
            </a:r>
            <a:endParaRPr lang="ru-RU" sz="2800" b="1" cap="all" dirty="0">
              <a:solidFill>
                <a:srgbClr val="0070C0"/>
              </a:solidFill>
              <a:latin typeface="Arial Narrow" pitchFamily="34" charset="0"/>
            </a:endParaRPr>
          </a:p>
          <a:p>
            <a:pPr lvl="0" algn="ctr"/>
            <a:r>
              <a:rPr lang="ru-RU" sz="2800" b="1" cap="all" dirty="0">
                <a:solidFill>
                  <a:srgbClr val="0070C0"/>
                </a:solidFill>
                <a:latin typeface="Arial Narrow" pitchFamily="34" charset="0"/>
              </a:rPr>
              <a:t>Налоговые вычеты на</a:t>
            </a:r>
            <a:br>
              <a:rPr lang="ru-RU" sz="2800" b="1" cap="all" dirty="0">
                <a:solidFill>
                  <a:srgbClr val="0070C0"/>
                </a:solidFill>
                <a:latin typeface="Arial Narrow" pitchFamily="34" charset="0"/>
              </a:rPr>
            </a:br>
            <a:r>
              <a:rPr lang="ru-RU" sz="2800" b="1" cap="all" dirty="0">
                <a:solidFill>
                  <a:srgbClr val="0070C0"/>
                </a:solidFill>
                <a:latin typeface="Arial Narrow" pitchFamily="34" charset="0"/>
              </a:rPr>
              <a:t>долгосрочные сбережения граждан</a:t>
            </a:r>
            <a:endParaRPr lang="ru-RU" sz="4800" b="1" dirty="0">
              <a:solidFill>
                <a:srgbClr val="0070C0"/>
              </a:solidFill>
              <a:latin typeface="Arial Narrow" pitchFamily="34" charset="0"/>
            </a:endParaRPr>
          </a:p>
          <a:p>
            <a:r>
              <a:rPr lang="ru-RU" sz="9600" dirty="0"/>
              <a:t> </a:t>
            </a:r>
          </a:p>
        </p:txBody>
      </p:sp>
      <p:sp>
        <p:nvSpPr>
          <p:cNvPr id="89" name="Google Shape;89;p13"/>
          <p:cNvSpPr txBox="1"/>
          <p:nvPr/>
        </p:nvSpPr>
        <p:spPr>
          <a:xfrm>
            <a:off x="1587303" y="4893534"/>
            <a:ext cx="8246809" cy="495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2800" b="1" dirty="0" smtClean="0">
                <a:solidFill>
                  <a:srgbClr val="1A1C1A"/>
                </a:solidFill>
                <a:latin typeface="Arial Narrow" pitchFamily="34" charset="0"/>
                <a:ea typeface="Public Sans"/>
                <a:cs typeface="Public Sans"/>
                <a:sym typeface="Public Sans"/>
              </a:rPr>
              <a:t>     Управление ФНС </a:t>
            </a:r>
            <a:r>
              <a:rPr lang="ru-RU" sz="2800" b="1" dirty="0">
                <a:solidFill>
                  <a:srgbClr val="1A1C1A"/>
                </a:solidFill>
                <a:latin typeface="Arial Narrow" pitchFamily="34" charset="0"/>
                <a:ea typeface="Public Sans"/>
                <a:cs typeface="Public Sans"/>
                <a:sym typeface="Public Sans"/>
              </a:rPr>
              <a:t>России по </a:t>
            </a:r>
            <a:r>
              <a:rPr lang="ru-RU" sz="2800" b="1" dirty="0" smtClean="0">
                <a:solidFill>
                  <a:srgbClr val="1A1C1A"/>
                </a:solidFill>
                <a:latin typeface="Arial Narrow" pitchFamily="34" charset="0"/>
                <a:ea typeface="Public Sans"/>
                <a:cs typeface="Public Sans"/>
                <a:sym typeface="Public Sans"/>
              </a:rPr>
              <a:t>Иркутской </a:t>
            </a:r>
            <a:r>
              <a:rPr lang="ru-RU" sz="2800" b="1" dirty="0">
                <a:solidFill>
                  <a:srgbClr val="1A1C1A"/>
                </a:solidFill>
                <a:latin typeface="Arial Narrow" pitchFamily="34" charset="0"/>
                <a:ea typeface="Public Sans"/>
                <a:cs typeface="Public Sans"/>
                <a:sym typeface="Public Sans"/>
              </a:rPr>
              <a:t>области</a:t>
            </a:r>
            <a:endParaRPr sz="1600" b="1" dirty="0">
              <a:latin typeface="Arial Narrow" pitchFamily="34" charset="0"/>
            </a:endParaRPr>
          </a:p>
        </p:txBody>
      </p:sp>
      <p:pic>
        <p:nvPicPr>
          <p:cNvPr id="2050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27" y="5670667"/>
            <a:ext cx="2082923" cy="208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3100-28-393\Downloads\monthly-expense-planning-reminder-appointment-payment-deadline-worker-with-timetable-organizer-schedule-countdown-payday-vector-isolated-concept-metaphor-illustrati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002" y="1233785"/>
            <a:ext cx="10956686" cy="10956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0934007" y="4069612"/>
            <a:ext cx="3706338" cy="4032525"/>
            <a:chOff x="10934007" y="4069612"/>
            <a:chExt cx="3706338" cy="4032525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2870611" y="4069612"/>
              <a:ext cx="1769734" cy="82392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" name="Овал 2"/>
            <p:cNvSpPr/>
            <p:nvPr/>
          </p:nvSpPr>
          <p:spPr>
            <a:xfrm>
              <a:off x="10934007" y="6783184"/>
              <a:ext cx="1346662" cy="1318953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2052" name="Picture 4" descr="C:\Users\3100-28-393\Downloads\money_16569846 (1).png"/>
            <p:cNvPicPr>
              <a:picLocks noChangeAspect="1" noChangeArrowheads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6908" y="7114894"/>
              <a:ext cx="660860" cy="660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153" y="339539"/>
            <a:ext cx="1031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ПАМЯТКА ПО ОСНОВНЫМ ИЗМЕНЕНИЯМ В НАЛОГОВОМ ЗАКОНОДАТЕЛЬСТВЕ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grpSp>
        <p:nvGrpSpPr>
          <p:cNvPr id="41" name="组合 8"/>
          <p:cNvGrpSpPr/>
          <p:nvPr/>
        </p:nvGrpSpPr>
        <p:grpSpPr>
          <a:xfrm>
            <a:off x="6932313" y="6236290"/>
            <a:ext cx="3403442" cy="109703"/>
            <a:chOff x="4020597" y="1674310"/>
            <a:chExt cx="3403442" cy="109703"/>
          </a:xfrm>
        </p:grpSpPr>
        <p:cxnSp>
          <p:nvCxnSpPr>
            <p:cNvPr id="78" name="直接连接符 55"/>
            <p:cNvCxnSpPr/>
            <p:nvPr/>
          </p:nvCxnSpPr>
          <p:spPr>
            <a:xfrm>
              <a:off x="4020597" y="1675424"/>
              <a:ext cx="3386044" cy="43551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79" name="椭圆 56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9"/>
          <p:cNvGrpSpPr/>
          <p:nvPr/>
        </p:nvGrpSpPr>
        <p:grpSpPr>
          <a:xfrm>
            <a:off x="8097441" y="5239340"/>
            <a:ext cx="2238314" cy="109703"/>
            <a:chOff x="5185725" y="1674310"/>
            <a:chExt cx="2238314" cy="109703"/>
          </a:xfrm>
        </p:grpSpPr>
        <p:cxnSp>
          <p:nvCxnSpPr>
            <p:cNvPr id="76" name="直接连接符 53"/>
            <p:cNvCxnSpPr/>
            <p:nvPr/>
          </p:nvCxnSpPr>
          <p:spPr>
            <a:xfrm>
              <a:off x="5185725" y="1718973"/>
              <a:ext cx="2121855" cy="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77" name="椭圆 54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10"/>
          <p:cNvGrpSpPr/>
          <p:nvPr/>
        </p:nvGrpSpPr>
        <p:grpSpPr>
          <a:xfrm>
            <a:off x="8517897" y="4242390"/>
            <a:ext cx="1817858" cy="109703"/>
            <a:chOff x="5606181" y="1674310"/>
            <a:chExt cx="1817858" cy="109703"/>
          </a:xfrm>
        </p:grpSpPr>
        <p:cxnSp>
          <p:nvCxnSpPr>
            <p:cNvPr id="74" name="直接连接符 51"/>
            <p:cNvCxnSpPr/>
            <p:nvPr/>
          </p:nvCxnSpPr>
          <p:spPr>
            <a:xfrm flipV="1">
              <a:off x="5606181" y="1718973"/>
              <a:ext cx="1701399" cy="5094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75" name="椭圆 52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4" name="组合 11"/>
          <p:cNvGrpSpPr/>
          <p:nvPr/>
        </p:nvGrpSpPr>
        <p:grpSpPr>
          <a:xfrm>
            <a:off x="8061149" y="3245441"/>
            <a:ext cx="2274606" cy="109703"/>
            <a:chOff x="5149433" y="1674310"/>
            <a:chExt cx="2274606" cy="109703"/>
          </a:xfrm>
        </p:grpSpPr>
        <p:cxnSp>
          <p:nvCxnSpPr>
            <p:cNvPr id="72" name="直接连接符 49"/>
            <p:cNvCxnSpPr/>
            <p:nvPr/>
          </p:nvCxnSpPr>
          <p:spPr>
            <a:xfrm flipV="1">
              <a:off x="5149433" y="1718973"/>
              <a:ext cx="2158147" cy="6462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73" name="椭圆 50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5" name="组合 12"/>
          <p:cNvGrpSpPr/>
          <p:nvPr/>
        </p:nvGrpSpPr>
        <p:grpSpPr>
          <a:xfrm>
            <a:off x="6816499" y="2248491"/>
            <a:ext cx="3519256" cy="109703"/>
            <a:chOff x="3904783" y="1674310"/>
            <a:chExt cx="3519256" cy="109703"/>
          </a:xfrm>
        </p:grpSpPr>
        <p:cxnSp>
          <p:nvCxnSpPr>
            <p:cNvPr id="70" name="直接连接符 47"/>
            <p:cNvCxnSpPr/>
            <p:nvPr/>
          </p:nvCxnSpPr>
          <p:spPr>
            <a:xfrm flipV="1">
              <a:off x="3904783" y="1718973"/>
              <a:ext cx="3402797" cy="101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ysDot"/>
              <a:miter lim="800000"/>
            </a:ln>
            <a:effectLst/>
          </p:spPr>
        </p:cxnSp>
        <p:sp>
          <p:nvSpPr>
            <p:cNvPr id="71" name="椭圆 48"/>
            <p:cNvSpPr/>
            <p:nvPr/>
          </p:nvSpPr>
          <p:spPr>
            <a:xfrm>
              <a:off x="7314336" y="1674310"/>
              <a:ext cx="109703" cy="109703"/>
            </a:xfrm>
            <a:prstGeom prst="ellipse">
              <a:avLst/>
            </a:prstGeom>
            <a:solidFill>
              <a:sysClr val="window" lastClr="FFFFFF">
                <a:lumMod val="5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4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46" name="任意多边形 13"/>
          <p:cNvSpPr/>
          <p:nvPr/>
        </p:nvSpPr>
        <p:spPr>
          <a:xfrm>
            <a:off x="4773993" y="2188421"/>
            <a:ext cx="2071340" cy="4143828"/>
          </a:xfrm>
          <a:custGeom>
            <a:avLst/>
            <a:gdLst>
              <a:gd name="connsiteX0" fmla="*/ 0 w 2468160"/>
              <a:gd name="connsiteY0" fmla="*/ 0 h 4937688"/>
              <a:gd name="connsiteX1" fmla="*/ 251709 w 2468160"/>
              <a:gd name="connsiteY1" fmla="*/ 12711 h 4937688"/>
              <a:gd name="connsiteX2" fmla="*/ 2468160 w 2468160"/>
              <a:gd name="connsiteY2" fmla="*/ 2468844 h 4937688"/>
              <a:gd name="connsiteX3" fmla="*/ 251709 w 2468160"/>
              <a:gd name="connsiteY3" fmla="*/ 4924978 h 4937688"/>
              <a:gd name="connsiteX4" fmla="*/ 0 w 2468160"/>
              <a:gd name="connsiteY4" fmla="*/ 4937688 h 4937688"/>
              <a:gd name="connsiteX5" fmla="*/ 0 w 2468160"/>
              <a:gd name="connsiteY5" fmla="*/ 4688120 h 4937688"/>
              <a:gd name="connsiteX6" fmla="*/ 226192 w 2468160"/>
              <a:gd name="connsiteY6" fmla="*/ 4676698 h 4937688"/>
              <a:gd name="connsiteX7" fmla="*/ 2218592 w 2468160"/>
              <a:gd name="connsiteY7" fmla="*/ 2468844 h 4937688"/>
              <a:gd name="connsiteX8" fmla="*/ 226192 w 2468160"/>
              <a:gd name="connsiteY8" fmla="*/ 260990 h 4937688"/>
              <a:gd name="connsiteX9" fmla="*/ 0 w 2468160"/>
              <a:gd name="connsiteY9" fmla="*/ 249569 h 493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8160" h="4937688">
                <a:moveTo>
                  <a:pt x="0" y="0"/>
                </a:moveTo>
                <a:lnTo>
                  <a:pt x="251709" y="12711"/>
                </a:lnTo>
                <a:cubicBezTo>
                  <a:pt x="1496657" y="139142"/>
                  <a:pt x="2468160" y="1190539"/>
                  <a:pt x="2468160" y="2468844"/>
                </a:cubicBezTo>
                <a:cubicBezTo>
                  <a:pt x="2468160" y="3747149"/>
                  <a:pt x="1496657" y="4798546"/>
                  <a:pt x="251709" y="4924978"/>
                </a:cubicBezTo>
                <a:lnTo>
                  <a:pt x="0" y="4937688"/>
                </a:lnTo>
                <a:lnTo>
                  <a:pt x="0" y="4688120"/>
                </a:lnTo>
                <a:lnTo>
                  <a:pt x="226192" y="4676698"/>
                </a:lnTo>
                <a:cubicBezTo>
                  <a:pt x="1345293" y="4563047"/>
                  <a:pt x="2218592" y="3617931"/>
                  <a:pt x="2218592" y="2468844"/>
                </a:cubicBezTo>
                <a:cubicBezTo>
                  <a:pt x="2218592" y="1319758"/>
                  <a:pt x="1345293" y="374641"/>
                  <a:pt x="226192" y="260990"/>
                </a:cubicBezTo>
                <a:lnTo>
                  <a:pt x="0" y="24956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innerShdw blurRad="76200" dist="381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 defTabSz="1219170">
              <a:defRPr/>
            </a:pPr>
            <a:endParaRPr lang="zh-CN" altLang="en-US" sz="2400" kern="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698989" y="1911181"/>
            <a:ext cx="876300" cy="726710"/>
            <a:chOff x="4403291" y="2532289"/>
            <a:chExt cx="876300" cy="726710"/>
          </a:xfrm>
        </p:grpSpPr>
        <p:grpSp>
          <p:nvGrpSpPr>
            <p:cNvPr id="50" name="组合 17"/>
            <p:cNvGrpSpPr/>
            <p:nvPr/>
          </p:nvGrpSpPr>
          <p:grpSpPr>
            <a:xfrm>
              <a:off x="4432215" y="2532289"/>
              <a:ext cx="819955" cy="726710"/>
              <a:chOff x="3295850" y="2263221"/>
              <a:chExt cx="2643765" cy="2343151"/>
            </a:xfrm>
          </p:grpSpPr>
          <p:sp>
            <p:nvSpPr>
              <p:cNvPr id="62" name="Freeform 5"/>
              <p:cNvSpPr/>
              <p:nvPr/>
            </p:nvSpPr>
            <p:spPr bwMode="auto">
              <a:xfrm rot="10800000">
                <a:off x="3295850" y="2263221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270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88"/>
            <p:cNvSpPr txBox="1"/>
            <p:nvPr/>
          </p:nvSpPr>
          <p:spPr>
            <a:xfrm>
              <a:off x="4403291" y="2644222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8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28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71147" y="5894498"/>
            <a:ext cx="876300" cy="726710"/>
            <a:chOff x="4375449" y="6515606"/>
            <a:chExt cx="876300" cy="726710"/>
          </a:xfrm>
        </p:grpSpPr>
        <p:grpSp>
          <p:nvGrpSpPr>
            <p:cNvPr id="51" name="组合 18"/>
            <p:cNvGrpSpPr/>
            <p:nvPr/>
          </p:nvGrpSpPr>
          <p:grpSpPr>
            <a:xfrm>
              <a:off x="4404372" y="6515606"/>
              <a:ext cx="819955" cy="726710"/>
              <a:chOff x="3295850" y="2263222"/>
              <a:chExt cx="2643765" cy="2343151"/>
            </a:xfrm>
          </p:grpSpPr>
          <p:sp>
            <p:nvSpPr>
              <p:cNvPr id="60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270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1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89"/>
            <p:cNvSpPr txBox="1"/>
            <p:nvPr/>
          </p:nvSpPr>
          <p:spPr>
            <a:xfrm>
              <a:off x="4375449" y="6617350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8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  <a:endParaRPr lang="zh-CN" altLang="en-US" sz="28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868353" y="4905027"/>
            <a:ext cx="876300" cy="726710"/>
            <a:chOff x="5572655" y="5526135"/>
            <a:chExt cx="876300" cy="726710"/>
          </a:xfrm>
        </p:grpSpPr>
        <p:grpSp>
          <p:nvGrpSpPr>
            <p:cNvPr id="49" name="组合 16"/>
            <p:cNvGrpSpPr/>
            <p:nvPr/>
          </p:nvGrpSpPr>
          <p:grpSpPr>
            <a:xfrm>
              <a:off x="5605015" y="5526135"/>
              <a:ext cx="819955" cy="726710"/>
              <a:chOff x="3295850" y="2263222"/>
              <a:chExt cx="2643765" cy="2343151"/>
            </a:xfrm>
          </p:grpSpPr>
          <p:sp>
            <p:nvSpPr>
              <p:cNvPr id="64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270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5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90"/>
            <p:cNvSpPr txBox="1"/>
            <p:nvPr/>
          </p:nvSpPr>
          <p:spPr>
            <a:xfrm>
              <a:off x="5572655" y="5631508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8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28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868353" y="2901934"/>
            <a:ext cx="876300" cy="726710"/>
            <a:chOff x="5572655" y="3523042"/>
            <a:chExt cx="876300" cy="726710"/>
          </a:xfrm>
        </p:grpSpPr>
        <p:grpSp>
          <p:nvGrpSpPr>
            <p:cNvPr id="47" name="组合 14"/>
            <p:cNvGrpSpPr/>
            <p:nvPr/>
          </p:nvGrpSpPr>
          <p:grpSpPr>
            <a:xfrm>
              <a:off x="5586466" y="3523042"/>
              <a:ext cx="819955" cy="726710"/>
              <a:chOff x="3295850" y="2263222"/>
              <a:chExt cx="2643765" cy="2343151"/>
            </a:xfrm>
          </p:grpSpPr>
          <p:sp>
            <p:nvSpPr>
              <p:cNvPr id="68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270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9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91"/>
            <p:cNvSpPr txBox="1"/>
            <p:nvPr/>
          </p:nvSpPr>
          <p:spPr>
            <a:xfrm>
              <a:off x="5572655" y="3627406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8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28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323649" y="3889687"/>
            <a:ext cx="876300" cy="726710"/>
            <a:chOff x="6027951" y="4510795"/>
            <a:chExt cx="876300" cy="726710"/>
          </a:xfrm>
        </p:grpSpPr>
        <p:grpSp>
          <p:nvGrpSpPr>
            <p:cNvPr id="48" name="组合 15"/>
            <p:cNvGrpSpPr/>
            <p:nvPr/>
          </p:nvGrpSpPr>
          <p:grpSpPr>
            <a:xfrm>
              <a:off x="6051285" y="4510795"/>
              <a:ext cx="819955" cy="726710"/>
              <a:chOff x="3295850" y="2263222"/>
              <a:chExt cx="2643765" cy="2343151"/>
            </a:xfrm>
          </p:grpSpPr>
          <p:sp>
            <p:nvSpPr>
              <p:cNvPr id="66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27000" dir="2700000" algn="tl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7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ysClr val="window" lastClr="FFFFFF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170">
                  <a:defRPr/>
                </a:pPr>
                <a:endParaRPr lang="zh-CN" altLang="en-US" sz="24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92"/>
            <p:cNvSpPr txBox="1"/>
            <p:nvPr/>
          </p:nvSpPr>
          <p:spPr>
            <a:xfrm>
              <a:off x="6027951" y="4616658"/>
              <a:ext cx="876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800" kern="0" dirty="0">
                  <a:solidFill>
                    <a:srgbClr val="1847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2800" kern="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0" name="Freeform 5"/>
          <p:cNvSpPr/>
          <p:nvPr/>
        </p:nvSpPr>
        <p:spPr bwMode="auto">
          <a:xfrm rot="10800000">
            <a:off x="10487993" y="1939985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Freeform 5"/>
          <p:cNvSpPr/>
          <p:nvPr/>
        </p:nvSpPr>
        <p:spPr bwMode="auto">
          <a:xfrm rot="10800000">
            <a:off x="10487993" y="2947441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Freeform 5"/>
          <p:cNvSpPr/>
          <p:nvPr/>
        </p:nvSpPr>
        <p:spPr bwMode="auto">
          <a:xfrm rot="10800000">
            <a:off x="10487993" y="3926248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Freeform 5"/>
          <p:cNvSpPr/>
          <p:nvPr/>
        </p:nvSpPr>
        <p:spPr bwMode="auto">
          <a:xfrm rot="10800000">
            <a:off x="10487993" y="4929236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Freeform 5"/>
          <p:cNvSpPr/>
          <p:nvPr/>
        </p:nvSpPr>
        <p:spPr bwMode="auto">
          <a:xfrm rot="10800000">
            <a:off x="10487993" y="5922694"/>
            <a:ext cx="819955" cy="726711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文本框 128"/>
          <p:cNvSpPr txBox="1"/>
          <p:nvPr/>
        </p:nvSpPr>
        <p:spPr>
          <a:xfrm>
            <a:off x="11370960" y="1812871"/>
            <a:ext cx="7626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Увеличение размера вычета: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- по обучению ребенка до 110 тыс.  руб.;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- максимального размера иных социальных вычетов до 150 тыс. руб</a:t>
            </a: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</p:txBody>
      </p:sp>
      <p:grpSp>
        <p:nvGrpSpPr>
          <p:cNvPr id="86" name="Group 8"/>
          <p:cNvGrpSpPr>
            <a:grpSpLocks noChangeAspect="1"/>
          </p:cNvGrpSpPr>
          <p:nvPr/>
        </p:nvGrpSpPr>
        <p:grpSpPr bwMode="auto">
          <a:xfrm>
            <a:off x="10727922" y="2128363"/>
            <a:ext cx="330983" cy="362665"/>
            <a:chOff x="3437" y="2282"/>
            <a:chExt cx="679" cy="744"/>
          </a:xfrm>
          <a:solidFill>
            <a:srgbClr val="005A9E"/>
          </a:solidFill>
        </p:grpSpPr>
        <p:sp>
          <p:nvSpPr>
            <p:cNvPr id="87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8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9" name="Group 13"/>
          <p:cNvGrpSpPr>
            <a:grpSpLocks noChangeAspect="1"/>
          </p:cNvGrpSpPr>
          <p:nvPr/>
        </p:nvGrpSpPr>
        <p:grpSpPr bwMode="auto">
          <a:xfrm>
            <a:off x="10711941" y="3116680"/>
            <a:ext cx="362945" cy="367231"/>
            <a:chOff x="2426" y="2781"/>
            <a:chExt cx="593" cy="600"/>
          </a:xfrm>
          <a:solidFill>
            <a:schemeClr val="bg1">
              <a:lumMod val="65000"/>
            </a:schemeClr>
          </a:solidFill>
        </p:grpSpPr>
        <p:sp>
          <p:nvSpPr>
            <p:cNvPr id="9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rgbClr val="184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2" name="Group 18"/>
          <p:cNvGrpSpPr>
            <a:grpSpLocks noChangeAspect="1"/>
          </p:cNvGrpSpPr>
          <p:nvPr/>
        </p:nvGrpSpPr>
        <p:grpSpPr bwMode="auto">
          <a:xfrm>
            <a:off x="10704902" y="4115232"/>
            <a:ext cx="377023" cy="351316"/>
            <a:chOff x="3802" y="2858"/>
            <a:chExt cx="616" cy="574"/>
          </a:xfrm>
          <a:solidFill>
            <a:srgbClr val="005A9E"/>
          </a:solidFill>
        </p:grpSpPr>
        <p:sp>
          <p:nvSpPr>
            <p:cNvPr id="9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0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1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2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3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8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5" name="Freeform 27"/>
          <p:cNvSpPr/>
          <p:nvPr/>
        </p:nvSpPr>
        <p:spPr bwMode="auto">
          <a:xfrm>
            <a:off x="10682113" y="5160557"/>
            <a:ext cx="83232" cy="52882"/>
          </a:xfrm>
          <a:custGeom>
            <a:avLst/>
            <a:gdLst>
              <a:gd name="T0" fmla="*/ 25 w 76"/>
              <a:gd name="T1" fmla="*/ 48 h 48"/>
              <a:gd name="T2" fmla="*/ 64 w 76"/>
              <a:gd name="T3" fmla="*/ 44 h 48"/>
              <a:gd name="T4" fmla="*/ 76 w 76"/>
              <a:gd name="T5" fmla="*/ 13 h 48"/>
              <a:gd name="T6" fmla="*/ 39 w 76"/>
              <a:gd name="T7" fmla="*/ 15 h 48"/>
              <a:gd name="T8" fmla="*/ 23 w 76"/>
              <a:gd name="T9" fmla="*/ 10 h 48"/>
              <a:gd name="T10" fmla="*/ 7 w 76"/>
              <a:gd name="T11" fmla="*/ 20 h 48"/>
              <a:gd name="T12" fmla="*/ 25 w 76"/>
              <a:gd name="T1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48">
                <a:moveTo>
                  <a:pt x="25" y="48"/>
                </a:moveTo>
                <a:cubicBezTo>
                  <a:pt x="64" y="44"/>
                  <a:pt x="64" y="44"/>
                  <a:pt x="64" y="44"/>
                </a:cubicBezTo>
                <a:cubicBezTo>
                  <a:pt x="66" y="36"/>
                  <a:pt x="69" y="26"/>
                  <a:pt x="76" y="13"/>
                </a:cubicBezTo>
                <a:cubicBezTo>
                  <a:pt x="76" y="13"/>
                  <a:pt x="70" y="0"/>
                  <a:pt x="39" y="15"/>
                </a:cubicBezTo>
                <a:cubicBezTo>
                  <a:pt x="39" y="15"/>
                  <a:pt x="32" y="14"/>
                  <a:pt x="23" y="10"/>
                </a:cubicBezTo>
                <a:cubicBezTo>
                  <a:pt x="23" y="10"/>
                  <a:pt x="0" y="4"/>
                  <a:pt x="7" y="20"/>
                </a:cubicBezTo>
                <a:lnTo>
                  <a:pt x="25" y="48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Freeform 28"/>
          <p:cNvSpPr>
            <a:spLocks noEditPoints="1"/>
          </p:cNvSpPr>
          <p:nvPr/>
        </p:nvSpPr>
        <p:spPr bwMode="auto">
          <a:xfrm>
            <a:off x="10687631" y="5167914"/>
            <a:ext cx="77713" cy="46444"/>
          </a:xfrm>
          <a:custGeom>
            <a:avLst/>
            <a:gdLst>
              <a:gd name="T0" fmla="*/ 20 w 71"/>
              <a:gd name="T1" fmla="*/ 42 h 42"/>
              <a:gd name="T2" fmla="*/ 2 w 71"/>
              <a:gd name="T3" fmla="*/ 13 h 42"/>
              <a:gd name="T4" fmla="*/ 1 w 71"/>
              <a:gd name="T5" fmla="*/ 4 h 42"/>
              <a:gd name="T6" fmla="*/ 10 w 71"/>
              <a:gd name="T7" fmla="*/ 1 h 42"/>
              <a:gd name="T8" fmla="*/ 18 w 71"/>
              <a:gd name="T9" fmla="*/ 2 h 42"/>
              <a:gd name="T10" fmla="*/ 18 w 71"/>
              <a:gd name="T11" fmla="*/ 2 h 42"/>
              <a:gd name="T12" fmla="*/ 34 w 71"/>
              <a:gd name="T13" fmla="*/ 8 h 42"/>
              <a:gd name="T14" fmla="*/ 59 w 71"/>
              <a:gd name="T15" fmla="*/ 0 h 42"/>
              <a:gd name="T16" fmla="*/ 71 w 71"/>
              <a:gd name="T17" fmla="*/ 6 h 42"/>
              <a:gd name="T18" fmla="*/ 71 w 71"/>
              <a:gd name="T19" fmla="*/ 6 h 42"/>
              <a:gd name="T20" fmla="*/ 71 w 71"/>
              <a:gd name="T21" fmla="*/ 6 h 42"/>
              <a:gd name="T22" fmla="*/ 60 w 71"/>
              <a:gd name="T23" fmla="*/ 37 h 42"/>
              <a:gd name="T24" fmla="*/ 60 w 71"/>
              <a:gd name="T25" fmla="*/ 37 h 42"/>
              <a:gd name="T26" fmla="*/ 20 w 71"/>
              <a:gd name="T27" fmla="*/ 42 h 42"/>
              <a:gd name="T28" fmla="*/ 10 w 71"/>
              <a:gd name="T29" fmla="*/ 2 h 42"/>
              <a:gd name="T30" fmla="*/ 2 w 71"/>
              <a:gd name="T31" fmla="*/ 5 h 42"/>
              <a:gd name="T32" fmla="*/ 3 w 71"/>
              <a:gd name="T33" fmla="*/ 13 h 42"/>
              <a:gd name="T34" fmla="*/ 20 w 71"/>
              <a:gd name="T35" fmla="*/ 40 h 42"/>
              <a:gd name="T36" fmla="*/ 59 w 71"/>
              <a:gd name="T37" fmla="*/ 36 h 42"/>
              <a:gd name="T38" fmla="*/ 70 w 71"/>
              <a:gd name="T39" fmla="*/ 6 h 42"/>
              <a:gd name="T40" fmla="*/ 59 w 71"/>
              <a:gd name="T41" fmla="*/ 1 h 42"/>
              <a:gd name="T42" fmla="*/ 34 w 71"/>
              <a:gd name="T43" fmla="*/ 9 h 42"/>
              <a:gd name="T44" fmla="*/ 34 w 71"/>
              <a:gd name="T45" fmla="*/ 9 h 42"/>
              <a:gd name="T46" fmla="*/ 34 w 71"/>
              <a:gd name="T47" fmla="*/ 9 h 42"/>
              <a:gd name="T48" fmla="*/ 18 w 71"/>
              <a:gd name="T49" fmla="*/ 3 h 42"/>
              <a:gd name="T50" fmla="*/ 10 w 71"/>
              <a:gd name="T51" fmla="*/ 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1" h="42">
                <a:moveTo>
                  <a:pt x="20" y="42"/>
                </a:moveTo>
                <a:cubicBezTo>
                  <a:pt x="2" y="13"/>
                  <a:pt x="2" y="13"/>
                  <a:pt x="2" y="13"/>
                </a:cubicBezTo>
                <a:cubicBezTo>
                  <a:pt x="0" y="9"/>
                  <a:pt x="0" y="6"/>
                  <a:pt x="1" y="4"/>
                </a:cubicBezTo>
                <a:cubicBezTo>
                  <a:pt x="3" y="2"/>
                  <a:pt x="6" y="1"/>
                  <a:pt x="10" y="1"/>
                </a:cubicBezTo>
                <a:cubicBezTo>
                  <a:pt x="14" y="1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6" y="6"/>
                  <a:pt x="33" y="7"/>
                  <a:pt x="34" y="8"/>
                </a:cubicBezTo>
                <a:cubicBezTo>
                  <a:pt x="44" y="3"/>
                  <a:pt x="52" y="0"/>
                  <a:pt x="59" y="0"/>
                </a:cubicBezTo>
                <a:cubicBezTo>
                  <a:pt x="69" y="0"/>
                  <a:pt x="71" y="6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66" y="17"/>
                  <a:pt x="62" y="28"/>
                  <a:pt x="60" y="37"/>
                </a:cubicBezTo>
                <a:cubicBezTo>
                  <a:pt x="60" y="37"/>
                  <a:pt x="60" y="37"/>
                  <a:pt x="60" y="37"/>
                </a:cubicBezTo>
                <a:lnTo>
                  <a:pt x="20" y="42"/>
                </a:lnTo>
                <a:close/>
                <a:moveTo>
                  <a:pt x="10" y="2"/>
                </a:moveTo>
                <a:cubicBezTo>
                  <a:pt x="7" y="2"/>
                  <a:pt x="4" y="3"/>
                  <a:pt x="2" y="5"/>
                </a:cubicBezTo>
                <a:cubicBezTo>
                  <a:pt x="1" y="7"/>
                  <a:pt x="1" y="9"/>
                  <a:pt x="3" y="13"/>
                </a:cubicBezTo>
                <a:cubicBezTo>
                  <a:pt x="20" y="40"/>
                  <a:pt x="20" y="40"/>
                  <a:pt x="20" y="40"/>
                </a:cubicBezTo>
                <a:cubicBezTo>
                  <a:pt x="59" y="36"/>
                  <a:pt x="59" y="36"/>
                  <a:pt x="59" y="36"/>
                </a:cubicBezTo>
                <a:cubicBezTo>
                  <a:pt x="61" y="27"/>
                  <a:pt x="64" y="17"/>
                  <a:pt x="70" y="6"/>
                </a:cubicBezTo>
                <a:cubicBezTo>
                  <a:pt x="70" y="5"/>
                  <a:pt x="67" y="1"/>
                  <a:pt x="59" y="1"/>
                </a:cubicBezTo>
                <a:cubicBezTo>
                  <a:pt x="52" y="1"/>
                  <a:pt x="44" y="4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27" y="8"/>
                  <a:pt x="18" y="3"/>
                </a:cubicBezTo>
                <a:cubicBezTo>
                  <a:pt x="17" y="3"/>
                  <a:pt x="14" y="2"/>
                  <a:pt x="10" y="2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7" name="Freeform 29"/>
          <p:cNvSpPr/>
          <p:nvPr/>
        </p:nvSpPr>
        <p:spPr bwMode="auto">
          <a:xfrm>
            <a:off x="10704185" y="5212059"/>
            <a:ext cx="54721" cy="19773"/>
          </a:xfrm>
          <a:custGeom>
            <a:avLst/>
            <a:gdLst>
              <a:gd name="T0" fmla="*/ 41 w 50"/>
              <a:gd name="T1" fmla="*/ 0 h 18"/>
              <a:gd name="T2" fmla="*/ 7 w 50"/>
              <a:gd name="T3" fmla="*/ 4 h 18"/>
              <a:gd name="T4" fmla="*/ 1 w 50"/>
              <a:gd name="T5" fmla="*/ 12 h 18"/>
              <a:gd name="T6" fmla="*/ 8 w 50"/>
              <a:gd name="T7" fmla="*/ 17 h 18"/>
              <a:gd name="T8" fmla="*/ 43 w 50"/>
              <a:gd name="T9" fmla="*/ 14 h 18"/>
              <a:gd name="T10" fmla="*/ 49 w 50"/>
              <a:gd name="T11" fmla="*/ 6 h 18"/>
              <a:gd name="T12" fmla="*/ 41 w 50"/>
              <a:gd name="T1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18">
                <a:moveTo>
                  <a:pt x="41" y="0"/>
                </a:moveTo>
                <a:cubicBezTo>
                  <a:pt x="7" y="4"/>
                  <a:pt x="7" y="4"/>
                  <a:pt x="7" y="4"/>
                </a:cubicBezTo>
                <a:cubicBezTo>
                  <a:pt x="3" y="5"/>
                  <a:pt x="0" y="8"/>
                  <a:pt x="1" y="12"/>
                </a:cubicBezTo>
                <a:cubicBezTo>
                  <a:pt x="1" y="15"/>
                  <a:pt x="5" y="18"/>
                  <a:pt x="8" y="17"/>
                </a:cubicBezTo>
                <a:cubicBezTo>
                  <a:pt x="43" y="14"/>
                  <a:pt x="43" y="14"/>
                  <a:pt x="43" y="14"/>
                </a:cubicBezTo>
                <a:cubicBezTo>
                  <a:pt x="47" y="13"/>
                  <a:pt x="50" y="10"/>
                  <a:pt x="49" y="6"/>
                </a:cubicBezTo>
                <a:cubicBezTo>
                  <a:pt x="49" y="3"/>
                  <a:pt x="45" y="0"/>
                  <a:pt x="41" y="0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Freeform 30"/>
          <p:cNvSpPr>
            <a:spLocks noEditPoints="1"/>
          </p:cNvSpPr>
          <p:nvPr/>
        </p:nvSpPr>
        <p:spPr bwMode="auto">
          <a:xfrm>
            <a:off x="10704185" y="5211140"/>
            <a:ext cx="54721" cy="20693"/>
          </a:xfrm>
          <a:custGeom>
            <a:avLst/>
            <a:gdLst>
              <a:gd name="T0" fmla="*/ 8 w 50"/>
              <a:gd name="T1" fmla="*/ 19 h 19"/>
              <a:gd name="T2" fmla="*/ 0 w 50"/>
              <a:gd name="T3" fmla="*/ 13 h 19"/>
              <a:gd name="T4" fmla="*/ 2 w 50"/>
              <a:gd name="T5" fmla="*/ 7 h 19"/>
              <a:gd name="T6" fmla="*/ 7 w 50"/>
              <a:gd name="T7" fmla="*/ 5 h 19"/>
              <a:gd name="T8" fmla="*/ 41 w 50"/>
              <a:gd name="T9" fmla="*/ 1 h 19"/>
              <a:gd name="T10" fmla="*/ 50 w 50"/>
              <a:gd name="T11" fmla="*/ 7 h 19"/>
              <a:gd name="T12" fmla="*/ 48 w 50"/>
              <a:gd name="T13" fmla="*/ 12 h 19"/>
              <a:gd name="T14" fmla="*/ 43 w 50"/>
              <a:gd name="T15" fmla="*/ 15 h 19"/>
              <a:gd name="T16" fmla="*/ 9 w 50"/>
              <a:gd name="T17" fmla="*/ 19 h 19"/>
              <a:gd name="T18" fmla="*/ 8 w 50"/>
              <a:gd name="T19" fmla="*/ 19 h 19"/>
              <a:gd name="T20" fmla="*/ 42 w 50"/>
              <a:gd name="T21" fmla="*/ 2 h 19"/>
              <a:gd name="T22" fmla="*/ 41 w 50"/>
              <a:gd name="T23" fmla="*/ 2 h 19"/>
              <a:gd name="T24" fmla="*/ 7 w 50"/>
              <a:gd name="T25" fmla="*/ 6 h 19"/>
              <a:gd name="T26" fmla="*/ 3 w 50"/>
              <a:gd name="T27" fmla="*/ 8 h 19"/>
              <a:gd name="T28" fmla="*/ 1 w 50"/>
              <a:gd name="T29" fmla="*/ 12 h 19"/>
              <a:gd name="T30" fmla="*/ 8 w 50"/>
              <a:gd name="T31" fmla="*/ 18 h 19"/>
              <a:gd name="T32" fmla="*/ 43 w 50"/>
              <a:gd name="T33" fmla="*/ 14 h 19"/>
              <a:gd name="T34" fmla="*/ 47 w 50"/>
              <a:gd name="T35" fmla="*/ 12 h 19"/>
              <a:gd name="T36" fmla="*/ 49 w 50"/>
              <a:gd name="T37" fmla="*/ 7 h 19"/>
              <a:gd name="T38" fmla="*/ 42 w 50"/>
              <a:gd name="T39" fmla="*/ 2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" h="19">
                <a:moveTo>
                  <a:pt x="8" y="19"/>
                </a:moveTo>
                <a:cubicBezTo>
                  <a:pt x="4" y="19"/>
                  <a:pt x="0" y="16"/>
                  <a:pt x="0" y="13"/>
                </a:cubicBezTo>
                <a:cubicBezTo>
                  <a:pt x="0" y="11"/>
                  <a:pt x="0" y="9"/>
                  <a:pt x="2" y="7"/>
                </a:cubicBezTo>
                <a:cubicBezTo>
                  <a:pt x="3" y="6"/>
                  <a:pt x="5" y="5"/>
                  <a:pt x="7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5" y="0"/>
                  <a:pt x="49" y="3"/>
                  <a:pt x="50" y="7"/>
                </a:cubicBezTo>
                <a:cubicBezTo>
                  <a:pt x="50" y="9"/>
                  <a:pt x="49" y="11"/>
                  <a:pt x="48" y="12"/>
                </a:cubicBezTo>
                <a:cubicBezTo>
                  <a:pt x="47" y="14"/>
                  <a:pt x="45" y="15"/>
                  <a:pt x="43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9"/>
                  <a:pt x="8" y="19"/>
                  <a:pt x="8" y="19"/>
                </a:cubicBezTo>
                <a:close/>
                <a:moveTo>
                  <a:pt x="42" y="2"/>
                </a:moveTo>
                <a:cubicBezTo>
                  <a:pt x="42" y="2"/>
                  <a:pt x="42" y="2"/>
                  <a:pt x="41" y="2"/>
                </a:cubicBezTo>
                <a:cubicBezTo>
                  <a:pt x="7" y="6"/>
                  <a:pt x="7" y="6"/>
                  <a:pt x="7" y="6"/>
                </a:cubicBezTo>
                <a:cubicBezTo>
                  <a:pt x="5" y="6"/>
                  <a:pt x="4" y="7"/>
                  <a:pt x="3" y="8"/>
                </a:cubicBezTo>
                <a:cubicBezTo>
                  <a:pt x="1" y="9"/>
                  <a:pt x="1" y="11"/>
                  <a:pt x="1" y="12"/>
                </a:cubicBezTo>
                <a:cubicBezTo>
                  <a:pt x="2" y="16"/>
                  <a:pt x="5" y="18"/>
                  <a:pt x="8" y="18"/>
                </a:cubicBezTo>
                <a:cubicBezTo>
                  <a:pt x="43" y="14"/>
                  <a:pt x="43" y="14"/>
                  <a:pt x="43" y="14"/>
                </a:cubicBezTo>
                <a:cubicBezTo>
                  <a:pt x="45" y="14"/>
                  <a:pt x="46" y="13"/>
                  <a:pt x="47" y="12"/>
                </a:cubicBezTo>
                <a:cubicBezTo>
                  <a:pt x="48" y="10"/>
                  <a:pt x="49" y="9"/>
                  <a:pt x="49" y="7"/>
                </a:cubicBezTo>
                <a:cubicBezTo>
                  <a:pt x="48" y="4"/>
                  <a:pt x="45" y="2"/>
                  <a:pt x="42" y="2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9" name="Freeform 31"/>
          <p:cNvSpPr>
            <a:spLocks noEditPoints="1"/>
          </p:cNvSpPr>
          <p:nvPr/>
        </p:nvSpPr>
        <p:spPr bwMode="auto">
          <a:xfrm>
            <a:off x="10649464" y="5231833"/>
            <a:ext cx="194973" cy="170601"/>
          </a:xfrm>
          <a:custGeom>
            <a:avLst/>
            <a:gdLst>
              <a:gd name="T0" fmla="*/ 153 w 178"/>
              <a:gd name="T1" fmla="*/ 137 h 155"/>
              <a:gd name="T2" fmla="*/ 157 w 178"/>
              <a:gd name="T3" fmla="*/ 137 h 155"/>
              <a:gd name="T4" fmla="*/ 165 w 178"/>
              <a:gd name="T5" fmla="*/ 138 h 155"/>
              <a:gd name="T6" fmla="*/ 168 w 178"/>
              <a:gd name="T7" fmla="*/ 139 h 155"/>
              <a:gd name="T8" fmla="*/ 176 w 178"/>
              <a:gd name="T9" fmla="*/ 135 h 155"/>
              <a:gd name="T10" fmla="*/ 172 w 178"/>
              <a:gd name="T11" fmla="*/ 128 h 155"/>
              <a:gd name="T12" fmla="*/ 166 w 178"/>
              <a:gd name="T13" fmla="*/ 105 h 155"/>
              <a:gd name="T14" fmla="*/ 134 w 178"/>
              <a:gd name="T15" fmla="*/ 34 h 155"/>
              <a:gd name="T16" fmla="*/ 95 w 178"/>
              <a:gd name="T17" fmla="*/ 2 h 155"/>
              <a:gd name="T18" fmla="*/ 94 w 178"/>
              <a:gd name="T19" fmla="*/ 0 h 155"/>
              <a:gd name="T20" fmla="*/ 58 w 178"/>
              <a:gd name="T21" fmla="*/ 4 h 155"/>
              <a:gd name="T22" fmla="*/ 35 w 178"/>
              <a:gd name="T23" fmla="*/ 37 h 155"/>
              <a:gd name="T24" fmla="*/ 21 w 178"/>
              <a:gd name="T25" fmla="*/ 133 h 155"/>
              <a:gd name="T26" fmla="*/ 15 w 178"/>
              <a:gd name="T27" fmla="*/ 148 h 155"/>
              <a:gd name="T28" fmla="*/ 15 w 178"/>
              <a:gd name="T29" fmla="*/ 153 h 155"/>
              <a:gd name="T30" fmla="*/ 24 w 178"/>
              <a:gd name="T31" fmla="*/ 153 h 155"/>
              <a:gd name="T32" fmla="*/ 36 w 178"/>
              <a:gd name="T33" fmla="*/ 150 h 155"/>
              <a:gd name="T34" fmla="*/ 36 w 178"/>
              <a:gd name="T35" fmla="*/ 150 h 155"/>
              <a:gd name="T36" fmla="*/ 36 w 178"/>
              <a:gd name="T37" fmla="*/ 150 h 155"/>
              <a:gd name="T38" fmla="*/ 68 w 178"/>
              <a:gd name="T39" fmla="*/ 153 h 155"/>
              <a:gd name="T40" fmla="*/ 153 w 178"/>
              <a:gd name="T41" fmla="*/ 137 h 155"/>
              <a:gd name="T42" fmla="*/ 67 w 178"/>
              <a:gd name="T43" fmla="*/ 57 h 155"/>
              <a:gd name="T44" fmla="*/ 81 w 178"/>
              <a:gd name="T45" fmla="*/ 50 h 155"/>
              <a:gd name="T46" fmla="*/ 80 w 178"/>
              <a:gd name="T47" fmla="*/ 42 h 155"/>
              <a:gd name="T48" fmla="*/ 86 w 178"/>
              <a:gd name="T49" fmla="*/ 41 h 155"/>
              <a:gd name="T50" fmla="*/ 88 w 178"/>
              <a:gd name="T51" fmla="*/ 49 h 155"/>
              <a:gd name="T52" fmla="*/ 102 w 178"/>
              <a:gd name="T53" fmla="*/ 50 h 155"/>
              <a:gd name="T54" fmla="*/ 100 w 178"/>
              <a:gd name="T55" fmla="*/ 55 h 155"/>
              <a:gd name="T56" fmla="*/ 75 w 178"/>
              <a:gd name="T57" fmla="*/ 62 h 155"/>
              <a:gd name="T58" fmla="*/ 92 w 178"/>
              <a:gd name="T59" fmla="*/ 70 h 155"/>
              <a:gd name="T60" fmla="*/ 106 w 178"/>
              <a:gd name="T61" fmla="*/ 92 h 155"/>
              <a:gd name="T62" fmla="*/ 93 w 178"/>
              <a:gd name="T63" fmla="*/ 98 h 155"/>
              <a:gd name="T64" fmla="*/ 94 w 178"/>
              <a:gd name="T65" fmla="*/ 106 h 155"/>
              <a:gd name="T66" fmla="*/ 87 w 178"/>
              <a:gd name="T67" fmla="*/ 107 h 155"/>
              <a:gd name="T68" fmla="*/ 86 w 178"/>
              <a:gd name="T69" fmla="*/ 99 h 155"/>
              <a:gd name="T70" fmla="*/ 69 w 178"/>
              <a:gd name="T71" fmla="*/ 97 h 155"/>
              <a:gd name="T72" fmla="*/ 70 w 178"/>
              <a:gd name="T73" fmla="*/ 92 h 155"/>
              <a:gd name="T74" fmla="*/ 97 w 178"/>
              <a:gd name="T75" fmla="*/ 90 h 155"/>
              <a:gd name="T76" fmla="*/ 93 w 178"/>
              <a:gd name="T77" fmla="*/ 78 h 155"/>
              <a:gd name="T78" fmla="*/ 78 w 178"/>
              <a:gd name="T79" fmla="*/ 74 h 155"/>
              <a:gd name="T80" fmla="*/ 67 w 178"/>
              <a:gd name="T81" fmla="*/ 57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8" h="155">
                <a:moveTo>
                  <a:pt x="153" y="137"/>
                </a:moveTo>
                <a:cubicBezTo>
                  <a:pt x="153" y="137"/>
                  <a:pt x="154" y="137"/>
                  <a:pt x="157" y="137"/>
                </a:cubicBezTo>
                <a:cubicBezTo>
                  <a:pt x="160" y="137"/>
                  <a:pt x="162" y="137"/>
                  <a:pt x="165" y="138"/>
                </a:cubicBezTo>
                <a:cubicBezTo>
                  <a:pt x="165" y="138"/>
                  <a:pt x="166" y="139"/>
                  <a:pt x="168" y="139"/>
                </a:cubicBezTo>
                <a:cubicBezTo>
                  <a:pt x="172" y="139"/>
                  <a:pt x="174" y="137"/>
                  <a:pt x="176" y="135"/>
                </a:cubicBezTo>
                <a:cubicBezTo>
                  <a:pt x="176" y="135"/>
                  <a:pt x="178" y="132"/>
                  <a:pt x="172" y="128"/>
                </a:cubicBezTo>
                <a:cubicBezTo>
                  <a:pt x="172" y="128"/>
                  <a:pt x="162" y="123"/>
                  <a:pt x="166" y="105"/>
                </a:cubicBezTo>
                <a:cubicBezTo>
                  <a:pt x="166" y="105"/>
                  <a:pt x="171" y="57"/>
                  <a:pt x="134" y="34"/>
                </a:cubicBezTo>
                <a:cubicBezTo>
                  <a:pt x="133" y="33"/>
                  <a:pt x="96" y="10"/>
                  <a:pt x="95" y="2"/>
                </a:cubicBezTo>
                <a:cubicBezTo>
                  <a:pt x="95" y="2"/>
                  <a:pt x="95" y="1"/>
                  <a:pt x="94" y="0"/>
                </a:cubicBezTo>
                <a:cubicBezTo>
                  <a:pt x="58" y="4"/>
                  <a:pt x="58" y="4"/>
                  <a:pt x="58" y="4"/>
                </a:cubicBezTo>
                <a:cubicBezTo>
                  <a:pt x="54" y="12"/>
                  <a:pt x="46" y="24"/>
                  <a:pt x="35" y="37"/>
                </a:cubicBezTo>
                <a:cubicBezTo>
                  <a:pt x="35" y="37"/>
                  <a:pt x="0" y="78"/>
                  <a:pt x="21" y="133"/>
                </a:cubicBezTo>
                <a:cubicBezTo>
                  <a:pt x="21" y="134"/>
                  <a:pt x="22" y="137"/>
                  <a:pt x="15" y="148"/>
                </a:cubicBezTo>
                <a:cubicBezTo>
                  <a:pt x="15" y="148"/>
                  <a:pt x="14" y="151"/>
                  <a:pt x="15" y="153"/>
                </a:cubicBezTo>
                <a:cubicBezTo>
                  <a:pt x="16" y="155"/>
                  <a:pt x="19" y="155"/>
                  <a:pt x="24" y="153"/>
                </a:cubicBezTo>
                <a:cubicBezTo>
                  <a:pt x="24" y="153"/>
                  <a:pt x="28" y="151"/>
                  <a:pt x="36" y="150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36" y="150"/>
                  <a:pt x="49" y="153"/>
                  <a:pt x="68" y="153"/>
                </a:cubicBezTo>
                <a:cubicBezTo>
                  <a:pt x="88" y="153"/>
                  <a:pt x="119" y="150"/>
                  <a:pt x="153" y="137"/>
                </a:cubicBezTo>
                <a:close/>
                <a:moveTo>
                  <a:pt x="67" y="57"/>
                </a:moveTo>
                <a:cubicBezTo>
                  <a:pt x="67" y="57"/>
                  <a:pt x="69" y="52"/>
                  <a:pt x="81" y="50"/>
                </a:cubicBezTo>
                <a:cubicBezTo>
                  <a:pt x="80" y="42"/>
                  <a:pt x="80" y="42"/>
                  <a:pt x="80" y="42"/>
                </a:cubicBezTo>
                <a:cubicBezTo>
                  <a:pt x="86" y="41"/>
                  <a:pt x="86" y="41"/>
                  <a:pt x="86" y="41"/>
                </a:cubicBezTo>
                <a:cubicBezTo>
                  <a:pt x="88" y="49"/>
                  <a:pt x="88" y="49"/>
                  <a:pt x="88" y="49"/>
                </a:cubicBezTo>
                <a:cubicBezTo>
                  <a:pt x="88" y="49"/>
                  <a:pt x="96" y="48"/>
                  <a:pt x="102" y="50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100" y="55"/>
                  <a:pt x="78" y="52"/>
                  <a:pt x="75" y="62"/>
                </a:cubicBezTo>
                <a:cubicBezTo>
                  <a:pt x="75" y="62"/>
                  <a:pt x="73" y="69"/>
                  <a:pt x="92" y="70"/>
                </a:cubicBezTo>
                <a:cubicBezTo>
                  <a:pt x="92" y="70"/>
                  <a:pt x="119" y="73"/>
                  <a:pt x="106" y="92"/>
                </a:cubicBezTo>
                <a:cubicBezTo>
                  <a:pt x="106" y="92"/>
                  <a:pt x="102" y="97"/>
                  <a:pt x="93" y="98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6" y="99"/>
                  <a:pt x="86" y="99"/>
                  <a:pt x="86" y="99"/>
                </a:cubicBezTo>
                <a:cubicBezTo>
                  <a:pt x="86" y="99"/>
                  <a:pt x="75" y="100"/>
                  <a:pt x="69" y="97"/>
                </a:cubicBezTo>
                <a:cubicBezTo>
                  <a:pt x="70" y="92"/>
                  <a:pt x="70" y="92"/>
                  <a:pt x="70" y="92"/>
                </a:cubicBezTo>
                <a:cubicBezTo>
                  <a:pt x="70" y="92"/>
                  <a:pt x="84" y="98"/>
                  <a:pt x="97" y="90"/>
                </a:cubicBezTo>
                <a:cubicBezTo>
                  <a:pt x="97" y="90"/>
                  <a:pt x="108" y="82"/>
                  <a:pt x="93" y="78"/>
                </a:cubicBezTo>
                <a:cubicBezTo>
                  <a:pt x="93" y="78"/>
                  <a:pt x="85" y="76"/>
                  <a:pt x="78" y="74"/>
                </a:cubicBezTo>
                <a:cubicBezTo>
                  <a:pt x="78" y="74"/>
                  <a:pt x="60" y="70"/>
                  <a:pt x="67" y="57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Freeform 32"/>
          <p:cNvSpPr/>
          <p:nvPr/>
        </p:nvSpPr>
        <p:spPr bwMode="auto">
          <a:xfrm>
            <a:off x="10997565" y="5164696"/>
            <a:ext cx="80932" cy="49663"/>
          </a:xfrm>
          <a:custGeom>
            <a:avLst/>
            <a:gdLst>
              <a:gd name="T0" fmla="*/ 21 w 74"/>
              <a:gd name="T1" fmla="*/ 45 h 45"/>
              <a:gd name="T2" fmla="*/ 60 w 74"/>
              <a:gd name="T3" fmla="*/ 44 h 45"/>
              <a:gd name="T4" fmla="*/ 74 w 74"/>
              <a:gd name="T5" fmla="*/ 15 h 45"/>
              <a:gd name="T6" fmla="*/ 38 w 74"/>
              <a:gd name="T7" fmla="*/ 14 h 45"/>
              <a:gd name="T8" fmla="*/ 23 w 74"/>
              <a:gd name="T9" fmla="*/ 8 h 45"/>
              <a:gd name="T10" fmla="*/ 6 w 74"/>
              <a:gd name="T11" fmla="*/ 17 h 45"/>
              <a:gd name="T12" fmla="*/ 21 w 74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45">
                <a:moveTo>
                  <a:pt x="21" y="45"/>
                </a:moveTo>
                <a:cubicBezTo>
                  <a:pt x="60" y="44"/>
                  <a:pt x="60" y="44"/>
                  <a:pt x="60" y="44"/>
                </a:cubicBezTo>
                <a:cubicBezTo>
                  <a:pt x="62" y="37"/>
                  <a:pt x="66" y="27"/>
                  <a:pt x="74" y="15"/>
                </a:cubicBezTo>
                <a:cubicBezTo>
                  <a:pt x="74" y="15"/>
                  <a:pt x="69" y="2"/>
                  <a:pt x="38" y="14"/>
                </a:cubicBezTo>
                <a:cubicBezTo>
                  <a:pt x="38" y="14"/>
                  <a:pt x="31" y="13"/>
                  <a:pt x="23" y="8"/>
                </a:cubicBezTo>
                <a:cubicBezTo>
                  <a:pt x="23" y="8"/>
                  <a:pt x="0" y="0"/>
                  <a:pt x="6" y="17"/>
                </a:cubicBezTo>
                <a:lnTo>
                  <a:pt x="21" y="45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1" name="Freeform 33"/>
          <p:cNvSpPr>
            <a:spLocks noEditPoints="1"/>
          </p:cNvSpPr>
          <p:nvPr/>
        </p:nvSpPr>
        <p:spPr bwMode="auto">
          <a:xfrm>
            <a:off x="11001703" y="5171593"/>
            <a:ext cx="76794" cy="43685"/>
          </a:xfrm>
          <a:custGeom>
            <a:avLst/>
            <a:gdLst>
              <a:gd name="T0" fmla="*/ 17 w 70"/>
              <a:gd name="T1" fmla="*/ 40 h 40"/>
              <a:gd name="T2" fmla="*/ 2 w 70"/>
              <a:gd name="T3" fmla="*/ 11 h 40"/>
              <a:gd name="T4" fmla="*/ 2 w 70"/>
              <a:gd name="T5" fmla="*/ 2 h 40"/>
              <a:gd name="T6" fmla="*/ 9 w 70"/>
              <a:gd name="T7" fmla="*/ 0 h 40"/>
              <a:gd name="T8" fmla="*/ 19 w 70"/>
              <a:gd name="T9" fmla="*/ 1 h 40"/>
              <a:gd name="T10" fmla="*/ 19 w 70"/>
              <a:gd name="T11" fmla="*/ 1 h 40"/>
              <a:gd name="T12" fmla="*/ 34 w 70"/>
              <a:gd name="T13" fmla="*/ 8 h 40"/>
              <a:gd name="T14" fmla="*/ 56 w 70"/>
              <a:gd name="T15" fmla="*/ 2 h 40"/>
              <a:gd name="T16" fmla="*/ 70 w 70"/>
              <a:gd name="T17" fmla="*/ 9 h 40"/>
              <a:gd name="T18" fmla="*/ 70 w 70"/>
              <a:gd name="T19" fmla="*/ 9 h 40"/>
              <a:gd name="T20" fmla="*/ 70 w 70"/>
              <a:gd name="T21" fmla="*/ 10 h 40"/>
              <a:gd name="T22" fmla="*/ 56 w 70"/>
              <a:gd name="T23" fmla="*/ 39 h 40"/>
              <a:gd name="T24" fmla="*/ 56 w 70"/>
              <a:gd name="T25" fmla="*/ 39 h 40"/>
              <a:gd name="T26" fmla="*/ 17 w 70"/>
              <a:gd name="T27" fmla="*/ 40 h 40"/>
              <a:gd name="T28" fmla="*/ 9 w 70"/>
              <a:gd name="T29" fmla="*/ 1 h 40"/>
              <a:gd name="T30" fmla="*/ 3 w 70"/>
              <a:gd name="T31" fmla="*/ 3 h 40"/>
              <a:gd name="T32" fmla="*/ 3 w 70"/>
              <a:gd name="T33" fmla="*/ 11 h 40"/>
              <a:gd name="T34" fmla="*/ 17 w 70"/>
              <a:gd name="T35" fmla="*/ 39 h 40"/>
              <a:gd name="T36" fmla="*/ 55 w 70"/>
              <a:gd name="T37" fmla="*/ 38 h 40"/>
              <a:gd name="T38" fmla="*/ 69 w 70"/>
              <a:gd name="T39" fmla="*/ 9 h 40"/>
              <a:gd name="T40" fmla="*/ 56 w 70"/>
              <a:gd name="T41" fmla="*/ 4 h 40"/>
              <a:gd name="T42" fmla="*/ 34 w 70"/>
              <a:gd name="T43" fmla="*/ 9 h 40"/>
              <a:gd name="T44" fmla="*/ 34 w 70"/>
              <a:gd name="T45" fmla="*/ 9 h 40"/>
              <a:gd name="T46" fmla="*/ 34 w 70"/>
              <a:gd name="T47" fmla="*/ 9 h 40"/>
              <a:gd name="T48" fmla="*/ 18 w 70"/>
              <a:gd name="T49" fmla="*/ 2 h 40"/>
              <a:gd name="T50" fmla="*/ 9 w 70"/>
              <a:gd name="T51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0" h="40">
                <a:moveTo>
                  <a:pt x="17" y="40"/>
                </a:moveTo>
                <a:cubicBezTo>
                  <a:pt x="2" y="11"/>
                  <a:pt x="2" y="11"/>
                  <a:pt x="2" y="11"/>
                </a:cubicBezTo>
                <a:cubicBezTo>
                  <a:pt x="0" y="7"/>
                  <a:pt x="0" y="4"/>
                  <a:pt x="2" y="2"/>
                </a:cubicBezTo>
                <a:cubicBezTo>
                  <a:pt x="3" y="0"/>
                  <a:pt x="5" y="0"/>
                  <a:pt x="9" y="0"/>
                </a:cubicBezTo>
                <a:cubicBezTo>
                  <a:pt x="14" y="0"/>
                  <a:pt x="19" y="1"/>
                  <a:pt x="19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6" y="6"/>
                  <a:pt x="33" y="8"/>
                  <a:pt x="34" y="8"/>
                </a:cubicBezTo>
                <a:cubicBezTo>
                  <a:pt x="43" y="4"/>
                  <a:pt x="50" y="2"/>
                  <a:pt x="56" y="2"/>
                </a:cubicBezTo>
                <a:cubicBezTo>
                  <a:pt x="68" y="2"/>
                  <a:pt x="70" y="9"/>
                  <a:pt x="70" y="9"/>
                </a:cubicBezTo>
                <a:cubicBezTo>
                  <a:pt x="70" y="9"/>
                  <a:pt x="70" y="9"/>
                  <a:pt x="70" y="9"/>
                </a:cubicBezTo>
                <a:cubicBezTo>
                  <a:pt x="70" y="10"/>
                  <a:pt x="70" y="10"/>
                  <a:pt x="70" y="10"/>
                </a:cubicBezTo>
                <a:cubicBezTo>
                  <a:pt x="64" y="20"/>
                  <a:pt x="59" y="30"/>
                  <a:pt x="56" y="39"/>
                </a:cubicBezTo>
                <a:cubicBezTo>
                  <a:pt x="56" y="39"/>
                  <a:pt x="56" y="39"/>
                  <a:pt x="56" y="39"/>
                </a:cubicBezTo>
                <a:lnTo>
                  <a:pt x="17" y="40"/>
                </a:lnTo>
                <a:close/>
                <a:moveTo>
                  <a:pt x="9" y="1"/>
                </a:moveTo>
                <a:cubicBezTo>
                  <a:pt x="6" y="1"/>
                  <a:pt x="4" y="1"/>
                  <a:pt x="3" y="3"/>
                </a:cubicBezTo>
                <a:cubicBezTo>
                  <a:pt x="1" y="4"/>
                  <a:pt x="1" y="7"/>
                  <a:pt x="3" y="11"/>
                </a:cubicBezTo>
                <a:cubicBezTo>
                  <a:pt x="17" y="39"/>
                  <a:pt x="17" y="39"/>
                  <a:pt x="17" y="39"/>
                </a:cubicBezTo>
                <a:cubicBezTo>
                  <a:pt x="55" y="38"/>
                  <a:pt x="55" y="38"/>
                  <a:pt x="55" y="38"/>
                </a:cubicBezTo>
                <a:cubicBezTo>
                  <a:pt x="58" y="29"/>
                  <a:pt x="63" y="19"/>
                  <a:pt x="69" y="9"/>
                </a:cubicBezTo>
                <a:cubicBezTo>
                  <a:pt x="69" y="8"/>
                  <a:pt x="66" y="4"/>
                  <a:pt x="56" y="4"/>
                </a:cubicBezTo>
                <a:cubicBezTo>
                  <a:pt x="50" y="4"/>
                  <a:pt x="43" y="5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27" y="8"/>
                  <a:pt x="18" y="2"/>
                </a:cubicBezTo>
                <a:cubicBezTo>
                  <a:pt x="18" y="2"/>
                  <a:pt x="13" y="1"/>
                  <a:pt x="9" y="1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Freeform 34"/>
          <p:cNvSpPr/>
          <p:nvPr/>
        </p:nvSpPr>
        <p:spPr bwMode="auto">
          <a:xfrm>
            <a:off x="11015039" y="5217577"/>
            <a:ext cx="52422" cy="15635"/>
          </a:xfrm>
          <a:custGeom>
            <a:avLst/>
            <a:gdLst>
              <a:gd name="T0" fmla="*/ 40 w 48"/>
              <a:gd name="T1" fmla="*/ 0 h 14"/>
              <a:gd name="T2" fmla="*/ 6 w 48"/>
              <a:gd name="T3" fmla="*/ 1 h 14"/>
              <a:gd name="T4" fmla="*/ 0 w 48"/>
              <a:gd name="T5" fmla="*/ 7 h 14"/>
              <a:gd name="T6" fmla="*/ 7 w 48"/>
              <a:gd name="T7" fmla="*/ 14 h 14"/>
              <a:gd name="T8" fmla="*/ 41 w 48"/>
              <a:gd name="T9" fmla="*/ 13 h 14"/>
              <a:gd name="T10" fmla="*/ 48 w 48"/>
              <a:gd name="T11" fmla="*/ 6 h 14"/>
              <a:gd name="T12" fmla="*/ 40 w 48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14">
                <a:moveTo>
                  <a:pt x="40" y="0"/>
                </a:moveTo>
                <a:cubicBezTo>
                  <a:pt x="6" y="1"/>
                  <a:pt x="6" y="1"/>
                  <a:pt x="6" y="1"/>
                </a:cubicBezTo>
                <a:cubicBezTo>
                  <a:pt x="3" y="1"/>
                  <a:pt x="0" y="4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41" y="13"/>
                  <a:pt x="41" y="13"/>
                  <a:pt x="41" y="13"/>
                </a:cubicBezTo>
                <a:cubicBezTo>
                  <a:pt x="45" y="12"/>
                  <a:pt x="48" y="10"/>
                  <a:pt x="48" y="6"/>
                </a:cubicBezTo>
                <a:cubicBezTo>
                  <a:pt x="47" y="2"/>
                  <a:pt x="44" y="0"/>
                  <a:pt x="40" y="0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3" name="Freeform 35"/>
          <p:cNvSpPr>
            <a:spLocks noEditPoints="1"/>
          </p:cNvSpPr>
          <p:nvPr/>
        </p:nvSpPr>
        <p:spPr bwMode="auto">
          <a:xfrm>
            <a:off x="11013659" y="5216658"/>
            <a:ext cx="53802" cy="16554"/>
          </a:xfrm>
          <a:custGeom>
            <a:avLst/>
            <a:gdLst>
              <a:gd name="T0" fmla="*/ 8 w 49"/>
              <a:gd name="T1" fmla="*/ 15 h 15"/>
              <a:gd name="T2" fmla="*/ 0 w 49"/>
              <a:gd name="T3" fmla="*/ 8 h 15"/>
              <a:gd name="T4" fmla="*/ 2 w 49"/>
              <a:gd name="T5" fmla="*/ 3 h 15"/>
              <a:gd name="T6" fmla="*/ 7 w 49"/>
              <a:gd name="T7" fmla="*/ 1 h 15"/>
              <a:gd name="T8" fmla="*/ 42 w 49"/>
              <a:gd name="T9" fmla="*/ 0 h 15"/>
              <a:gd name="T10" fmla="*/ 49 w 49"/>
              <a:gd name="T11" fmla="*/ 7 h 15"/>
              <a:gd name="T12" fmla="*/ 42 w 49"/>
              <a:gd name="T13" fmla="*/ 14 h 15"/>
              <a:gd name="T14" fmla="*/ 8 w 49"/>
              <a:gd name="T15" fmla="*/ 15 h 15"/>
              <a:gd name="T16" fmla="*/ 42 w 49"/>
              <a:gd name="T17" fmla="*/ 1 h 15"/>
              <a:gd name="T18" fmla="*/ 41 w 49"/>
              <a:gd name="T19" fmla="*/ 1 h 15"/>
              <a:gd name="T20" fmla="*/ 7 w 49"/>
              <a:gd name="T21" fmla="*/ 2 h 15"/>
              <a:gd name="T22" fmla="*/ 3 w 49"/>
              <a:gd name="T23" fmla="*/ 4 h 15"/>
              <a:gd name="T24" fmla="*/ 1 w 49"/>
              <a:gd name="T25" fmla="*/ 8 h 15"/>
              <a:gd name="T26" fmla="*/ 8 w 49"/>
              <a:gd name="T27" fmla="*/ 14 h 15"/>
              <a:gd name="T28" fmla="*/ 8 w 49"/>
              <a:gd name="T29" fmla="*/ 14 h 15"/>
              <a:gd name="T30" fmla="*/ 42 w 49"/>
              <a:gd name="T31" fmla="*/ 13 h 15"/>
              <a:gd name="T32" fmla="*/ 48 w 49"/>
              <a:gd name="T33" fmla="*/ 7 h 15"/>
              <a:gd name="T34" fmla="*/ 42 w 49"/>
              <a:gd name="T35" fmla="*/ 1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" h="15">
                <a:moveTo>
                  <a:pt x="8" y="15"/>
                </a:moveTo>
                <a:cubicBezTo>
                  <a:pt x="4" y="15"/>
                  <a:pt x="0" y="12"/>
                  <a:pt x="0" y="8"/>
                </a:cubicBezTo>
                <a:cubicBezTo>
                  <a:pt x="0" y="6"/>
                  <a:pt x="1" y="5"/>
                  <a:pt x="2" y="3"/>
                </a:cubicBezTo>
                <a:cubicBezTo>
                  <a:pt x="4" y="2"/>
                  <a:pt x="5" y="1"/>
                  <a:pt x="7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46" y="0"/>
                  <a:pt x="49" y="3"/>
                  <a:pt x="49" y="7"/>
                </a:cubicBezTo>
                <a:cubicBezTo>
                  <a:pt x="49" y="11"/>
                  <a:pt x="46" y="14"/>
                  <a:pt x="42" y="14"/>
                </a:cubicBezTo>
                <a:lnTo>
                  <a:pt x="8" y="15"/>
                </a:lnTo>
                <a:close/>
                <a:moveTo>
                  <a:pt x="42" y="1"/>
                </a:moveTo>
                <a:cubicBezTo>
                  <a:pt x="41" y="1"/>
                  <a:pt x="41" y="1"/>
                  <a:pt x="41" y="1"/>
                </a:cubicBezTo>
                <a:cubicBezTo>
                  <a:pt x="7" y="2"/>
                  <a:pt x="7" y="2"/>
                  <a:pt x="7" y="2"/>
                </a:cubicBezTo>
                <a:cubicBezTo>
                  <a:pt x="6" y="2"/>
                  <a:pt x="4" y="3"/>
                  <a:pt x="3" y="4"/>
                </a:cubicBezTo>
                <a:cubicBezTo>
                  <a:pt x="2" y="5"/>
                  <a:pt x="1" y="7"/>
                  <a:pt x="1" y="8"/>
                </a:cubicBezTo>
                <a:cubicBezTo>
                  <a:pt x="1" y="12"/>
                  <a:pt x="4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3"/>
                  <a:pt x="48" y="10"/>
                  <a:pt x="48" y="7"/>
                </a:cubicBezTo>
                <a:cubicBezTo>
                  <a:pt x="48" y="4"/>
                  <a:pt x="45" y="1"/>
                  <a:pt x="42" y="1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Freeform 36"/>
          <p:cNvSpPr>
            <a:spLocks noEditPoints="1"/>
          </p:cNvSpPr>
          <p:nvPr/>
        </p:nvSpPr>
        <p:spPr bwMode="auto">
          <a:xfrm>
            <a:off x="10952500" y="5236431"/>
            <a:ext cx="184857" cy="162784"/>
          </a:xfrm>
          <a:custGeom>
            <a:avLst/>
            <a:gdLst>
              <a:gd name="T0" fmla="*/ 163 w 169"/>
              <a:gd name="T1" fmla="*/ 131 h 148"/>
              <a:gd name="T2" fmla="*/ 159 w 169"/>
              <a:gd name="T3" fmla="*/ 108 h 148"/>
              <a:gd name="T4" fmla="*/ 135 w 169"/>
              <a:gd name="T5" fmla="*/ 36 h 148"/>
              <a:gd name="T6" fmla="*/ 99 w 169"/>
              <a:gd name="T7" fmla="*/ 2 h 148"/>
              <a:gd name="T8" fmla="*/ 99 w 169"/>
              <a:gd name="T9" fmla="*/ 0 h 148"/>
              <a:gd name="T10" fmla="*/ 63 w 169"/>
              <a:gd name="T11" fmla="*/ 1 h 148"/>
              <a:gd name="T12" fmla="*/ 38 w 169"/>
              <a:gd name="T13" fmla="*/ 31 h 148"/>
              <a:gd name="T14" fmla="*/ 15 w 169"/>
              <a:gd name="T15" fmla="*/ 124 h 148"/>
              <a:gd name="T16" fmla="*/ 8 w 169"/>
              <a:gd name="T17" fmla="*/ 139 h 148"/>
              <a:gd name="T18" fmla="*/ 8 w 169"/>
              <a:gd name="T19" fmla="*/ 139 h 148"/>
              <a:gd name="T20" fmla="*/ 7 w 169"/>
              <a:gd name="T21" fmla="*/ 143 h 148"/>
              <a:gd name="T22" fmla="*/ 16 w 169"/>
              <a:gd name="T23" fmla="*/ 144 h 148"/>
              <a:gd name="T24" fmla="*/ 28 w 169"/>
              <a:gd name="T25" fmla="*/ 142 h 148"/>
              <a:gd name="T26" fmla="*/ 28 w 169"/>
              <a:gd name="T27" fmla="*/ 142 h 148"/>
              <a:gd name="T28" fmla="*/ 29 w 169"/>
              <a:gd name="T29" fmla="*/ 142 h 148"/>
              <a:gd name="T30" fmla="*/ 78 w 169"/>
              <a:gd name="T31" fmla="*/ 148 h 148"/>
              <a:gd name="T32" fmla="*/ 143 w 169"/>
              <a:gd name="T33" fmla="*/ 139 h 148"/>
              <a:gd name="T34" fmla="*/ 155 w 169"/>
              <a:gd name="T35" fmla="*/ 141 h 148"/>
              <a:gd name="T36" fmla="*/ 159 w 169"/>
              <a:gd name="T37" fmla="*/ 142 h 148"/>
              <a:gd name="T38" fmla="*/ 167 w 169"/>
              <a:gd name="T39" fmla="*/ 138 h 148"/>
              <a:gd name="T40" fmla="*/ 163 w 169"/>
              <a:gd name="T41" fmla="*/ 131 h 148"/>
              <a:gd name="T42" fmla="*/ 107 w 169"/>
              <a:gd name="T43" fmla="*/ 101 h 148"/>
              <a:gd name="T44" fmla="*/ 56 w 169"/>
              <a:gd name="T45" fmla="*/ 100 h 148"/>
              <a:gd name="T46" fmla="*/ 56 w 169"/>
              <a:gd name="T47" fmla="*/ 96 h 148"/>
              <a:gd name="T48" fmla="*/ 70 w 169"/>
              <a:gd name="T49" fmla="*/ 79 h 148"/>
              <a:gd name="T50" fmla="*/ 70 w 169"/>
              <a:gd name="T51" fmla="*/ 73 h 148"/>
              <a:gd name="T52" fmla="*/ 57 w 169"/>
              <a:gd name="T53" fmla="*/ 73 h 148"/>
              <a:gd name="T54" fmla="*/ 57 w 169"/>
              <a:gd name="T55" fmla="*/ 67 h 148"/>
              <a:gd name="T56" fmla="*/ 68 w 169"/>
              <a:gd name="T57" fmla="*/ 67 h 148"/>
              <a:gd name="T58" fmla="*/ 67 w 169"/>
              <a:gd name="T59" fmla="*/ 57 h 148"/>
              <a:gd name="T60" fmla="*/ 91 w 169"/>
              <a:gd name="T61" fmla="*/ 39 h 148"/>
              <a:gd name="T62" fmla="*/ 104 w 169"/>
              <a:gd name="T63" fmla="*/ 41 h 148"/>
              <a:gd name="T64" fmla="*/ 102 w 169"/>
              <a:gd name="T65" fmla="*/ 47 h 148"/>
              <a:gd name="T66" fmla="*/ 91 w 169"/>
              <a:gd name="T67" fmla="*/ 45 h 148"/>
              <a:gd name="T68" fmla="*/ 77 w 169"/>
              <a:gd name="T69" fmla="*/ 57 h 148"/>
              <a:gd name="T70" fmla="*/ 79 w 169"/>
              <a:gd name="T71" fmla="*/ 67 h 148"/>
              <a:gd name="T72" fmla="*/ 97 w 169"/>
              <a:gd name="T73" fmla="*/ 67 h 148"/>
              <a:gd name="T74" fmla="*/ 96 w 169"/>
              <a:gd name="T75" fmla="*/ 73 h 148"/>
              <a:gd name="T76" fmla="*/ 80 w 169"/>
              <a:gd name="T77" fmla="*/ 73 h 148"/>
              <a:gd name="T78" fmla="*/ 79 w 169"/>
              <a:gd name="T79" fmla="*/ 83 h 148"/>
              <a:gd name="T80" fmla="*/ 71 w 169"/>
              <a:gd name="T81" fmla="*/ 93 h 148"/>
              <a:gd name="T82" fmla="*/ 71 w 169"/>
              <a:gd name="T83" fmla="*/ 94 h 148"/>
              <a:gd name="T84" fmla="*/ 107 w 169"/>
              <a:gd name="T85" fmla="*/ 94 h 148"/>
              <a:gd name="T86" fmla="*/ 107 w 169"/>
              <a:gd name="T87" fmla="*/ 101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8">
                <a:moveTo>
                  <a:pt x="163" y="131"/>
                </a:moveTo>
                <a:cubicBezTo>
                  <a:pt x="163" y="131"/>
                  <a:pt x="154" y="125"/>
                  <a:pt x="159" y="108"/>
                </a:cubicBezTo>
                <a:cubicBezTo>
                  <a:pt x="159" y="108"/>
                  <a:pt x="168" y="62"/>
                  <a:pt x="135" y="36"/>
                </a:cubicBezTo>
                <a:cubicBezTo>
                  <a:pt x="133" y="35"/>
                  <a:pt x="100" y="10"/>
                  <a:pt x="99" y="2"/>
                </a:cubicBezTo>
                <a:cubicBezTo>
                  <a:pt x="99" y="2"/>
                  <a:pt x="99" y="1"/>
                  <a:pt x="99" y="0"/>
                </a:cubicBezTo>
                <a:cubicBezTo>
                  <a:pt x="63" y="1"/>
                  <a:pt x="63" y="1"/>
                  <a:pt x="63" y="1"/>
                </a:cubicBezTo>
                <a:cubicBezTo>
                  <a:pt x="58" y="9"/>
                  <a:pt x="50" y="19"/>
                  <a:pt x="38" y="31"/>
                </a:cubicBezTo>
                <a:cubicBezTo>
                  <a:pt x="37" y="32"/>
                  <a:pt x="0" y="69"/>
                  <a:pt x="15" y="124"/>
                </a:cubicBezTo>
                <a:cubicBezTo>
                  <a:pt x="15" y="125"/>
                  <a:pt x="16" y="128"/>
                  <a:pt x="8" y="139"/>
                </a:cubicBezTo>
                <a:cubicBezTo>
                  <a:pt x="8" y="139"/>
                  <a:pt x="8" y="139"/>
                  <a:pt x="8" y="139"/>
                </a:cubicBezTo>
                <a:cubicBezTo>
                  <a:pt x="8" y="139"/>
                  <a:pt x="6" y="142"/>
                  <a:pt x="7" y="143"/>
                </a:cubicBezTo>
                <a:cubicBezTo>
                  <a:pt x="9" y="145"/>
                  <a:pt x="12" y="145"/>
                  <a:pt x="16" y="144"/>
                </a:cubicBezTo>
                <a:cubicBezTo>
                  <a:pt x="16" y="144"/>
                  <a:pt x="21" y="143"/>
                  <a:pt x="28" y="142"/>
                </a:cubicBezTo>
                <a:cubicBezTo>
                  <a:pt x="28" y="142"/>
                  <a:pt x="28" y="142"/>
                  <a:pt x="28" y="14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29" y="142"/>
                  <a:pt x="48" y="148"/>
                  <a:pt x="78" y="148"/>
                </a:cubicBezTo>
                <a:cubicBezTo>
                  <a:pt x="100" y="148"/>
                  <a:pt x="122" y="145"/>
                  <a:pt x="143" y="139"/>
                </a:cubicBezTo>
                <a:cubicBezTo>
                  <a:pt x="143" y="139"/>
                  <a:pt x="149" y="138"/>
                  <a:pt x="155" y="141"/>
                </a:cubicBezTo>
                <a:cubicBezTo>
                  <a:pt x="155" y="141"/>
                  <a:pt x="157" y="142"/>
                  <a:pt x="159" y="142"/>
                </a:cubicBezTo>
                <a:cubicBezTo>
                  <a:pt x="162" y="142"/>
                  <a:pt x="165" y="140"/>
                  <a:pt x="167" y="138"/>
                </a:cubicBezTo>
                <a:cubicBezTo>
                  <a:pt x="167" y="138"/>
                  <a:pt x="169" y="135"/>
                  <a:pt x="163" y="131"/>
                </a:cubicBezTo>
                <a:close/>
                <a:moveTo>
                  <a:pt x="107" y="101"/>
                </a:moveTo>
                <a:cubicBezTo>
                  <a:pt x="56" y="100"/>
                  <a:pt x="56" y="100"/>
                  <a:pt x="56" y="100"/>
                </a:cubicBezTo>
                <a:cubicBezTo>
                  <a:pt x="56" y="96"/>
                  <a:pt x="56" y="96"/>
                  <a:pt x="56" y="96"/>
                </a:cubicBezTo>
                <a:cubicBezTo>
                  <a:pt x="64" y="93"/>
                  <a:pt x="70" y="86"/>
                  <a:pt x="70" y="79"/>
                </a:cubicBezTo>
                <a:cubicBezTo>
                  <a:pt x="70" y="77"/>
                  <a:pt x="70" y="75"/>
                  <a:pt x="70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68" y="64"/>
                  <a:pt x="67" y="61"/>
                  <a:pt x="67" y="57"/>
                </a:cubicBezTo>
                <a:cubicBezTo>
                  <a:pt x="67" y="46"/>
                  <a:pt x="77" y="39"/>
                  <a:pt x="91" y="39"/>
                </a:cubicBezTo>
                <a:cubicBezTo>
                  <a:pt x="97" y="39"/>
                  <a:pt x="102" y="40"/>
                  <a:pt x="104" y="41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00" y="46"/>
                  <a:pt x="96" y="45"/>
                  <a:pt x="91" y="45"/>
                </a:cubicBezTo>
                <a:cubicBezTo>
                  <a:pt x="81" y="45"/>
                  <a:pt x="77" y="50"/>
                  <a:pt x="77" y="57"/>
                </a:cubicBezTo>
                <a:cubicBezTo>
                  <a:pt x="77" y="61"/>
                  <a:pt x="78" y="64"/>
                  <a:pt x="79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73"/>
                  <a:pt x="96" y="73"/>
                  <a:pt x="96" y="73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6"/>
                  <a:pt x="80" y="80"/>
                  <a:pt x="79" y="83"/>
                </a:cubicBezTo>
                <a:cubicBezTo>
                  <a:pt x="78" y="87"/>
                  <a:pt x="75" y="91"/>
                  <a:pt x="71" y="93"/>
                </a:cubicBezTo>
                <a:cubicBezTo>
                  <a:pt x="71" y="94"/>
                  <a:pt x="71" y="94"/>
                  <a:pt x="71" y="94"/>
                </a:cubicBezTo>
                <a:cubicBezTo>
                  <a:pt x="107" y="94"/>
                  <a:pt x="107" y="94"/>
                  <a:pt x="107" y="94"/>
                </a:cubicBezTo>
                <a:lnTo>
                  <a:pt x="107" y="101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Freeform 37"/>
          <p:cNvSpPr/>
          <p:nvPr/>
        </p:nvSpPr>
        <p:spPr bwMode="auto">
          <a:xfrm>
            <a:off x="10866050" y="5177111"/>
            <a:ext cx="59320" cy="37247"/>
          </a:xfrm>
          <a:custGeom>
            <a:avLst/>
            <a:gdLst>
              <a:gd name="T0" fmla="*/ 14 w 54"/>
              <a:gd name="T1" fmla="*/ 34 h 34"/>
              <a:gd name="T2" fmla="*/ 43 w 54"/>
              <a:gd name="T3" fmla="*/ 34 h 34"/>
              <a:gd name="T4" fmla="*/ 54 w 54"/>
              <a:gd name="T5" fmla="*/ 13 h 34"/>
              <a:gd name="T6" fmla="*/ 28 w 54"/>
              <a:gd name="T7" fmla="*/ 12 h 34"/>
              <a:gd name="T8" fmla="*/ 16 w 54"/>
              <a:gd name="T9" fmla="*/ 6 h 34"/>
              <a:gd name="T10" fmla="*/ 4 w 54"/>
              <a:gd name="T11" fmla="*/ 13 h 34"/>
              <a:gd name="T12" fmla="*/ 14 w 54"/>
              <a:gd name="T13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34">
                <a:moveTo>
                  <a:pt x="14" y="34"/>
                </a:moveTo>
                <a:cubicBezTo>
                  <a:pt x="43" y="34"/>
                  <a:pt x="43" y="34"/>
                  <a:pt x="43" y="34"/>
                </a:cubicBezTo>
                <a:cubicBezTo>
                  <a:pt x="45" y="29"/>
                  <a:pt x="48" y="22"/>
                  <a:pt x="54" y="13"/>
                </a:cubicBezTo>
                <a:cubicBezTo>
                  <a:pt x="54" y="13"/>
                  <a:pt x="51" y="3"/>
                  <a:pt x="28" y="12"/>
                </a:cubicBezTo>
                <a:cubicBezTo>
                  <a:pt x="28" y="12"/>
                  <a:pt x="22" y="11"/>
                  <a:pt x="16" y="6"/>
                </a:cubicBezTo>
                <a:cubicBezTo>
                  <a:pt x="16" y="6"/>
                  <a:pt x="0" y="0"/>
                  <a:pt x="4" y="13"/>
                </a:cubicBezTo>
                <a:lnTo>
                  <a:pt x="14" y="34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6" name="Freeform 38"/>
          <p:cNvSpPr>
            <a:spLocks noEditPoints="1"/>
          </p:cNvSpPr>
          <p:nvPr/>
        </p:nvSpPr>
        <p:spPr bwMode="auto">
          <a:xfrm>
            <a:off x="10868349" y="5181250"/>
            <a:ext cx="57940" cy="34028"/>
          </a:xfrm>
          <a:custGeom>
            <a:avLst/>
            <a:gdLst>
              <a:gd name="T0" fmla="*/ 12 w 53"/>
              <a:gd name="T1" fmla="*/ 31 h 31"/>
              <a:gd name="T2" fmla="*/ 1 w 53"/>
              <a:gd name="T3" fmla="*/ 9 h 31"/>
              <a:gd name="T4" fmla="*/ 2 w 53"/>
              <a:gd name="T5" fmla="*/ 2 h 31"/>
              <a:gd name="T6" fmla="*/ 7 w 53"/>
              <a:gd name="T7" fmla="*/ 0 h 31"/>
              <a:gd name="T8" fmla="*/ 15 w 53"/>
              <a:gd name="T9" fmla="*/ 2 h 31"/>
              <a:gd name="T10" fmla="*/ 15 w 53"/>
              <a:gd name="T11" fmla="*/ 2 h 31"/>
              <a:gd name="T12" fmla="*/ 25 w 53"/>
              <a:gd name="T13" fmla="*/ 7 h 31"/>
              <a:gd name="T14" fmla="*/ 42 w 53"/>
              <a:gd name="T15" fmla="*/ 3 h 31"/>
              <a:gd name="T16" fmla="*/ 53 w 53"/>
              <a:gd name="T17" fmla="*/ 9 h 31"/>
              <a:gd name="T18" fmla="*/ 53 w 53"/>
              <a:gd name="T19" fmla="*/ 9 h 31"/>
              <a:gd name="T20" fmla="*/ 53 w 53"/>
              <a:gd name="T21" fmla="*/ 9 h 31"/>
              <a:gd name="T22" fmla="*/ 42 w 53"/>
              <a:gd name="T23" fmla="*/ 31 h 31"/>
              <a:gd name="T24" fmla="*/ 42 w 53"/>
              <a:gd name="T25" fmla="*/ 31 h 31"/>
              <a:gd name="T26" fmla="*/ 12 w 53"/>
              <a:gd name="T27" fmla="*/ 31 h 31"/>
              <a:gd name="T28" fmla="*/ 7 w 53"/>
              <a:gd name="T29" fmla="*/ 1 h 31"/>
              <a:gd name="T30" fmla="*/ 2 w 53"/>
              <a:gd name="T31" fmla="*/ 3 h 31"/>
              <a:gd name="T32" fmla="*/ 2 w 53"/>
              <a:gd name="T33" fmla="*/ 9 h 31"/>
              <a:gd name="T34" fmla="*/ 13 w 53"/>
              <a:gd name="T35" fmla="*/ 30 h 31"/>
              <a:gd name="T36" fmla="*/ 41 w 53"/>
              <a:gd name="T37" fmla="*/ 30 h 31"/>
              <a:gd name="T38" fmla="*/ 52 w 53"/>
              <a:gd name="T39" fmla="*/ 9 h 31"/>
              <a:gd name="T40" fmla="*/ 42 w 53"/>
              <a:gd name="T41" fmla="*/ 4 h 31"/>
              <a:gd name="T42" fmla="*/ 26 w 53"/>
              <a:gd name="T43" fmla="*/ 8 h 31"/>
              <a:gd name="T44" fmla="*/ 26 w 53"/>
              <a:gd name="T45" fmla="*/ 8 h 31"/>
              <a:gd name="T46" fmla="*/ 25 w 53"/>
              <a:gd name="T47" fmla="*/ 8 h 31"/>
              <a:gd name="T48" fmla="*/ 14 w 53"/>
              <a:gd name="T49" fmla="*/ 3 h 31"/>
              <a:gd name="T50" fmla="*/ 7 w 53"/>
              <a:gd name="T51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3" h="31">
                <a:moveTo>
                  <a:pt x="12" y="31"/>
                </a:moveTo>
                <a:cubicBezTo>
                  <a:pt x="1" y="9"/>
                  <a:pt x="1" y="9"/>
                  <a:pt x="1" y="9"/>
                </a:cubicBezTo>
                <a:cubicBezTo>
                  <a:pt x="0" y="6"/>
                  <a:pt x="0" y="4"/>
                  <a:pt x="2" y="2"/>
                </a:cubicBezTo>
                <a:cubicBezTo>
                  <a:pt x="3" y="1"/>
                  <a:pt x="4" y="0"/>
                  <a:pt x="7" y="0"/>
                </a:cubicBezTo>
                <a:cubicBezTo>
                  <a:pt x="10" y="0"/>
                  <a:pt x="14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20" y="6"/>
                  <a:pt x="25" y="7"/>
                  <a:pt x="25" y="7"/>
                </a:cubicBezTo>
                <a:cubicBezTo>
                  <a:pt x="32" y="5"/>
                  <a:pt x="37" y="3"/>
                  <a:pt x="42" y="3"/>
                </a:cubicBezTo>
                <a:cubicBezTo>
                  <a:pt x="51" y="3"/>
                  <a:pt x="53" y="9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17"/>
                  <a:pt x="44" y="24"/>
                  <a:pt x="42" y="31"/>
                </a:cubicBezTo>
                <a:cubicBezTo>
                  <a:pt x="42" y="31"/>
                  <a:pt x="42" y="31"/>
                  <a:pt x="42" y="31"/>
                </a:cubicBezTo>
                <a:lnTo>
                  <a:pt x="12" y="31"/>
                </a:lnTo>
                <a:close/>
                <a:moveTo>
                  <a:pt x="7" y="1"/>
                </a:moveTo>
                <a:cubicBezTo>
                  <a:pt x="5" y="1"/>
                  <a:pt x="3" y="2"/>
                  <a:pt x="2" y="3"/>
                </a:cubicBezTo>
                <a:cubicBezTo>
                  <a:pt x="1" y="4"/>
                  <a:pt x="1" y="6"/>
                  <a:pt x="2" y="9"/>
                </a:cubicBezTo>
                <a:cubicBezTo>
                  <a:pt x="13" y="30"/>
                  <a:pt x="13" y="30"/>
                  <a:pt x="13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3" y="23"/>
                  <a:pt x="47" y="16"/>
                  <a:pt x="52" y="9"/>
                </a:cubicBezTo>
                <a:cubicBezTo>
                  <a:pt x="51" y="8"/>
                  <a:pt x="49" y="4"/>
                  <a:pt x="42" y="4"/>
                </a:cubicBezTo>
                <a:cubicBezTo>
                  <a:pt x="37" y="4"/>
                  <a:pt x="32" y="6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0" y="7"/>
                  <a:pt x="14" y="3"/>
                </a:cubicBezTo>
                <a:cubicBezTo>
                  <a:pt x="14" y="3"/>
                  <a:pt x="10" y="1"/>
                  <a:pt x="7" y="1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7" name="Freeform 39"/>
          <p:cNvSpPr/>
          <p:nvPr/>
        </p:nvSpPr>
        <p:spPr bwMode="auto">
          <a:xfrm>
            <a:off x="10877086" y="5217577"/>
            <a:ext cx="39546" cy="11036"/>
          </a:xfrm>
          <a:custGeom>
            <a:avLst/>
            <a:gdLst>
              <a:gd name="T0" fmla="*/ 31 w 36"/>
              <a:gd name="T1" fmla="*/ 0 h 10"/>
              <a:gd name="T2" fmla="*/ 5 w 36"/>
              <a:gd name="T3" fmla="*/ 0 h 10"/>
              <a:gd name="T4" fmla="*/ 0 w 36"/>
              <a:gd name="T5" fmla="*/ 5 h 10"/>
              <a:gd name="T6" fmla="*/ 5 w 36"/>
              <a:gd name="T7" fmla="*/ 10 h 10"/>
              <a:gd name="T8" fmla="*/ 31 w 36"/>
              <a:gd name="T9" fmla="*/ 10 h 10"/>
              <a:gd name="T10" fmla="*/ 36 w 36"/>
              <a:gd name="T11" fmla="*/ 5 h 10"/>
              <a:gd name="T12" fmla="*/ 31 w 36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10">
                <a:moveTo>
                  <a:pt x="3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4" y="10"/>
                  <a:pt x="36" y="7"/>
                  <a:pt x="36" y="5"/>
                </a:cubicBezTo>
                <a:cubicBezTo>
                  <a:pt x="36" y="2"/>
                  <a:pt x="34" y="0"/>
                  <a:pt x="31" y="0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8" name="Freeform 40"/>
          <p:cNvSpPr>
            <a:spLocks noEditPoints="1"/>
          </p:cNvSpPr>
          <p:nvPr/>
        </p:nvSpPr>
        <p:spPr bwMode="auto">
          <a:xfrm>
            <a:off x="10877086" y="5216658"/>
            <a:ext cx="39546" cy="11956"/>
          </a:xfrm>
          <a:custGeom>
            <a:avLst/>
            <a:gdLst>
              <a:gd name="T0" fmla="*/ 5 w 36"/>
              <a:gd name="T1" fmla="*/ 11 h 11"/>
              <a:gd name="T2" fmla="*/ 0 w 36"/>
              <a:gd name="T3" fmla="*/ 6 h 11"/>
              <a:gd name="T4" fmla="*/ 1 w 36"/>
              <a:gd name="T5" fmla="*/ 2 h 11"/>
              <a:gd name="T6" fmla="*/ 5 w 36"/>
              <a:gd name="T7" fmla="*/ 0 h 11"/>
              <a:gd name="T8" fmla="*/ 31 w 36"/>
              <a:gd name="T9" fmla="*/ 0 h 11"/>
              <a:gd name="T10" fmla="*/ 36 w 36"/>
              <a:gd name="T11" fmla="*/ 6 h 11"/>
              <a:gd name="T12" fmla="*/ 31 w 36"/>
              <a:gd name="T13" fmla="*/ 11 h 11"/>
              <a:gd name="T14" fmla="*/ 5 w 36"/>
              <a:gd name="T15" fmla="*/ 11 h 11"/>
              <a:gd name="T16" fmla="*/ 31 w 36"/>
              <a:gd name="T17" fmla="*/ 1 h 11"/>
              <a:gd name="T18" fmla="*/ 5 w 36"/>
              <a:gd name="T19" fmla="*/ 1 h 11"/>
              <a:gd name="T20" fmla="*/ 2 w 36"/>
              <a:gd name="T21" fmla="*/ 3 h 11"/>
              <a:gd name="T22" fmla="*/ 1 w 36"/>
              <a:gd name="T23" fmla="*/ 6 h 11"/>
              <a:gd name="T24" fmla="*/ 5 w 36"/>
              <a:gd name="T25" fmla="*/ 10 h 11"/>
              <a:gd name="T26" fmla="*/ 5 w 36"/>
              <a:gd name="T27" fmla="*/ 11 h 11"/>
              <a:gd name="T28" fmla="*/ 5 w 36"/>
              <a:gd name="T29" fmla="*/ 10 h 11"/>
              <a:gd name="T30" fmla="*/ 31 w 36"/>
              <a:gd name="T31" fmla="*/ 10 h 11"/>
              <a:gd name="T32" fmla="*/ 35 w 36"/>
              <a:gd name="T33" fmla="*/ 6 h 11"/>
              <a:gd name="T34" fmla="*/ 31 w 36"/>
              <a:gd name="T35" fmla="*/ 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6" h="11">
                <a:moveTo>
                  <a:pt x="5" y="11"/>
                </a:moveTo>
                <a:cubicBezTo>
                  <a:pt x="2" y="11"/>
                  <a:pt x="0" y="9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2" y="1"/>
                  <a:pt x="4" y="0"/>
                  <a:pt x="5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4" y="0"/>
                  <a:pt x="36" y="3"/>
                  <a:pt x="36" y="6"/>
                </a:cubicBezTo>
                <a:cubicBezTo>
                  <a:pt x="36" y="9"/>
                  <a:pt x="34" y="11"/>
                  <a:pt x="31" y="11"/>
                </a:cubicBezTo>
                <a:lnTo>
                  <a:pt x="5" y="11"/>
                </a:lnTo>
                <a:close/>
                <a:moveTo>
                  <a:pt x="31" y="1"/>
                </a:moveTo>
                <a:cubicBezTo>
                  <a:pt x="5" y="1"/>
                  <a:pt x="5" y="1"/>
                  <a:pt x="5" y="1"/>
                </a:cubicBezTo>
                <a:cubicBezTo>
                  <a:pt x="4" y="1"/>
                  <a:pt x="3" y="2"/>
                  <a:pt x="2" y="3"/>
                </a:cubicBezTo>
                <a:cubicBezTo>
                  <a:pt x="1" y="3"/>
                  <a:pt x="1" y="5"/>
                  <a:pt x="1" y="6"/>
                </a:cubicBezTo>
                <a:cubicBezTo>
                  <a:pt x="1" y="8"/>
                  <a:pt x="3" y="10"/>
                  <a:pt x="5" y="10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3" y="10"/>
                  <a:pt x="35" y="8"/>
                  <a:pt x="35" y="6"/>
                </a:cubicBezTo>
                <a:cubicBezTo>
                  <a:pt x="35" y="3"/>
                  <a:pt x="33" y="1"/>
                  <a:pt x="31" y="1"/>
                </a:cubicBez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9" name="Freeform 41"/>
          <p:cNvSpPr>
            <a:spLocks noEditPoints="1"/>
          </p:cNvSpPr>
          <p:nvPr/>
        </p:nvSpPr>
        <p:spPr bwMode="auto">
          <a:xfrm>
            <a:off x="10828803" y="5231833"/>
            <a:ext cx="137953" cy="121398"/>
          </a:xfrm>
          <a:custGeom>
            <a:avLst/>
            <a:gdLst>
              <a:gd name="T0" fmla="*/ 120 w 126"/>
              <a:gd name="T1" fmla="*/ 99 h 110"/>
              <a:gd name="T2" fmla="*/ 118 w 126"/>
              <a:gd name="T3" fmla="*/ 82 h 110"/>
              <a:gd name="T4" fmla="*/ 101 w 126"/>
              <a:gd name="T5" fmla="*/ 28 h 110"/>
              <a:gd name="T6" fmla="*/ 76 w 126"/>
              <a:gd name="T7" fmla="*/ 2 h 110"/>
              <a:gd name="T8" fmla="*/ 75 w 126"/>
              <a:gd name="T9" fmla="*/ 0 h 110"/>
              <a:gd name="T10" fmla="*/ 48 w 126"/>
              <a:gd name="T11" fmla="*/ 0 h 110"/>
              <a:gd name="T12" fmla="*/ 29 w 126"/>
              <a:gd name="T13" fmla="*/ 22 h 110"/>
              <a:gd name="T14" fmla="*/ 10 w 126"/>
              <a:gd name="T15" fmla="*/ 91 h 110"/>
              <a:gd name="T16" fmla="*/ 4 w 126"/>
              <a:gd name="T17" fmla="*/ 102 h 110"/>
              <a:gd name="T18" fmla="*/ 4 w 126"/>
              <a:gd name="T19" fmla="*/ 105 h 110"/>
              <a:gd name="T20" fmla="*/ 10 w 126"/>
              <a:gd name="T21" fmla="*/ 106 h 110"/>
              <a:gd name="T22" fmla="*/ 19 w 126"/>
              <a:gd name="T23" fmla="*/ 105 h 110"/>
              <a:gd name="T24" fmla="*/ 19 w 126"/>
              <a:gd name="T25" fmla="*/ 105 h 110"/>
              <a:gd name="T26" fmla="*/ 20 w 126"/>
              <a:gd name="T27" fmla="*/ 105 h 110"/>
              <a:gd name="T28" fmla="*/ 61 w 126"/>
              <a:gd name="T29" fmla="*/ 110 h 110"/>
              <a:gd name="T30" fmla="*/ 105 w 126"/>
              <a:gd name="T31" fmla="*/ 104 h 110"/>
              <a:gd name="T32" fmla="*/ 107 w 126"/>
              <a:gd name="T33" fmla="*/ 104 h 110"/>
              <a:gd name="T34" fmla="*/ 114 w 126"/>
              <a:gd name="T35" fmla="*/ 106 h 110"/>
              <a:gd name="T36" fmla="*/ 118 w 126"/>
              <a:gd name="T37" fmla="*/ 107 h 110"/>
              <a:gd name="T38" fmla="*/ 123 w 126"/>
              <a:gd name="T39" fmla="*/ 104 h 110"/>
              <a:gd name="T40" fmla="*/ 120 w 126"/>
              <a:gd name="T41" fmla="*/ 99 h 110"/>
              <a:gd name="T42" fmla="*/ 81 w 126"/>
              <a:gd name="T43" fmla="*/ 55 h 110"/>
              <a:gd name="T44" fmla="*/ 81 w 126"/>
              <a:gd name="T45" fmla="*/ 58 h 110"/>
              <a:gd name="T46" fmla="*/ 53 w 126"/>
              <a:gd name="T47" fmla="*/ 57 h 110"/>
              <a:gd name="T48" fmla="*/ 53 w 126"/>
              <a:gd name="T49" fmla="*/ 62 h 110"/>
              <a:gd name="T50" fmla="*/ 81 w 126"/>
              <a:gd name="T51" fmla="*/ 62 h 110"/>
              <a:gd name="T52" fmla="*/ 81 w 126"/>
              <a:gd name="T53" fmla="*/ 66 h 110"/>
              <a:gd name="T54" fmla="*/ 53 w 126"/>
              <a:gd name="T55" fmla="*/ 65 h 110"/>
              <a:gd name="T56" fmla="*/ 67 w 126"/>
              <a:gd name="T57" fmla="*/ 80 h 110"/>
              <a:gd name="T58" fmla="*/ 83 w 126"/>
              <a:gd name="T59" fmla="*/ 78 h 110"/>
              <a:gd name="T60" fmla="*/ 85 w 126"/>
              <a:gd name="T61" fmla="*/ 83 h 110"/>
              <a:gd name="T62" fmla="*/ 54 w 126"/>
              <a:gd name="T63" fmla="*/ 81 h 110"/>
              <a:gd name="T64" fmla="*/ 45 w 126"/>
              <a:gd name="T65" fmla="*/ 65 h 110"/>
              <a:gd name="T66" fmla="*/ 38 w 126"/>
              <a:gd name="T67" fmla="*/ 65 h 110"/>
              <a:gd name="T68" fmla="*/ 39 w 126"/>
              <a:gd name="T69" fmla="*/ 61 h 110"/>
              <a:gd name="T70" fmla="*/ 44 w 126"/>
              <a:gd name="T71" fmla="*/ 61 h 110"/>
              <a:gd name="T72" fmla="*/ 45 w 126"/>
              <a:gd name="T73" fmla="*/ 58 h 110"/>
              <a:gd name="T74" fmla="*/ 39 w 126"/>
              <a:gd name="T75" fmla="*/ 57 h 110"/>
              <a:gd name="T76" fmla="*/ 39 w 126"/>
              <a:gd name="T77" fmla="*/ 53 h 110"/>
              <a:gd name="T78" fmla="*/ 45 w 126"/>
              <a:gd name="T79" fmla="*/ 53 h 110"/>
              <a:gd name="T80" fmla="*/ 67 w 126"/>
              <a:gd name="T81" fmla="*/ 35 h 110"/>
              <a:gd name="T82" fmla="*/ 86 w 126"/>
              <a:gd name="T83" fmla="*/ 38 h 110"/>
              <a:gd name="T84" fmla="*/ 83 w 126"/>
              <a:gd name="T85" fmla="*/ 43 h 110"/>
              <a:gd name="T86" fmla="*/ 54 w 126"/>
              <a:gd name="T87" fmla="*/ 54 h 110"/>
              <a:gd name="T88" fmla="*/ 81 w 126"/>
              <a:gd name="T89" fmla="*/ 5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6" h="110">
                <a:moveTo>
                  <a:pt x="120" y="99"/>
                </a:moveTo>
                <a:cubicBezTo>
                  <a:pt x="120" y="99"/>
                  <a:pt x="114" y="94"/>
                  <a:pt x="118" y="82"/>
                </a:cubicBezTo>
                <a:cubicBezTo>
                  <a:pt x="118" y="82"/>
                  <a:pt x="126" y="48"/>
                  <a:pt x="101" y="28"/>
                </a:cubicBezTo>
                <a:cubicBezTo>
                  <a:pt x="99" y="26"/>
                  <a:pt x="76" y="7"/>
                  <a:pt x="76" y="2"/>
                </a:cubicBezTo>
                <a:cubicBezTo>
                  <a:pt x="76" y="1"/>
                  <a:pt x="75" y="1"/>
                  <a:pt x="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5" y="6"/>
                  <a:pt x="38" y="13"/>
                  <a:pt x="29" y="22"/>
                </a:cubicBezTo>
                <a:cubicBezTo>
                  <a:pt x="29" y="22"/>
                  <a:pt x="0" y="49"/>
                  <a:pt x="10" y="91"/>
                </a:cubicBezTo>
                <a:cubicBezTo>
                  <a:pt x="10" y="92"/>
                  <a:pt x="10" y="94"/>
                  <a:pt x="4" y="102"/>
                </a:cubicBezTo>
                <a:cubicBezTo>
                  <a:pt x="4" y="102"/>
                  <a:pt x="3" y="104"/>
                  <a:pt x="4" y="105"/>
                </a:cubicBezTo>
                <a:cubicBezTo>
                  <a:pt x="5" y="106"/>
                  <a:pt x="7" y="107"/>
                  <a:pt x="10" y="106"/>
                </a:cubicBezTo>
                <a:cubicBezTo>
                  <a:pt x="10" y="106"/>
                  <a:pt x="14" y="105"/>
                  <a:pt x="19" y="105"/>
                </a:cubicBezTo>
                <a:cubicBezTo>
                  <a:pt x="19" y="105"/>
                  <a:pt x="19" y="105"/>
                  <a:pt x="19" y="105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5"/>
                  <a:pt x="36" y="110"/>
                  <a:pt x="61" y="110"/>
                </a:cubicBezTo>
                <a:cubicBezTo>
                  <a:pt x="76" y="110"/>
                  <a:pt x="91" y="108"/>
                  <a:pt x="105" y="104"/>
                </a:cubicBezTo>
                <a:cubicBezTo>
                  <a:pt x="105" y="104"/>
                  <a:pt x="106" y="104"/>
                  <a:pt x="107" y="104"/>
                </a:cubicBezTo>
                <a:cubicBezTo>
                  <a:pt x="109" y="104"/>
                  <a:pt x="112" y="105"/>
                  <a:pt x="114" y="106"/>
                </a:cubicBezTo>
                <a:cubicBezTo>
                  <a:pt x="114" y="106"/>
                  <a:pt x="116" y="107"/>
                  <a:pt x="118" y="107"/>
                </a:cubicBezTo>
                <a:cubicBezTo>
                  <a:pt x="119" y="107"/>
                  <a:pt x="121" y="106"/>
                  <a:pt x="123" y="104"/>
                </a:cubicBezTo>
                <a:cubicBezTo>
                  <a:pt x="123" y="104"/>
                  <a:pt x="125" y="102"/>
                  <a:pt x="120" y="99"/>
                </a:cubicBezTo>
                <a:close/>
                <a:moveTo>
                  <a:pt x="81" y="55"/>
                </a:moveTo>
                <a:cubicBezTo>
                  <a:pt x="81" y="58"/>
                  <a:pt x="81" y="58"/>
                  <a:pt x="81" y="58"/>
                </a:cubicBezTo>
                <a:cubicBezTo>
                  <a:pt x="53" y="57"/>
                  <a:pt x="53" y="57"/>
                  <a:pt x="53" y="57"/>
                </a:cubicBezTo>
                <a:cubicBezTo>
                  <a:pt x="53" y="57"/>
                  <a:pt x="52" y="61"/>
                  <a:pt x="53" y="62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6"/>
                  <a:pt x="81" y="66"/>
                  <a:pt x="81" y="66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4" y="78"/>
                  <a:pt x="67" y="80"/>
                </a:cubicBezTo>
                <a:cubicBezTo>
                  <a:pt x="67" y="80"/>
                  <a:pt x="76" y="82"/>
                  <a:pt x="83" y="78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3"/>
                  <a:pt x="71" y="91"/>
                  <a:pt x="54" y="81"/>
                </a:cubicBezTo>
                <a:cubicBezTo>
                  <a:pt x="54" y="81"/>
                  <a:pt x="46" y="76"/>
                  <a:pt x="45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9" y="61"/>
                  <a:pt x="39" y="61"/>
                  <a:pt x="39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0"/>
                  <a:pt x="45" y="58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8" y="37"/>
                  <a:pt x="67" y="35"/>
                </a:cubicBezTo>
                <a:cubicBezTo>
                  <a:pt x="67" y="35"/>
                  <a:pt x="81" y="33"/>
                  <a:pt x="86" y="38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61" y="33"/>
                  <a:pt x="54" y="54"/>
                </a:cubicBezTo>
                <a:lnTo>
                  <a:pt x="81" y="55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0" name="Freeform 108"/>
          <p:cNvSpPr>
            <a:spLocks noEditPoints="1"/>
          </p:cNvSpPr>
          <p:nvPr/>
        </p:nvSpPr>
        <p:spPr bwMode="auto">
          <a:xfrm>
            <a:off x="10709420" y="6087440"/>
            <a:ext cx="367976" cy="369300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rgbClr val="005A9E"/>
          </a:solidFill>
          <a:ln>
            <a:noFill/>
          </a:ln>
        </p:spPr>
        <p:txBody>
          <a:bodyPr vert="horz" wrap="square" lIns="91439" tIns="45719" rIns="91439" bIns="45719" numCol="1" anchor="t" anchorCtr="0" compatLnSpc="1"/>
          <a:lstStyle/>
          <a:p>
            <a:pPr defTabSz="1219170">
              <a:defRPr/>
            </a:pPr>
            <a:endParaRPr lang="zh-CN" altLang="en-US" sz="2800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1" name="文本框 128"/>
          <p:cNvSpPr txBox="1"/>
          <p:nvPr/>
        </p:nvSpPr>
        <p:spPr>
          <a:xfrm>
            <a:off x="11460553" y="5934686"/>
            <a:ext cx="4131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Упрощенный порядок предоставления вычетов</a:t>
            </a:r>
          </a:p>
        </p:txBody>
      </p:sp>
      <p:sp>
        <p:nvSpPr>
          <p:cNvPr id="152" name="文本框 128"/>
          <p:cNvSpPr txBox="1"/>
          <p:nvPr/>
        </p:nvSpPr>
        <p:spPr>
          <a:xfrm>
            <a:off x="11415756" y="4130256"/>
            <a:ext cx="6132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Вычет на обучение супруга(ги) по очной форме</a:t>
            </a:r>
          </a:p>
        </p:txBody>
      </p:sp>
      <p:sp>
        <p:nvSpPr>
          <p:cNvPr id="153" name="文本框 128"/>
          <p:cNvSpPr txBox="1"/>
          <p:nvPr/>
        </p:nvSpPr>
        <p:spPr>
          <a:xfrm>
            <a:off x="11460553" y="4985407"/>
            <a:ext cx="6702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Упрощение порядка предоставления вычетов – сокращение количества предоставляемых документов</a:t>
            </a:r>
          </a:p>
        </p:txBody>
      </p:sp>
      <p:sp>
        <p:nvSpPr>
          <p:cNvPr id="154" name="文本框 128"/>
          <p:cNvSpPr txBox="1"/>
          <p:nvPr/>
        </p:nvSpPr>
        <p:spPr>
          <a:xfrm>
            <a:off x="11415756" y="2812469"/>
            <a:ext cx="6746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Увеличение размера вычета: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- По </a:t>
            </a: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второму ребенку – 2800 руб</a:t>
            </a: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- </a:t>
            </a: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Третий и последующие дети - 6000 руб</a:t>
            </a:r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2" name="Freeform 5"/>
          <p:cNvSpPr/>
          <p:nvPr/>
        </p:nvSpPr>
        <p:spPr bwMode="auto">
          <a:xfrm rot="10800000">
            <a:off x="2834672" y="3047314"/>
            <a:ext cx="2792940" cy="235912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0109" y="1635813"/>
            <a:ext cx="3853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Arial Narrow" pitchFamily="34" charset="0"/>
              </a:rPr>
              <a:t>СОЦИАЛЬНЫЕ ВЫЧЕТЫ</a:t>
            </a:r>
            <a:endParaRPr lang="ru-RU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700994" y="5274708"/>
            <a:ext cx="91912" cy="8484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55" name="Овал 154"/>
          <p:cNvSpPr/>
          <p:nvPr/>
        </p:nvSpPr>
        <p:spPr>
          <a:xfrm>
            <a:off x="10853394" y="5246897"/>
            <a:ext cx="91912" cy="8484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/>
          </a:p>
        </p:txBody>
      </p:sp>
      <p:sp>
        <p:nvSpPr>
          <p:cNvPr id="156" name="Овал 155"/>
          <p:cNvSpPr/>
          <p:nvPr/>
        </p:nvSpPr>
        <p:spPr>
          <a:xfrm>
            <a:off x="10998972" y="5262843"/>
            <a:ext cx="91912" cy="9671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/>
          </a:p>
        </p:txBody>
      </p:sp>
      <p:pic>
        <p:nvPicPr>
          <p:cNvPr id="157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4" y="280473"/>
            <a:ext cx="1041461" cy="104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8" name="Прямая соединительная линия 157"/>
          <p:cNvCxnSpPr/>
          <p:nvPr/>
        </p:nvCxnSpPr>
        <p:spPr>
          <a:xfrm>
            <a:off x="1987091" y="801204"/>
            <a:ext cx="1005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Прямоугольник 158"/>
          <p:cNvSpPr/>
          <p:nvPr/>
        </p:nvSpPr>
        <p:spPr>
          <a:xfrm>
            <a:off x="1902818" y="857597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Социальные и стандартные вычеты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027" name="Picture 3" descr="C:\Users\3100-28-393\Downloads\corporate-tax-abstract-concept-vector-illustration-tax-preparation-service-corporate-income-enterprise-liability-payment-planning-limited-company-divided-deduction-abstract-metaphor_335657-22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1679" y="4765501"/>
            <a:ext cx="7048501" cy="704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039721" y="6456740"/>
            <a:ext cx="1438116" cy="7093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2014982" y="8841260"/>
            <a:ext cx="604548" cy="62256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1" name="Овал 160"/>
          <p:cNvSpPr/>
          <p:nvPr/>
        </p:nvSpPr>
        <p:spPr>
          <a:xfrm>
            <a:off x="2779751" y="8441717"/>
            <a:ext cx="519658" cy="52197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2" name="Овал 161"/>
          <p:cNvSpPr/>
          <p:nvPr/>
        </p:nvSpPr>
        <p:spPr>
          <a:xfrm>
            <a:off x="2743006" y="9197861"/>
            <a:ext cx="646038" cy="60588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0" name="Picture 4" descr="C:\Users\3100-28-393\Downloads\money_16569846 (1)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121" y="9349327"/>
            <a:ext cx="302952" cy="30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4" descr="C:\Users\3100-28-393\Downloads\money_16569846 (1)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281" y="8527963"/>
            <a:ext cx="302952" cy="30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4" descr="C:\Users\3100-28-393\Downloads\money_16569846 (1)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780" y="9001068"/>
            <a:ext cx="302952" cy="30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364" y="3245441"/>
            <a:ext cx="1219553" cy="1764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/>
      <p:bldP spid="152" grpId="0"/>
      <p:bldP spid="153" grpId="0"/>
      <p:bldP spid="154" grpId="0"/>
      <p:bldP spid="5" grpId="0" animBg="1"/>
      <p:bldP spid="155" grpId="0" animBg="1"/>
      <p:bldP spid="1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679819" y="2378583"/>
            <a:ext cx="6123203" cy="5825319"/>
            <a:chOff x="3801264" y="2378583"/>
            <a:chExt cx="6123203" cy="5825319"/>
          </a:xfrm>
        </p:grpSpPr>
        <p:sp>
          <p:nvSpPr>
            <p:cNvPr id="49" name="Oval 6"/>
            <p:cNvSpPr>
              <a:spLocks noChangeArrowheads="1"/>
            </p:cNvSpPr>
            <p:nvPr/>
          </p:nvSpPr>
          <p:spPr bwMode="auto">
            <a:xfrm>
              <a:off x="3801264" y="2378583"/>
              <a:ext cx="5821642" cy="5825319"/>
            </a:xfrm>
            <a:prstGeom prst="ellipse">
              <a:avLst/>
            </a:prstGeom>
            <a:noFill/>
            <a:ln w="9">
              <a:solidFill>
                <a:srgbClr val="40937D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349" b="1"/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8302648" y="2826139"/>
              <a:ext cx="678517" cy="680356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1799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Oval 6"/>
            <p:cNvSpPr>
              <a:spLocks noChangeArrowheads="1"/>
            </p:cNvSpPr>
            <p:nvPr/>
          </p:nvSpPr>
          <p:spPr bwMode="auto">
            <a:xfrm>
              <a:off x="8640987" y="6855118"/>
              <a:ext cx="680356" cy="684031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799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1799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Oval 7"/>
            <p:cNvSpPr>
              <a:spLocks noChangeArrowheads="1"/>
            </p:cNvSpPr>
            <p:nvPr/>
          </p:nvSpPr>
          <p:spPr bwMode="auto">
            <a:xfrm>
              <a:off x="9150333" y="4045431"/>
              <a:ext cx="668071" cy="676679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Arial Narrow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Arial Narrow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Oval 8"/>
            <p:cNvSpPr>
              <a:spLocks noChangeArrowheads="1"/>
            </p:cNvSpPr>
            <p:nvPr/>
          </p:nvSpPr>
          <p:spPr bwMode="auto">
            <a:xfrm>
              <a:off x="9245951" y="5502020"/>
              <a:ext cx="678516" cy="666541"/>
            </a:xfrm>
            <a:prstGeom prst="ellipse">
              <a:avLst/>
            </a:prstGeom>
            <a:solidFill>
              <a:srgbClr val="40937D"/>
            </a:solidFill>
            <a:ln>
              <a:noFill/>
            </a:ln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 dirty="0">
                  <a:solidFill>
                    <a:schemeClr val="bg1"/>
                  </a:solidFill>
                  <a:latin typeface="Arial Narrow" pitchFamily="34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400" b="1">
                <a:solidFill>
                  <a:schemeClr val="bg1"/>
                </a:solidFill>
                <a:latin typeface="Arial Narrow" pitchFamily="34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5" name="TextBox 19"/>
          <p:cNvSpPr>
            <a:spLocks noChangeArrowheads="1"/>
          </p:cNvSpPr>
          <p:nvPr/>
        </p:nvSpPr>
        <p:spPr bwMode="auto">
          <a:xfrm>
            <a:off x="8199898" y="2802283"/>
            <a:ext cx="525904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Увеличение предельного  размера дохода  до 450 тыс. руб.</a:t>
            </a:r>
          </a:p>
        </p:txBody>
      </p:sp>
      <p:sp>
        <p:nvSpPr>
          <p:cNvPr id="56" name="TextBox 20"/>
          <p:cNvSpPr>
            <a:spLocks noChangeArrowheads="1"/>
          </p:cNvSpPr>
          <p:nvPr/>
        </p:nvSpPr>
        <p:spPr bwMode="auto">
          <a:xfrm>
            <a:off x="8803021" y="4045431"/>
            <a:ext cx="86268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Увеличение </a:t>
            </a: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до 12 тыс. руб. вычета опекунам, попечителям, приемным родителям на каждого ребенка-инвалида. Эта же мера действует в отношении учащихся очной формы обучения, аспирантов, ординаторов, интернов, студентов в возрасте до 24 лет, если они являются инвалидами I или II </a:t>
            </a: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групп</a:t>
            </a:r>
            <a:endParaRPr lang="ru-RU" sz="1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7" name="TextBox 21"/>
          <p:cNvSpPr>
            <a:spLocks noChangeArrowheads="1"/>
          </p:cNvSpPr>
          <p:nvPr/>
        </p:nvSpPr>
        <p:spPr bwMode="auto">
          <a:xfrm>
            <a:off x="8915195" y="5502020"/>
            <a:ext cx="613203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Перерасчет налоговым  органом стандартных вычетов в случае  предоставления вычетов несколькими  налоговыми </a:t>
            </a:r>
            <a:r>
              <a:rPr lang="ru-RU" sz="1800" b="1" dirty="0" smtClean="0">
                <a:solidFill>
                  <a:schemeClr val="bg1"/>
                </a:solidFill>
                <a:latin typeface="Arial Narrow" pitchFamily="34" charset="0"/>
              </a:rPr>
              <a:t>агентами</a:t>
            </a:r>
            <a:endParaRPr lang="ru-RU" sz="1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8" name="TextBox 22"/>
          <p:cNvSpPr>
            <a:spLocks noChangeArrowheads="1"/>
          </p:cNvSpPr>
          <p:nvPr/>
        </p:nvSpPr>
        <p:spPr bwMode="auto">
          <a:xfrm>
            <a:off x="8501459" y="6800485"/>
            <a:ext cx="612934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Вычет в размере  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schemeClr val="bg1"/>
                </a:solidFill>
                <a:latin typeface="Arial Narrow" pitchFamily="34" charset="0"/>
              </a:rPr>
              <a:t>18 000 руб. по нормативам ГТО (при определенных условиях: необходимы документы о прохождении диспансеризации, удостоверения о награждении знаком отличия ВФСК ГТО или выписка из приказа о награждении) </a:t>
            </a:r>
          </a:p>
        </p:txBody>
      </p:sp>
      <p:sp>
        <p:nvSpPr>
          <p:cNvPr id="61" name="Oval 9"/>
          <p:cNvSpPr>
            <a:spLocks noChangeArrowheads="1"/>
          </p:cNvSpPr>
          <p:nvPr/>
        </p:nvSpPr>
        <p:spPr bwMode="auto">
          <a:xfrm>
            <a:off x="-6827277" y="5265096"/>
            <a:ext cx="1257740" cy="1257740"/>
          </a:xfrm>
          <a:prstGeom prst="ellipse">
            <a:avLst/>
          </a:prstGeom>
          <a:solidFill>
            <a:srgbClr val="40937D"/>
          </a:solidFill>
          <a:ln>
            <a:noFill/>
          </a:ln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62" name="TextBox 18"/>
          <p:cNvSpPr>
            <a:spLocks noChangeArrowheads="1"/>
          </p:cNvSpPr>
          <p:nvPr/>
        </p:nvSpPr>
        <p:spPr bwMode="auto">
          <a:xfrm>
            <a:off x="-5071611" y="7249063"/>
            <a:ext cx="897335" cy="55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 </a:t>
            </a:r>
          </a:p>
          <a:p>
            <a:pPr algn="ctr" eaLnBrk="1" hangingPunct="1"/>
            <a:r>
              <a:rPr lang="en-US" sz="1499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</a:t>
            </a:r>
            <a:endParaRPr lang="en-US" sz="1499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4" name="Freeform 5"/>
          <p:cNvSpPr/>
          <p:nvPr/>
        </p:nvSpPr>
        <p:spPr bwMode="auto">
          <a:xfrm rot="10800000">
            <a:off x="-7865415" y="2894328"/>
            <a:ext cx="2792940" cy="235912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ysClr val="window" lastClr="FFFFFF"/>
                </a:gs>
              </a:gsLst>
              <a:lin ang="2700000" scaled="1"/>
              <a:tileRect/>
            </a:gradFill>
          </a:ln>
          <a:effectLst>
            <a:outerShdw blurRad="1270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defTabSz="1219170">
              <a:defRPr/>
            </a:pPr>
            <a:endParaRPr lang="zh-CN" altLang="en-US" sz="2400" kern="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Oval 7"/>
          <p:cNvSpPr>
            <a:spLocks noChangeArrowheads="1"/>
          </p:cNvSpPr>
          <p:nvPr/>
        </p:nvSpPr>
        <p:spPr bwMode="auto">
          <a:xfrm>
            <a:off x="2534531" y="3315967"/>
            <a:ext cx="5157834" cy="515599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349" b="1"/>
          </a:p>
        </p:txBody>
      </p:sp>
      <p:sp>
        <p:nvSpPr>
          <p:cNvPr id="2" name="Прямоугольник 1"/>
          <p:cNvSpPr/>
          <p:nvPr/>
        </p:nvSpPr>
        <p:spPr>
          <a:xfrm>
            <a:off x="6647548" y="1905983"/>
            <a:ext cx="3430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СТАНДАРТНЫЕ ВЫЧЕТЫ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867153" y="339539"/>
            <a:ext cx="1031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ПАМЯТКА ПО ОСНОВНЫМ ИЗМЕНЕНИЯМ В НАЛОГОВОМ ЗАКОНОДАТЕЛЬСТВЕ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77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4" y="280473"/>
            <a:ext cx="1041461" cy="104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8" name="Прямая соединительная линия 77"/>
          <p:cNvCxnSpPr/>
          <p:nvPr/>
        </p:nvCxnSpPr>
        <p:spPr>
          <a:xfrm>
            <a:off x="1987091" y="801204"/>
            <a:ext cx="1005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1902818" y="857597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Социальные и стандартные вычеты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106" y="4198446"/>
            <a:ext cx="2440684" cy="3530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图片 6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826075" y="3600426"/>
            <a:ext cx="3203152" cy="246000"/>
          </a:xfrm>
          <a:prstGeom prst="rect">
            <a:avLst/>
          </a:prstGeom>
        </p:spPr>
      </p:pic>
      <p:sp>
        <p:nvSpPr>
          <p:cNvPr id="400" name="圆角矩形 66"/>
          <p:cNvSpPr/>
          <p:nvPr/>
        </p:nvSpPr>
        <p:spPr>
          <a:xfrm>
            <a:off x="1451123" y="2026106"/>
            <a:ext cx="7330558" cy="1170839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1" name="矩形 67"/>
          <p:cNvSpPr/>
          <p:nvPr/>
        </p:nvSpPr>
        <p:spPr>
          <a:xfrm>
            <a:off x="2679142" y="2298701"/>
            <a:ext cx="589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Упрощение порядка предоставления вычетов – сокращение количества предоставляемых документов</a:t>
            </a:r>
          </a:p>
        </p:txBody>
      </p:sp>
      <p:sp>
        <p:nvSpPr>
          <p:cNvPr id="402" name="KSO_Shape"/>
          <p:cNvSpPr/>
          <p:nvPr/>
        </p:nvSpPr>
        <p:spPr bwMode="auto">
          <a:xfrm>
            <a:off x="1978956" y="2409246"/>
            <a:ext cx="578430" cy="54920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404" name="图片 7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6200000">
            <a:off x="4990192" y="3873801"/>
            <a:ext cx="1199390" cy="310178"/>
          </a:xfrm>
          <a:prstGeom prst="rect">
            <a:avLst/>
          </a:prstGeom>
        </p:spPr>
      </p:pic>
      <p:pic>
        <p:nvPicPr>
          <p:cNvPr id="405" name="图片 7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871317" y="4590602"/>
            <a:ext cx="3265043" cy="251999"/>
          </a:xfrm>
          <a:prstGeom prst="rect">
            <a:avLst/>
          </a:prstGeom>
        </p:spPr>
      </p:pic>
      <p:sp>
        <p:nvSpPr>
          <p:cNvPr id="406" name="圆角矩形 72"/>
          <p:cNvSpPr/>
          <p:nvPr/>
        </p:nvSpPr>
        <p:spPr>
          <a:xfrm>
            <a:off x="1460843" y="3393496"/>
            <a:ext cx="7320838" cy="1199390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7" name="矩形 73"/>
          <p:cNvSpPr/>
          <p:nvPr/>
        </p:nvSpPr>
        <p:spPr>
          <a:xfrm>
            <a:off x="2808792" y="3739973"/>
            <a:ext cx="5712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Tx/>
              <a:defRPr/>
            </a:pPr>
            <a:r>
              <a:rPr lang="ru-RU" altLang="zh-CN" sz="1800" b="1" dirty="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rPr>
              <a:t>Вычет на обучение супруга(ги) по очной форме</a:t>
            </a:r>
          </a:p>
        </p:txBody>
      </p:sp>
      <p:sp>
        <p:nvSpPr>
          <p:cNvPr id="408" name="KSO_Shape"/>
          <p:cNvSpPr/>
          <p:nvPr/>
        </p:nvSpPr>
        <p:spPr bwMode="auto">
          <a:xfrm>
            <a:off x="2001741" y="3731982"/>
            <a:ext cx="631300" cy="56663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410" name="图片 7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6200000">
            <a:off x="5021340" y="5160672"/>
            <a:ext cx="1107908" cy="313706"/>
          </a:xfrm>
          <a:prstGeom prst="rect">
            <a:avLst/>
          </a:prstGeom>
        </p:spPr>
      </p:pic>
      <p:pic>
        <p:nvPicPr>
          <p:cNvPr id="411" name="图片 7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814428" y="5842511"/>
            <a:ext cx="3302180" cy="232778"/>
          </a:xfrm>
          <a:prstGeom prst="rect">
            <a:avLst/>
          </a:prstGeom>
        </p:spPr>
      </p:pic>
      <p:sp>
        <p:nvSpPr>
          <p:cNvPr id="412" name="圆角矩形 78"/>
          <p:cNvSpPr/>
          <p:nvPr/>
        </p:nvSpPr>
        <p:spPr>
          <a:xfrm>
            <a:off x="1478097" y="4744692"/>
            <a:ext cx="7303584" cy="1107908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3" name="矩形 79"/>
          <p:cNvSpPr/>
          <p:nvPr/>
        </p:nvSpPr>
        <p:spPr>
          <a:xfrm>
            <a:off x="2810315" y="4734515"/>
            <a:ext cx="57129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</a:rPr>
              <a:t>Увеличение размера вычета: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</a:rPr>
              <a:t>- по обучению ребенка до 110 тыс.  руб.;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</a:rPr>
              <a:t>- максимального размера иных социальных вычетов до 150 тыс. руб</a:t>
            </a:r>
            <a:r>
              <a:rPr lang="ru-RU" sz="1800" b="1" dirty="0">
                <a:solidFill>
                  <a:prstClr val="black"/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414" name="KSO_Shape"/>
          <p:cNvSpPr/>
          <p:nvPr/>
        </p:nvSpPr>
        <p:spPr bwMode="auto">
          <a:xfrm>
            <a:off x="1865013" y="4856020"/>
            <a:ext cx="768028" cy="71237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gradFill flip="none" rotWithShape="1">
            <a:gsLst>
              <a:gs pos="0">
                <a:srgbClr val="FA783A">
                  <a:shade val="30000"/>
                  <a:satMod val="115000"/>
                </a:srgbClr>
              </a:gs>
              <a:gs pos="50000">
                <a:srgbClr val="FA783A">
                  <a:shade val="67500"/>
                  <a:satMod val="115000"/>
                </a:srgbClr>
              </a:gs>
              <a:gs pos="100000">
                <a:srgbClr val="FA783A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416" name="组合 82"/>
          <p:cNvGrpSpPr/>
          <p:nvPr/>
        </p:nvGrpSpPr>
        <p:grpSpPr>
          <a:xfrm>
            <a:off x="1538767" y="5979565"/>
            <a:ext cx="7242914" cy="2058601"/>
            <a:chOff x="3580171" y="3737260"/>
            <a:chExt cx="6184735" cy="1293081"/>
          </a:xfrm>
        </p:grpSpPr>
        <p:pic>
          <p:nvPicPr>
            <p:cNvPr id="418" name="图片 8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6614450" y="3978996"/>
              <a:ext cx="718813" cy="259840"/>
            </a:xfrm>
            <a:prstGeom prst="rect">
              <a:avLst/>
            </a:prstGeom>
          </p:spPr>
        </p:pic>
        <p:sp>
          <p:nvSpPr>
            <p:cNvPr id="419" name="圆角矩形 85"/>
            <p:cNvSpPr/>
            <p:nvPr/>
          </p:nvSpPr>
          <p:spPr>
            <a:xfrm>
              <a:off x="3580171" y="3737260"/>
              <a:ext cx="6184734" cy="1293081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0" name="矩形 86"/>
            <p:cNvSpPr/>
            <p:nvPr/>
          </p:nvSpPr>
          <p:spPr>
            <a:xfrm>
              <a:off x="4665948" y="3754393"/>
              <a:ext cx="5098958" cy="12759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Сокращение подтверждающих док-в: достаточно только справки об оплате … услуг</a:t>
              </a:r>
            </a:p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КНД: 1151158</a:t>
              </a:r>
            </a:p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1151156</a:t>
              </a:r>
            </a:p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1151159</a:t>
              </a:r>
            </a:p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1151160</a:t>
              </a:r>
            </a:p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1151157</a:t>
              </a:r>
            </a:p>
          </p:txBody>
        </p:sp>
        <p:sp>
          <p:nvSpPr>
            <p:cNvPr id="421" name="KSO_Shape"/>
            <p:cNvSpPr/>
            <p:nvPr/>
          </p:nvSpPr>
          <p:spPr bwMode="auto">
            <a:xfrm>
              <a:off x="3938677" y="4084556"/>
              <a:ext cx="529670" cy="434411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413E">
                    <a:shade val="30000"/>
                    <a:satMod val="115000"/>
                  </a:srgbClr>
                </a:gs>
                <a:gs pos="50000">
                  <a:srgbClr val="E3413E">
                    <a:shade val="67500"/>
                    <a:satMod val="115000"/>
                  </a:srgbClr>
                </a:gs>
                <a:gs pos="100000">
                  <a:srgbClr val="E3413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23" name="组合 89"/>
          <p:cNvGrpSpPr/>
          <p:nvPr/>
        </p:nvGrpSpPr>
        <p:grpSpPr>
          <a:xfrm>
            <a:off x="631181" y="6477170"/>
            <a:ext cx="824054" cy="873194"/>
            <a:chOff x="2857499" y="1149478"/>
            <a:chExt cx="1098546" cy="958123"/>
          </a:xfrm>
        </p:grpSpPr>
        <p:sp>
          <p:nvSpPr>
            <p:cNvPr id="453" name="圆角矩形 119"/>
            <p:cNvSpPr/>
            <p:nvPr/>
          </p:nvSpPr>
          <p:spPr>
            <a:xfrm>
              <a:off x="2857499" y="1149478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54" name="圆角矩形 120"/>
            <p:cNvSpPr/>
            <p:nvPr/>
          </p:nvSpPr>
          <p:spPr>
            <a:xfrm>
              <a:off x="2892831" y="1178025"/>
              <a:ext cx="1063214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dirty="0"/>
            </a:p>
          </p:txBody>
        </p:sp>
      </p:grpSp>
      <p:grpSp>
        <p:nvGrpSpPr>
          <p:cNvPr id="424" name="组合 90"/>
          <p:cNvGrpSpPr/>
          <p:nvPr/>
        </p:nvGrpSpPr>
        <p:grpSpPr>
          <a:xfrm>
            <a:off x="653268" y="4841503"/>
            <a:ext cx="824056" cy="873194"/>
            <a:chOff x="2857499" y="1149477"/>
            <a:chExt cx="1098550" cy="958123"/>
          </a:xfrm>
        </p:grpSpPr>
        <p:sp>
          <p:nvSpPr>
            <p:cNvPr id="451" name="圆角矩形 117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52" name="圆角矩形 118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26" name="组合 92"/>
          <p:cNvGrpSpPr/>
          <p:nvPr/>
        </p:nvGrpSpPr>
        <p:grpSpPr>
          <a:xfrm>
            <a:off x="653459" y="3580488"/>
            <a:ext cx="824056" cy="873194"/>
            <a:chOff x="2857499" y="1149477"/>
            <a:chExt cx="1098550" cy="958123"/>
          </a:xfrm>
        </p:grpSpPr>
        <p:sp>
          <p:nvSpPr>
            <p:cNvPr id="449" name="圆角矩形 115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50" name="圆角矩形 116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427" name="组合 93"/>
          <p:cNvGrpSpPr/>
          <p:nvPr/>
        </p:nvGrpSpPr>
        <p:grpSpPr>
          <a:xfrm>
            <a:off x="653459" y="2198282"/>
            <a:ext cx="824056" cy="873194"/>
            <a:chOff x="2857499" y="1149477"/>
            <a:chExt cx="1098550" cy="958123"/>
          </a:xfrm>
        </p:grpSpPr>
        <p:sp>
          <p:nvSpPr>
            <p:cNvPr id="447" name="圆角矩形 113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448" name="圆角矩形 114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445" name="文本框 40"/>
          <p:cNvSpPr txBox="1"/>
          <p:nvPr/>
        </p:nvSpPr>
        <p:spPr>
          <a:xfrm>
            <a:off x="639446" y="2344867"/>
            <a:ext cx="7730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rPr>
              <a:t>1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/>
            </a:endParaRPr>
          </a:p>
        </p:txBody>
      </p:sp>
      <p:grpSp>
        <p:nvGrpSpPr>
          <p:cNvPr id="436" name="组合 102"/>
          <p:cNvGrpSpPr/>
          <p:nvPr/>
        </p:nvGrpSpPr>
        <p:grpSpPr>
          <a:xfrm>
            <a:off x="625972" y="3699287"/>
            <a:ext cx="786494" cy="665562"/>
            <a:chOff x="2615291" y="1823473"/>
            <a:chExt cx="1048475" cy="730296"/>
          </a:xfrm>
        </p:grpSpPr>
        <p:sp>
          <p:nvSpPr>
            <p:cNvPr id="443" name="文本框 43"/>
            <p:cNvSpPr txBox="1"/>
            <p:nvPr/>
          </p:nvSpPr>
          <p:spPr>
            <a:xfrm>
              <a:off x="2615291" y="1823473"/>
              <a:ext cx="1030515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2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444" name="文本框 44"/>
            <p:cNvSpPr txBox="1"/>
            <p:nvPr/>
          </p:nvSpPr>
          <p:spPr>
            <a:xfrm>
              <a:off x="2633252" y="2317370"/>
              <a:ext cx="1030514" cy="236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37" name="组合 103"/>
          <p:cNvGrpSpPr/>
          <p:nvPr/>
        </p:nvGrpSpPr>
        <p:grpSpPr>
          <a:xfrm>
            <a:off x="639250" y="4988110"/>
            <a:ext cx="790468" cy="635885"/>
            <a:chOff x="2633251" y="1855508"/>
            <a:chExt cx="1053774" cy="697733"/>
          </a:xfrm>
        </p:grpSpPr>
        <p:sp>
          <p:nvSpPr>
            <p:cNvPr id="441" name="文本框 46"/>
            <p:cNvSpPr txBox="1"/>
            <p:nvPr/>
          </p:nvSpPr>
          <p:spPr>
            <a:xfrm>
              <a:off x="2656511" y="1855508"/>
              <a:ext cx="1030514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3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442" name="文本框 47"/>
            <p:cNvSpPr txBox="1"/>
            <p:nvPr/>
          </p:nvSpPr>
          <p:spPr>
            <a:xfrm>
              <a:off x="2633251" y="2316843"/>
              <a:ext cx="1030514" cy="236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38" name="组合 104"/>
          <p:cNvGrpSpPr/>
          <p:nvPr/>
        </p:nvGrpSpPr>
        <p:grpSpPr>
          <a:xfrm>
            <a:off x="639251" y="6624734"/>
            <a:ext cx="790469" cy="553998"/>
            <a:chOff x="2592030" y="2386662"/>
            <a:chExt cx="1053774" cy="607881"/>
          </a:xfrm>
        </p:grpSpPr>
        <p:sp>
          <p:nvSpPr>
            <p:cNvPr id="439" name="文本框 49"/>
            <p:cNvSpPr txBox="1"/>
            <p:nvPr/>
          </p:nvSpPr>
          <p:spPr>
            <a:xfrm>
              <a:off x="2615290" y="2386662"/>
              <a:ext cx="1030514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4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440" name="文本框 50"/>
            <p:cNvSpPr txBox="1"/>
            <p:nvPr/>
          </p:nvSpPr>
          <p:spPr>
            <a:xfrm>
              <a:off x="2592030" y="2719404"/>
              <a:ext cx="1030514" cy="236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474" name="组合 82"/>
          <p:cNvGrpSpPr/>
          <p:nvPr/>
        </p:nvGrpSpPr>
        <p:grpSpPr>
          <a:xfrm>
            <a:off x="1703715" y="8263283"/>
            <a:ext cx="7048670" cy="713591"/>
            <a:chOff x="3580172" y="3737261"/>
            <a:chExt cx="3292340" cy="428276"/>
          </a:xfrm>
        </p:grpSpPr>
        <p:sp>
          <p:nvSpPr>
            <p:cNvPr id="477" name="圆角矩形 85"/>
            <p:cNvSpPr/>
            <p:nvPr/>
          </p:nvSpPr>
          <p:spPr>
            <a:xfrm>
              <a:off x="3580172" y="3737261"/>
              <a:ext cx="3292340" cy="428276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8" name="矩形 86"/>
            <p:cNvSpPr/>
            <p:nvPr/>
          </p:nvSpPr>
          <p:spPr>
            <a:xfrm>
              <a:off x="4123729" y="3838276"/>
              <a:ext cx="2220917" cy="2216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800" b="1" dirty="0">
                  <a:solidFill>
                    <a:prstClr val="black"/>
                  </a:solidFill>
                  <a:latin typeface="Arial Narrow" pitchFamily="34" charset="0"/>
                </a:rPr>
                <a:t>Упрощенный порядок предоставления вычетов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3427651" y="1513395"/>
            <a:ext cx="2896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Социальные вычеты</a:t>
            </a:r>
          </a:p>
        </p:txBody>
      </p:sp>
      <p:grpSp>
        <p:nvGrpSpPr>
          <p:cNvPr id="513" name="组合 93"/>
          <p:cNvGrpSpPr/>
          <p:nvPr/>
        </p:nvGrpSpPr>
        <p:grpSpPr>
          <a:xfrm>
            <a:off x="636596" y="8179663"/>
            <a:ext cx="824056" cy="873194"/>
            <a:chOff x="2857499" y="1149477"/>
            <a:chExt cx="1098550" cy="958123"/>
          </a:xfrm>
        </p:grpSpPr>
        <p:sp>
          <p:nvSpPr>
            <p:cNvPr id="514" name="圆角矩形 113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15" name="圆角矩形 114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17" name="文本框 40"/>
          <p:cNvSpPr txBox="1"/>
          <p:nvPr/>
        </p:nvSpPr>
        <p:spPr>
          <a:xfrm>
            <a:off x="705078" y="8339261"/>
            <a:ext cx="7730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rPr>
              <a:t>5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/>
            </a:endParaRPr>
          </a:p>
        </p:txBody>
      </p:sp>
      <p:sp>
        <p:nvSpPr>
          <p:cNvPr id="428" name="矩形 94"/>
          <p:cNvSpPr/>
          <p:nvPr/>
        </p:nvSpPr>
        <p:spPr>
          <a:xfrm>
            <a:off x="1293740" y="1808406"/>
            <a:ext cx="429007" cy="8029178"/>
          </a:xfrm>
          <a:prstGeom prst="rect">
            <a:avLst/>
          </a:pr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31" name="Group 8"/>
          <p:cNvGrpSpPr>
            <a:grpSpLocks noChangeAspect="1"/>
          </p:cNvGrpSpPr>
          <p:nvPr/>
        </p:nvGrpSpPr>
        <p:grpSpPr bwMode="auto">
          <a:xfrm>
            <a:off x="2050920" y="8431594"/>
            <a:ext cx="330983" cy="362665"/>
            <a:chOff x="3437" y="2282"/>
            <a:chExt cx="679" cy="744"/>
          </a:xfrm>
          <a:solidFill>
            <a:schemeClr val="accent6">
              <a:lumMod val="75000"/>
            </a:schemeClr>
          </a:solidFill>
        </p:grpSpPr>
        <p:sp>
          <p:nvSpPr>
            <p:cNvPr id="532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3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534" name="图片 6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0635919" y="3542823"/>
            <a:ext cx="3203152" cy="246000"/>
          </a:xfrm>
          <a:prstGeom prst="rect">
            <a:avLst/>
          </a:prstGeom>
        </p:spPr>
      </p:pic>
      <p:sp>
        <p:nvSpPr>
          <p:cNvPr id="535" name="圆角矩形 66"/>
          <p:cNvSpPr/>
          <p:nvPr/>
        </p:nvSpPr>
        <p:spPr>
          <a:xfrm>
            <a:off x="10260967" y="1968503"/>
            <a:ext cx="7330558" cy="1170839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36" name="矩形 67"/>
          <p:cNvSpPr/>
          <p:nvPr/>
        </p:nvSpPr>
        <p:spPr>
          <a:xfrm>
            <a:off x="11488986" y="2102598"/>
            <a:ext cx="58943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Увеличение размера вычета: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- По второму ребенку – 2800 руб.</a:t>
            </a:r>
          </a:p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- Третий и последующие дети - 6000 руб.</a:t>
            </a:r>
          </a:p>
        </p:txBody>
      </p:sp>
      <p:sp>
        <p:nvSpPr>
          <p:cNvPr id="537" name="KSO_Shape"/>
          <p:cNvSpPr/>
          <p:nvPr/>
        </p:nvSpPr>
        <p:spPr bwMode="auto">
          <a:xfrm>
            <a:off x="10788800" y="2351643"/>
            <a:ext cx="578430" cy="549208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gradFill>
            <a:gsLst>
              <a:gs pos="100000">
                <a:srgbClr val="F17445"/>
              </a:gs>
              <a:gs pos="0">
                <a:srgbClr val="F17445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538" name="图片 7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6200000">
            <a:off x="13800036" y="3816198"/>
            <a:ext cx="1199390" cy="310178"/>
          </a:xfrm>
          <a:prstGeom prst="rect">
            <a:avLst/>
          </a:prstGeom>
        </p:spPr>
      </p:pic>
      <p:pic>
        <p:nvPicPr>
          <p:cNvPr id="539" name="图片 7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0681161" y="4532999"/>
            <a:ext cx="3265043" cy="251999"/>
          </a:xfrm>
          <a:prstGeom prst="rect">
            <a:avLst/>
          </a:prstGeom>
        </p:spPr>
      </p:pic>
      <p:sp>
        <p:nvSpPr>
          <p:cNvPr id="540" name="圆角矩形 72"/>
          <p:cNvSpPr/>
          <p:nvPr/>
        </p:nvSpPr>
        <p:spPr>
          <a:xfrm>
            <a:off x="10270687" y="3335893"/>
            <a:ext cx="7320838" cy="1199390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1" name="矩形 73"/>
          <p:cNvSpPr/>
          <p:nvPr/>
        </p:nvSpPr>
        <p:spPr>
          <a:xfrm>
            <a:off x="11618635" y="3682370"/>
            <a:ext cx="5972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Tx/>
              <a:defRPr/>
            </a:pPr>
            <a:r>
              <a:rPr lang="ru-RU" altLang="zh-CN" sz="1800" b="1" dirty="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rPr>
              <a:t>Увеличение предельного  размера дохода  до 450 тыс. </a:t>
            </a:r>
            <a:r>
              <a:rPr lang="ru-RU" altLang="zh-CN" sz="1800" b="1" dirty="0" smtClean="0">
                <a:solidFill>
                  <a:schemeClr val="tx1"/>
                </a:solidFill>
                <a:latin typeface="Arial Narrow" pitchFamily="34" charset="0"/>
                <a:ea typeface="微软雅黑" panose="020B0503020204020204" pitchFamily="34" charset="-122"/>
              </a:rPr>
              <a:t>руб.</a:t>
            </a:r>
            <a:endParaRPr lang="ru-RU" altLang="zh-CN" sz="1800" b="1" dirty="0">
              <a:solidFill>
                <a:schemeClr val="tx1"/>
              </a:solidFill>
              <a:latin typeface="Arial Narrow" pitchFamily="34" charset="0"/>
              <a:ea typeface="微软雅黑" panose="020B0503020204020204" pitchFamily="34" charset="-122"/>
            </a:endParaRPr>
          </a:p>
        </p:txBody>
      </p:sp>
      <p:sp>
        <p:nvSpPr>
          <p:cNvPr id="542" name="KSO_Shape"/>
          <p:cNvSpPr/>
          <p:nvPr/>
        </p:nvSpPr>
        <p:spPr bwMode="auto">
          <a:xfrm>
            <a:off x="10811585" y="3674379"/>
            <a:ext cx="631300" cy="56663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E94744"/>
              </a:gs>
              <a:gs pos="0">
                <a:srgbClr val="E94744">
                  <a:lumMod val="75000"/>
                </a:srgbClr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543" name="图片 7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 rot="16200000">
            <a:off x="13831184" y="5103069"/>
            <a:ext cx="1107908" cy="313706"/>
          </a:xfrm>
          <a:prstGeom prst="rect">
            <a:avLst/>
          </a:prstGeom>
        </p:spPr>
      </p:pic>
      <p:pic>
        <p:nvPicPr>
          <p:cNvPr id="544" name="图片 7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>
            <a:fillRect/>
          </a:stretch>
        </p:blipFill>
        <p:spPr>
          <a:xfrm>
            <a:off x="10624272" y="5784908"/>
            <a:ext cx="3302180" cy="232778"/>
          </a:xfrm>
          <a:prstGeom prst="rect">
            <a:avLst/>
          </a:prstGeom>
        </p:spPr>
      </p:pic>
      <p:sp>
        <p:nvSpPr>
          <p:cNvPr id="545" name="圆角矩形 78"/>
          <p:cNvSpPr/>
          <p:nvPr/>
        </p:nvSpPr>
        <p:spPr>
          <a:xfrm>
            <a:off x="10287941" y="4687087"/>
            <a:ext cx="7303584" cy="1732479"/>
          </a:xfrm>
          <a:prstGeom prst="roundRect">
            <a:avLst>
              <a:gd name="adj" fmla="val 9218"/>
            </a:avLst>
          </a:prstGeom>
          <a:gradFill>
            <a:gsLst>
              <a:gs pos="47000">
                <a:srgbClr val="FDFDFD"/>
              </a:gs>
              <a:gs pos="53000">
                <a:srgbClr val="E8E8E8"/>
              </a:gs>
              <a:gs pos="100000">
                <a:srgbClr val="ECECEC"/>
              </a:gs>
            </a:gsLst>
            <a:lin ang="5400000" scaled="1"/>
          </a:gradFill>
          <a:ln w="25400" cap="flat" cmpd="sng" algn="ctr">
            <a:noFill/>
            <a:prstDash val="solid"/>
          </a:ln>
          <a:effectLst>
            <a:outerShdw blurRad="76200" dist="38100" dir="2700000" algn="tl" rotWithShape="0">
              <a:prstClr val="black">
                <a:alpha val="14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46" name="矩形 79"/>
          <p:cNvSpPr/>
          <p:nvPr/>
        </p:nvSpPr>
        <p:spPr>
          <a:xfrm>
            <a:off x="11608991" y="4687088"/>
            <a:ext cx="59825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800" b="1" dirty="0" smtClean="0">
                <a:solidFill>
                  <a:prstClr val="black"/>
                </a:solidFill>
                <a:latin typeface="Arial Narrow" pitchFamily="34" charset="0"/>
              </a:rPr>
              <a:t>Увеличение </a:t>
            </a:r>
            <a:r>
              <a:rPr lang="ru-RU" sz="1800" b="1" dirty="0">
                <a:solidFill>
                  <a:prstClr val="black"/>
                </a:solidFill>
                <a:latin typeface="Arial Narrow" pitchFamily="34" charset="0"/>
              </a:rPr>
              <a:t>до 12 тыс. руб. вычета опекунам, попечителям, приемным родителям на каждого ребенка-инвалида. Эта же мера действует в отношении учащихся очной формы обучения, аспирантов, ординаторов, интернов, студентов в возрасте до 24 лет, если они являются инвалидами I или II </a:t>
            </a:r>
            <a:r>
              <a:rPr lang="ru-RU" sz="1800" b="1" dirty="0" smtClean="0">
                <a:solidFill>
                  <a:prstClr val="black"/>
                </a:solidFill>
                <a:latin typeface="Arial Narrow" pitchFamily="34" charset="0"/>
              </a:rPr>
              <a:t>групп</a:t>
            </a:r>
            <a:endParaRPr lang="ru-RU" sz="18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547" name="KSO_Shape"/>
          <p:cNvSpPr/>
          <p:nvPr/>
        </p:nvSpPr>
        <p:spPr bwMode="auto">
          <a:xfrm>
            <a:off x="10674857" y="4798417"/>
            <a:ext cx="768028" cy="71237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gradFill flip="none" rotWithShape="1">
            <a:gsLst>
              <a:gs pos="0">
                <a:srgbClr val="FA783A">
                  <a:shade val="30000"/>
                  <a:satMod val="115000"/>
                </a:srgbClr>
              </a:gs>
              <a:gs pos="50000">
                <a:srgbClr val="FA783A">
                  <a:shade val="67500"/>
                  <a:satMod val="115000"/>
                </a:srgbClr>
              </a:gs>
              <a:gs pos="100000">
                <a:srgbClr val="FA783A">
                  <a:shade val="100000"/>
                  <a:satMod val="115000"/>
                </a:srgbClr>
              </a:gs>
            </a:gsLst>
            <a:lin ang="5400000" scaled="1"/>
            <a:tileRect/>
          </a:gradFill>
          <a:ln w="28575" cap="flat">
            <a:noFill/>
            <a:prstDash val="solid"/>
            <a:miter lim="800000"/>
          </a:ln>
          <a:effectLst>
            <a:outerShdw blurRad="228600" dist="228600" dir="5400000" algn="t" rotWithShape="0">
              <a:sysClr val="windowText" lastClr="000000">
                <a:lumMod val="85000"/>
                <a:lumOff val="15000"/>
                <a:alpha val="28000"/>
              </a:sys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548" name="组合 82"/>
          <p:cNvGrpSpPr/>
          <p:nvPr/>
        </p:nvGrpSpPr>
        <p:grpSpPr>
          <a:xfrm>
            <a:off x="10387878" y="6552543"/>
            <a:ext cx="7300032" cy="1428402"/>
            <a:chOff x="3580171" y="3933945"/>
            <a:chExt cx="6233508" cy="897230"/>
          </a:xfrm>
        </p:grpSpPr>
        <p:sp>
          <p:nvSpPr>
            <p:cNvPr id="550" name="圆角矩形 85"/>
            <p:cNvSpPr/>
            <p:nvPr/>
          </p:nvSpPr>
          <p:spPr>
            <a:xfrm>
              <a:off x="3580171" y="3933945"/>
              <a:ext cx="6184734" cy="897230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1" name="矩形 86"/>
            <p:cNvSpPr/>
            <p:nvPr/>
          </p:nvSpPr>
          <p:spPr>
            <a:xfrm>
              <a:off x="4714721" y="3975550"/>
              <a:ext cx="5098958" cy="5799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ClrTx/>
                <a:defRPr/>
              </a:pPr>
              <a:r>
                <a:rPr lang="ru-RU" altLang="zh-CN" sz="1800" b="1" dirty="0">
                  <a:solidFill>
                    <a:schemeClr val="tx1"/>
                  </a:solidFill>
                  <a:latin typeface="Arial Narrow" pitchFamily="34" charset="0"/>
                  <a:ea typeface="微软雅黑" panose="020B0503020204020204" pitchFamily="34" charset="-122"/>
                </a:rPr>
                <a:t>Перерасчет налоговым  органом стандартных вычетов в случае  предоставления вычетов несколькими  налоговыми агентами</a:t>
              </a:r>
            </a:p>
          </p:txBody>
        </p:sp>
        <p:sp>
          <p:nvSpPr>
            <p:cNvPr id="552" name="KSO_Shape"/>
            <p:cNvSpPr/>
            <p:nvPr/>
          </p:nvSpPr>
          <p:spPr bwMode="auto">
            <a:xfrm>
              <a:off x="3923508" y="4092271"/>
              <a:ext cx="529670" cy="434411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413E">
                    <a:shade val="30000"/>
                    <a:satMod val="115000"/>
                  </a:srgbClr>
                </a:gs>
                <a:gs pos="50000">
                  <a:srgbClr val="E3413E">
                    <a:shade val="67500"/>
                    <a:satMod val="115000"/>
                  </a:srgbClr>
                </a:gs>
                <a:gs pos="100000">
                  <a:srgbClr val="E3413E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8575" cap="flat">
              <a:noFill/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553" name="组合 89"/>
          <p:cNvGrpSpPr/>
          <p:nvPr/>
        </p:nvGrpSpPr>
        <p:grpSpPr>
          <a:xfrm>
            <a:off x="9441025" y="6419567"/>
            <a:ext cx="824054" cy="873194"/>
            <a:chOff x="2857499" y="1149478"/>
            <a:chExt cx="1098546" cy="958123"/>
          </a:xfrm>
        </p:grpSpPr>
        <p:sp>
          <p:nvSpPr>
            <p:cNvPr id="554" name="圆角矩形 119"/>
            <p:cNvSpPr/>
            <p:nvPr/>
          </p:nvSpPr>
          <p:spPr>
            <a:xfrm>
              <a:off x="2857499" y="1149478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5" name="圆角矩形 120"/>
            <p:cNvSpPr/>
            <p:nvPr/>
          </p:nvSpPr>
          <p:spPr>
            <a:xfrm>
              <a:off x="2892831" y="1178025"/>
              <a:ext cx="1063214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zh-CN" altLang="en-US" dirty="0"/>
            </a:p>
          </p:txBody>
        </p:sp>
      </p:grpSp>
      <p:grpSp>
        <p:nvGrpSpPr>
          <p:cNvPr id="556" name="组合 90"/>
          <p:cNvGrpSpPr/>
          <p:nvPr/>
        </p:nvGrpSpPr>
        <p:grpSpPr>
          <a:xfrm>
            <a:off x="9463112" y="4783900"/>
            <a:ext cx="824056" cy="873194"/>
            <a:chOff x="2857499" y="1149477"/>
            <a:chExt cx="1098550" cy="958123"/>
          </a:xfrm>
        </p:grpSpPr>
        <p:sp>
          <p:nvSpPr>
            <p:cNvPr id="557" name="圆角矩形 117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8" name="圆角矩形 118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559" name="组合 92"/>
          <p:cNvGrpSpPr/>
          <p:nvPr/>
        </p:nvGrpSpPr>
        <p:grpSpPr>
          <a:xfrm>
            <a:off x="9463303" y="3522885"/>
            <a:ext cx="824056" cy="873194"/>
            <a:chOff x="2857499" y="1149477"/>
            <a:chExt cx="1098550" cy="958123"/>
          </a:xfrm>
        </p:grpSpPr>
        <p:sp>
          <p:nvSpPr>
            <p:cNvPr id="560" name="圆角矩形 115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61" name="圆角矩形 116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E94744"/>
                </a:gs>
                <a:gs pos="0">
                  <a:srgbClr val="E94744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E94744"/>
                  </a:gs>
                  <a:gs pos="100000">
                    <a:srgbClr val="E94744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562" name="组合 93"/>
          <p:cNvGrpSpPr/>
          <p:nvPr/>
        </p:nvGrpSpPr>
        <p:grpSpPr>
          <a:xfrm>
            <a:off x="9463303" y="2140679"/>
            <a:ext cx="824056" cy="873194"/>
            <a:chOff x="2857499" y="1149477"/>
            <a:chExt cx="1098550" cy="958123"/>
          </a:xfrm>
        </p:grpSpPr>
        <p:sp>
          <p:nvSpPr>
            <p:cNvPr id="563" name="圆角矩形 113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64" name="圆角矩形 114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65" name="文本框 40"/>
          <p:cNvSpPr txBox="1"/>
          <p:nvPr/>
        </p:nvSpPr>
        <p:spPr>
          <a:xfrm>
            <a:off x="9449290" y="2287264"/>
            <a:ext cx="7730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rPr>
              <a:t>1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/>
            </a:endParaRPr>
          </a:p>
        </p:txBody>
      </p:sp>
      <p:grpSp>
        <p:nvGrpSpPr>
          <p:cNvPr id="566" name="组合 102"/>
          <p:cNvGrpSpPr/>
          <p:nvPr/>
        </p:nvGrpSpPr>
        <p:grpSpPr>
          <a:xfrm>
            <a:off x="9435816" y="3641684"/>
            <a:ext cx="786494" cy="665562"/>
            <a:chOff x="2615291" y="1823473"/>
            <a:chExt cx="1048475" cy="730296"/>
          </a:xfrm>
        </p:grpSpPr>
        <p:sp>
          <p:nvSpPr>
            <p:cNvPr id="567" name="文本框 43"/>
            <p:cNvSpPr txBox="1"/>
            <p:nvPr/>
          </p:nvSpPr>
          <p:spPr>
            <a:xfrm>
              <a:off x="2615291" y="1823473"/>
              <a:ext cx="1030515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2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568" name="文本框 44"/>
            <p:cNvSpPr txBox="1"/>
            <p:nvPr/>
          </p:nvSpPr>
          <p:spPr>
            <a:xfrm>
              <a:off x="2633252" y="2317370"/>
              <a:ext cx="1030514" cy="236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69" name="组合 103"/>
          <p:cNvGrpSpPr/>
          <p:nvPr/>
        </p:nvGrpSpPr>
        <p:grpSpPr>
          <a:xfrm>
            <a:off x="9449094" y="4930507"/>
            <a:ext cx="790468" cy="635885"/>
            <a:chOff x="2633251" y="1855508"/>
            <a:chExt cx="1053774" cy="697733"/>
          </a:xfrm>
        </p:grpSpPr>
        <p:sp>
          <p:nvSpPr>
            <p:cNvPr id="570" name="文本框 46"/>
            <p:cNvSpPr txBox="1"/>
            <p:nvPr/>
          </p:nvSpPr>
          <p:spPr>
            <a:xfrm>
              <a:off x="2656511" y="1855508"/>
              <a:ext cx="1030514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3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571" name="文本框 47"/>
            <p:cNvSpPr txBox="1"/>
            <p:nvPr/>
          </p:nvSpPr>
          <p:spPr>
            <a:xfrm>
              <a:off x="2633251" y="2316843"/>
              <a:ext cx="1030514" cy="236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72" name="组合 104"/>
          <p:cNvGrpSpPr/>
          <p:nvPr/>
        </p:nvGrpSpPr>
        <p:grpSpPr>
          <a:xfrm>
            <a:off x="9449095" y="6567131"/>
            <a:ext cx="790469" cy="553998"/>
            <a:chOff x="2592030" y="2386662"/>
            <a:chExt cx="1053774" cy="607881"/>
          </a:xfrm>
        </p:grpSpPr>
        <p:sp>
          <p:nvSpPr>
            <p:cNvPr id="573" name="文本框 49"/>
            <p:cNvSpPr txBox="1"/>
            <p:nvPr/>
          </p:nvSpPr>
          <p:spPr>
            <a:xfrm>
              <a:off x="2615290" y="2386662"/>
              <a:ext cx="1030514" cy="607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</a:rPr>
                <a:t>4</a:t>
              </a:r>
              <a:endPara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574" name="文本框 50"/>
            <p:cNvSpPr txBox="1"/>
            <p:nvPr/>
          </p:nvSpPr>
          <p:spPr>
            <a:xfrm>
              <a:off x="2592030" y="2719404"/>
              <a:ext cx="1030514" cy="236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75" name="组合 82"/>
          <p:cNvGrpSpPr/>
          <p:nvPr/>
        </p:nvGrpSpPr>
        <p:grpSpPr>
          <a:xfrm>
            <a:off x="10387997" y="8100894"/>
            <a:ext cx="7242793" cy="1736690"/>
            <a:chOff x="3580172" y="3755998"/>
            <a:chExt cx="3292341" cy="428276"/>
          </a:xfrm>
        </p:grpSpPr>
        <p:sp>
          <p:nvSpPr>
            <p:cNvPr id="576" name="圆角矩形 85"/>
            <p:cNvSpPr/>
            <p:nvPr/>
          </p:nvSpPr>
          <p:spPr>
            <a:xfrm>
              <a:off x="3580172" y="3755998"/>
              <a:ext cx="3292340" cy="428276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 w="25400" cap="flat" cmpd="sng" algn="ctr">
              <a:noFill/>
              <a:prstDash val="solid"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txBody>
            <a:bodyPr lIns="68589" tIns="34295" rIns="68589" bIns="34295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7" name="矩形 86"/>
            <p:cNvSpPr/>
            <p:nvPr/>
          </p:nvSpPr>
          <p:spPr>
            <a:xfrm>
              <a:off x="4123730" y="3763843"/>
              <a:ext cx="2748783" cy="3643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800" b="1" dirty="0">
                  <a:solidFill>
                    <a:prstClr val="black"/>
                  </a:solidFill>
                  <a:latin typeface="Arial Narrow" pitchFamily="34" charset="0"/>
                </a:rPr>
                <a:t>Вычет в размере  </a:t>
              </a:r>
            </a:p>
            <a:p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800" b="1" dirty="0">
                  <a:solidFill>
                    <a:prstClr val="black"/>
                  </a:solidFill>
                  <a:latin typeface="Arial Narrow" pitchFamily="34" charset="0"/>
                </a:rPr>
                <a:t>18 000 руб. по нормативам ГТО (при определенных условиях: необходимы документы о прохождении диспансеризации, удостоверения о награждении знаком отличия ВФСК ГТО или выписка из приказа о награждении) </a:t>
              </a:r>
            </a:p>
          </p:txBody>
        </p:sp>
      </p:grpSp>
      <p:sp>
        <p:nvSpPr>
          <p:cNvPr id="578" name="Прямоугольник 577"/>
          <p:cNvSpPr/>
          <p:nvPr/>
        </p:nvSpPr>
        <p:spPr>
          <a:xfrm>
            <a:off x="12552551" y="1486866"/>
            <a:ext cx="2970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</a:rPr>
              <a:t>Стандартные вычеты</a:t>
            </a:r>
          </a:p>
        </p:txBody>
      </p:sp>
      <p:grpSp>
        <p:nvGrpSpPr>
          <p:cNvPr id="579" name="组合 93"/>
          <p:cNvGrpSpPr/>
          <p:nvPr/>
        </p:nvGrpSpPr>
        <p:grpSpPr>
          <a:xfrm>
            <a:off x="9446440" y="8122060"/>
            <a:ext cx="824056" cy="873194"/>
            <a:chOff x="2857499" y="1149477"/>
            <a:chExt cx="1098550" cy="958123"/>
          </a:xfrm>
        </p:grpSpPr>
        <p:sp>
          <p:nvSpPr>
            <p:cNvPr id="580" name="圆角矩形 113"/>
            <p:cNvSpPr/>
            <p:nvPr/>
          </p:nvSpPr>
          <p:spPr>
            <a:xfrm>
              <a:off x="2857499" y="1149477"/>
              <a:ext cx="1076325" cy="958123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81" name="圆角矩形 114"/>
            <p:cNvSpPr/>
            <p:nvPr/>
          </p:nvSpPr>
          <p:spPr>
            <a:xfrm>
              <a:off x="2892834" y="1178024"/>
              <a:ext cx="1063215" cy="901028"/>
            </a:xfrm>
            <a:prstGeom prst="roundRect">
              <a:avLst>
                <a:gd name="adj" fmla="val 13889"/>
              </a:avLst>
            </a:prstGeom>
            <a:gradFill>
              <a:gsLst>
                <a:gs pos="100000">
                  <a:srgbClr val="F17445"/>
                </a:gs>
                <a:gs pos="0">
                  <a:srgbClr val="F17445">
                    <a:lumMod val="75000"/>
                  </a:srgbClr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F17445"/>
                  </a:gs>
                  <a:gs pos="100000">
                    <a:srgbClr val="F17445">
                      <a:lumMod val="75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582" name="文本框 40"/>
          <p:cNvSpPr txBox="1"/>
          <p:nvPr/>
        </p:nvSpPr>
        <p:spPr>
          <a:xfrm>
            <a:off x="9514922" y="8281658"/>
            <a:ext cx="7730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/>
              </a:rPr>
              <a:t>5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/>
            </a:endParaRPr>
          </a:p>
        </p:txBody>
      </p:sp>
      <p:sp>
        <p:nvSpPr>
          <p:cNvPr id="583" name="矩形 94"/>
          <p:cNvSpPr/>
          <p:nvPr/>
        </p:nvSpPr>
        <p:spPr>
          <a:xfrm>
            <a:off x="10103584" y="1750802"/>
            <a:ext cx="429007" cy="8086782"/>
          </a:xfrm>
          <a:prstGeom prst="rect">
            <a:avLst/>
          </a:prstGeom>
          <a:solidFill>
            <a:srgbClr val="F2F2F2"/>
          </a:solidFill>
          <a:ln w="25400" cap="flat" cmpd="sng" algn="ctr">
            <a:noFill/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84" name="Group 8"/>
          <p:cNvGrpSpPr>
            <a:grpSpLocks noChangeAspect="1"/>
          </p:cNvGrpSpPr>
          <p:nvPr/>
        </p:nvGrpSpPr>
        <p:grpSpPr bwMode="auto">
          <a:xfrm>
            <a:off x="10860764" y="8373991"/>
            <a:ext cx="330983" cy="362665"/>
            <a:chOff x="3437" y="2282"/>
            <a:chExt cx="679" cy="744"/>
          </a:xfrm>
          <a:solidFill>
            <a:schemeClr val="accent6">
              <a:lumMod val="75000"/>
            </a:schemeClr>
          </a:solidFill>
        </p:grpSpPr>
        <p:sp>
          <p:nvSpPr>
            <p:cNvPr id="585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6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170">
                <a:defRPr/>
              </a:pPr>
              <a:endParaRPr lang="zh-CN" altLang="en-US" sz="2400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87" name="Прямоугольник 586"/>
          <p:cNvSpPr/>
          <p:nvPr/>
        </p:nvSpPr>
        <p:spPr>
          <a:xfrm>
            <a:off x="1867153" y="339539"/>
            <a:ext cx="1031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ПАМЯТКА ПО ОСНОВНЫМ ИЗМЕНЕНИЯМ В НАЛОГОВОМ ЗАКОНОДАТЕЛЬСТВЕ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588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4" y="280473"/>
            <a:ext cx="1041461" cy="104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89" name="Прямая соединительная линия 588"/>
          <p:cNvCxnSpPr/>
          <p:nvPr/>
        </p:nvCxnSpPr>
        <p:spPr>
          <a:xfrm>
            <a:off x="1987091" y="801204"/>
            <a:ext cx="1005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0" name="Прямоугольник 589"/>
          <p:cNvSpPr/>
          <p:nvPr/>
        </p:nvSpPr>
        <p:spPr>
          <a:xfrm>
            <a:off x="1902818" y="857597"/>
            <a:ext cx="40607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Социальные и стандартные вычеты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Прямоугольник 87"/>
          <p:cNvSpPr/>
          <p:nvPr/>
        </p:nvSpPr>
        <p:spPr>
          <a:xfrm>
            <a:off x="1867153" y="339539"/>
            <a:ext cx="1031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ПАМЯТКА ПО ОСНОВНЫМ ИЗМЕНЕНИЯМ В НАЛОГОВОМ ЗАКОНОДАТЕЛЬСТВЕ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89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4" y="280473"/>
            <a:ext cx="1041461" cy="104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0" name="Прямая соединительная линия 89"/>
          <p:cNvCxnSpPr/>
          <p:nvPr/>
        </p:nvCxnSpPr>
        <p:spPr>
          <a:xfrm>
            <a:off x="1987091" y="801204"/>
            <a:ext cx="1005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Прямоугольник 90"/>
          <p:cNvSpPr/>
          <p:nvPr/>
        </p:nvSpPr>
        <p:spPr>
          <a:xfrm>
            <a:off x="1902818" y="857597"/>
            <a:ext cx="3950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Налоговые</a:t>
            </a:r>
            <a:r>
              <a:rPr lang="ru-RU" sz="1800" b="1" dirty="0"/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вычеты на</a:t>
            </a:r>
            <a:b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долгосрочные сбережения граждан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76579" y="2284186"/>
            <a:ext cx="9144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/>
              <a:t>Федеральным законом от 23.03.2024 № 58-ФЗ введена новая статья 219.2 НК РФ. </a:t>
            </a:r>
            <a:r>
              <a:rPr lang="en-US" sz="2800" dirty="0" smtClean="0"/>
              <a:t>                                           </a:t>
            </a:r>
            <a:r>
              <a:rPr lang="ru-RU" sz="2800" dirty="0" smtClean="0"/>
              <a:t>Она </a:t>
            </a:r>
            <a:r>
              <a:rPr lang="ru-RU" sz="2800" dirty="0"/>
              <a:t>устанавливает право налогоплательщиков на получение нового вида вычетов – </a:t>
            </a:r>
          </a:p>
          <a:p>
            <a:pPr algn="ctr"/>
            <a:r>
              <a:rPr lang="ru-RU" sz="2800" b="1" dirty="0"/>
              <a:t>на долгосрочные сбережения </a:t>
            </a:r>
            <a:r>
              <a:rPr lang="ru-RU" sz="2800" b="1" dirty="0" smtClean="0"/>
              <a:t>граждан </a:t>
            </a:r>
            <a:endParaRPr lang="ru-RU" sz="2800" b="1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6573" y="5750687"/>
            <a:ext cx="2863970" cy="286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0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2DCD4"/>
            </a:gs>
            <a:gs pos="100000">
              <a:srgbClr val="0B9BC7"/>
            </a:gs>
          </a:gsLst>
          <a:lin ang="0" scaled="0"/>
        </a:gradFill>
        <a:effectLst/>
      </p:bgPr>
    </p:bg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с двумя усеченными противолежащими углами 2"/>
          <p:cNvSpPr/>
          <p:nvPr/>
        </p:nvSpPr>
        <p:spPr>
          <a:xfrm>
            <a:off x="2322537" y="8134867"/>
            <a:ext cx="2672178" cy="954350"/>
          </a:xfrm>
          <a:prstGeom prst="snip2Diag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СТ. 219.2</a:t>
            </a:r>
            <a:endParaRPr lang="ru-RU" sz="3600" b="1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grpSp>
        <p:nvGrpSpPr>
          <p:cNvPr id="56" name="Ellipse 256"/>
          <p:cNvGrpSpPr>
            <a:grpSpLocks/>
          </p:cNvGrpSpPr>
          <p:nvPr/>
        </p:nvGrpSpPr>
        <p:grpSpPr bwMode="auto">
          <a:xfrm>
            <a:off x="112204" y="6832061"/>
            <a:ext cx="5877263" cy="878198"/>
            <a:chOff x="4712208" y="4803648"/>
            <a:chExt cx="2822448" cy="621792"/>
          </a:xfrm>
        </p:grpSpPr>
        <p:pic>
          <p:nvPicPr>
            <p:cNvPr id="57" name="Ellipse 256"/>
            <p:cNvPicPr>
              <a:picLocks noChangeArrowheads="1"/>
            </p:cNvPicPr>
            <p:nvPr/>
          </p:nvPicPr>
          <p:blipFill>
            <a:blip r:embed="rId3">
              <a:lum brigh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08" y="4803648"/>
              <a:ext cx="2822448" cy="62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 Box 369"/>
            <p:cNvSpPr txBox="1">
              <a:spLocks noChangeArrowheads="1"/>
            </p:cNvSpPr>
            <p:nvPr/>
          </p:nvSpPr>
          <p:spPr bwMode="auto">
            <a:xfrm>
              <a:off x="5129610" y="4897422"/>
              <a:ext cx="1985245" cy="434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noProof="1">
                <a:solidFill>
                  <a:srgbClr val="FFFFFF"/>
                </a:solidFill>
                <a:latin typeface="Calibri" pitchFamily="34" charset="0"/>
                <a:ea typeface="MS PGothic" pitchFamily="34" charset="-128"/>
              </a:endParaRPr>
            </a:p>
          </p:txBody>
        </p:sp>
      </p:grpSp>
      <p:sp>
        <p:nvSpPr>
          <p:cNvPr id="59" name="Freeform 6"/>
          <p:cNvSpPr>
            <a:spLocks/>
          </p:cNvSpPr>
          <p:nvPr/>
        </p:nvSpPr>
        <p:spPr bwMode="auto">
          <a:xfrm>
            <a:off x="3658626" y="1761168"/>
            <a:ext cx="2889111" cy="2950439"/>
          </a:xfrm>
          <a:custGeom>
            <a:avLst/>
            <a:gdLst>
              <a:gd name="connsiteX0" fmla="*/ 0 w 2176463"/>
              <a:gd name="connsiteY0" fmla="*/ 0 h 2176463"/>
              <a:gd name="connsiteX1" fmla="*/ 111125 w 2176463"/>
              <a:gd name="connsiteY1" fmla="*/ 3176 h 2176463"/>
              <a:gd name="connsiteX2" fmla="*/ 222250 w 2176463"/>
              <a:gd name="connsiteY2" fmla="*/ 11911 h 2176463"/>
              <a:gd name="connsiteX3" fmla="*/ 330200 w 2176463"/>
              <a:gd name="connsiteY3" fmla="*/ 25409 h 2176463"/>
              <a:gd name="connsiteX4" fmla="*/ 438944 w 2176463"/>
              <a:gd name="connsiteY4" fmla="*/ 43672 h 2176463"/>
              <a:gd name="connsiteX5" fmla="*/ 543719 w 2176463"/>
              <a:gd name="connsiteY5" fmla="*/ 68287 h 2176463"/>
              <a:gd name="connsiteX6" fmla="*/ 647700 w 2176463"/>
              <a:gd name="connsiteY6" fmla="*/ 98461 h 2176463"/>
              <a:gd name="connsiteX7" fmla="*/ 747713 w 2176463"/>
              <a:gd name="connsiteY7" fmla="*/ 132605 h 2176463"/>
              <a:gd name="connsiteX8" fmla="*/ 846932 w 2176463"/>
              <a:gd name="connsiteY8" fmla="*/ 172307 h 2176463"/>
              <a:gd name="connsiteX9" fmla="*/ 942975 w 2176463"/>
              <a:gd name="connsiteY9" fmla="*/ 214391 h 2176463"/>
              <a:gd name="connsiteX10" fmla="*/ 1037432 w 2176463"/>
              <a:gd name="connsiteY10" fmla="*/ 263621 h 2176463"/>
              <a:gd name="connsiteX11" fmla="*/ 1127919 w 2176463"/>
              <a:gd name="connsiteY11" fmla="*/ 315234 h 2176463"/>
              <a:gd name="connsiteX12" fmla="*/ 1216025 w 2176463"/>
              <a:gd name="connsiteY12" fmla="*/ 371611 h 2176463"/>
              <a:gd name="connsiteX13" fmla="*/ 1300957 w 2176463"/>
              <a:gd name="connsiteY13" fmla="*/ 432752 h 2176463"/>
              <a:gd name="connsiteX14" fmla="*/ 1383507 w 2176463"/>
              <a:gd name="connsiteY14" fmla="*/ 497069 h 2176463"/>
              <a:gd name="connsiteX15" fmla="*/ 1462882 w 2176463"/>
              <a:gd name="connsiteY15" fmla="*/ 565356 h 2176463"/>
              <a:gd name="connsiteX16" fmla="*/ 1539082 w 2176463"/>
              <a:gd name="connsiteY16" fmla="*/ 638408 h 2176463"/>
              <a:gd name="connsiteX17" fmla="*/ 1610519 w 2176463"/>
              <a:gd name="connsiteY17" fmla="*/ 713048 h 2176463"/>
              <a:gd name="connsiteX18" fmla="*/ 1679576 w 2176463"/>
              <a:gd name="connsiteY18" fmla="*/ 792452 h 2176463"/>
              <a:gd name="connsiteX19" fmla="*/ 1743076 w 2176463"/>
              <a:gd name="connsiteY19" fmla="*/ 875032 h 2176463"/>
              <a:gd name="connsiteX20" fmla="*/ 1804194 w 2176463"/>
              <a:gd name="connsiteY20" fmla="*/ 959994 h 2176463"/>
              <a:gd name="connsiteX21" fmla="*/ 1860551 w 2176463"/>
              <a:gd name="connsiteY21" fmla="*/ 1048927 h 2176463"/>
              <a:gd name="connsiteX22" fmla="*/ 1912144 w 2176463"/>
              <a:gd name="connsiteY22" fmla="*/ 1140241 h 2176463"/>
              <a:gd name="connsiteX23" fmla="*/ 1961357 w 2176463"/>
              <a:gd name="connsiteY23" fmla="*/ 1233144 h 2176463"/>
              <a:gd name="connsiteX24" fmla="*/ 2005807 w 2176463"/>
              <a:gd name="connsiteY24" fmla="*/ 1329223 h 2176463"/>
              <a:gd name="connsiteX25" fmla="*/ 2043907 w 2176463"/>
              <a:gd name="connsiteY25" fmla="*/ 1428478 h 2176463"/>
              <a:gd name="connsiteX26" fmla="*/ 2078832 w 2176463"/>
              <a:gd name="connsiteY26" fmla="*/ 1530115 h 2176463"/>
              <a:gd name="connsiteX27" fmla="*/ 2107407 w 2176463"/>
              <a:gd name="connsiteY27" fmla="*/ 1632546 h 2176463"/>
              <a:gd name="connsiteX28" fmla="*/ 2132013 w 2176463"/>
              <a:gd name="connsiteY28" fmla="*/ 1737359 h 2176463"/>
              <a:gd name="connsiteX29" fmla="*/ 2150269 w 2176463"/>
              <a:gd name="connsiteY29" fmla="*/ 1846143 h 2176463"/>
              <a:gd name="connsiteX30" fmla="*/ 2163763 w 2176463"/>
              <a:gd name="connsiteY30" fmla="*/ 1954132 h 2176463"/>
              <a:gd name="connsiteX31" fmla="*/ 2173288 w 2176463"/>
              <a:gd name="connsiteY31" fmla="*/ 2065298 h 2176463"/>
              <a:gd name="connsiteX32" fmla="*/ 2176463 w 2176463"/>
              <a:gd name="connsiteY32" fmla="*/ 2176463 h 2176463"/>
              <a:gd name="connsiteX33" fmla="*/ 783347 w 2176463"/>
              <a:gd name="connsiteY33" fmla="*/ 2176463 h 2176463"/>
              <a:gd name="connsiteX34" fmla="*/ 0 w 2176463"/>
              <a:gd name="connsiteY34" fmla="*/ 1393115 h 217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176463" h="2176463">
                <a:moveTo>
                  <a:pt x="0" y="0"/>
                </a:moveTo>
                <a:lnTo>
                  <a:pt x="111125" y="3176"/>
                </a:lnTo>
                <a:lnTo>
                  <a:pt x="222250" y="11911"/>
                </a:lnTo>
                <a:lnTo>
                  <a:pt x="330200" y="25409"/>
                </a:lnTo>
                <a:lnTo>
                  <a:pt x="438944" y="43672"/>
                </a:lnTo>
                <a:lnTo>
                  <a:pt x="543719" y="68287"/>
                </a:lnTo>
                <a:lnTo>
                  <a:pt x="647700" y="98461"/>
                </a:lnTo>
                <a:lnTo>
                  <a:pt x="747713" y="132605"/>
                </a:lnTo>
                <a:lnTo>
                  <a:pt x="846932" y="172307"/>
                </a:lnTo>
                <a:lnTo>
                  <a:pt x="942975" y="214391"/>
                </a:lnTo>
                <a:lnTo>
                  <a:pt x="1037432" y="263621"/>
                </a:lnTo>
                <a:lnTo>
                  <a:pt x="1127919" y="315234"/>
                </a:lnTo>
                <a:lnTo>
                  <a:pt x="1216025" y="371611"/>
                </a:lnTo>
                <a:lnTo>
                  <a:pt x="1300957" y="432752"/>
                </a:lnTo>
                <a:lnTo>
                  <a:pt x="1383507" y="497069"/>
                </a:lnTo>
                <a:lnTo>
                  <a:pt x="1462882" y="565356"/>
                </a:lnTo>
                <a:lnTo>
                  <a:pt x="1539082" y="638408"/>
                </a:lnTo>
                <a:lnTo>
                  <a:pt x="1610519" y="713048"/>
                </a:lnTo>
                <a:lnTo>
                  <a:pt x="1679576" y="792452"/>
                </a:lnTo>
                <a:lnTo>
                  <a:pt x="1743076" y="875032"/>
                </a:lnTo>
                <a:lnTo>
                  <a:pt x="1804194" y="959994"/>
                </a:lnTo>
                <a:lnTo>
                  <a:pt x="1860551" y="1048927"/>
                </a:lnTo>
                <a:lnTo>
                  <a:pt x="1912144" y="1140241"/>
                </a:lnTo>
                <a:lnTo>
                  <a:pt x="1961357" y="1233144"/>
                </a:lnTo>
                <a:lnTo>
                  <a:pt x="2005807" y="1329223"/>
                </a:lnTo>
                <a:lnTo>
                  <a:pt x="2043907" y="1428478"/>
                </a:lnTo>
                <a:lnTo>
                  <a:pt x="2078832" y="1530115"/>
                </a:lnTo>
                <a:lnTo>
                  <a:pt x="2107407" y="1632546"/>
                </a:lnTo>
                <a:lnTo>
                  <a:pt x="2132013" y="1737359"/>
                </a:lnTo>
                <a:lnTo>
                  <a:pt x="2150269" y="1846143"/>
                </a:lnTo>
                <a:lnTo>
                  <a:pt x="2163763" y="1954132"/>
                </a:lnTo>
                <a:lnTo>
                  <a:pt x="2173288" y="2065298"/>
                </a:lnTo>
                <a:lnTo>
                  <a:pt x="2176463" y="2176463"/>
                </a:lnTo>
                <a:lnTo>
                  <a:pt x="783347" y="2176463"/>
                </a:lnTo>
                <a:lnTo>
                  <a:pt x="0" y="1393115"/>
                </a:lnTo>
                <a:close/>
              </a:path>
            </a:pathLst>
          </a:custGeom>
          <a:solidFill>
            <a:srgbClr val="EC6E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0" name="Freeform 7"/>
          <p:cNvSpPr>
            <a:spLocks/>
          </p:cNvSpPr>
          <p:nvPr/>
        </p:nvSpPr>
        <p:spPr bwMode="auto">
          <a:xfrm>
            <a:off x="3658624" y="4824677"/>
            <a:ext cx="2889111" cy="2948286"/>
          </a:xfrm>
          <a:custGeom>
            <a:avLst/>
            <a:gdLst>
              <a:gd name="connsiteX0" fmla="*/ 783348 w 2176463"/>
              <a:gd name="connsiteY0" fmla="*/ 0 h 2174875"/>
              <a:gd name="connsiteX1" fmla="*/ 2176463 w 2176463"/>
              <a:gd name="connsiteY1" fmla="*/ 0 h 2174875"/>
              <a:gd name="connsiteX2" fmla="*/ 2173288 w 2176463"/>
              <a:gd name="connsiteY2" fmla="*/ 111166 h 2174875"/>
              <a:gd name="connsiteX3" fmla="*/ 2163763 w 2176463"/>
              <a:gd name="connsiteY3" fmla="*/ 222331 h 2174875"/>
              <a:gd name="connsiteX4" fmla="*/ 2150269 w 2176463"/>
              <a:gd name="connsiteY4" fmla="*/ 330321 h 2174875"/>
              <a:gd name="connsiteX5" fmla="*/ 2132013 w 2176463"/>
              <a:gd name="connsiteY5" fmla="*/ 437516 h 2174875"/>
              <a:gd name="connsiteX6" fmla="*/ 2107407 w 2176463"/>
              <a:gd name="connsiteY6" fmla="*/ 543917 h 2174875"/>
              <a:gd name="connsiteX7" fmla="*/ 2078832 w 2176463"/>
              <a:gd name="connsiteY7" fmla="*/ 646349 h 2174875"/>
              <a:gd name="connsiteX8" fmla="*/ 2043907 w 2176463"/>
              <a:gd name="connsiteY8" fmla="*/ 747986 h 2174875"/>
              <a:gd name="connsiteX9" fmla="*/ 2005807 w 2176463"/>
              <a:gd name="connsiteY9" fmla="*/ 845653 h 2174875"/>
              <a:gd name="connsiteX10" fmla="*/ 1961357 w 2176463"/>
              <a:gd name="connsiteY10" fmla="*/ 943319 h 2174875"/>
              <a:gd name="connsiteX11" fmla="*/ 1912144 w 2176463"/>
              <a:gd name="connsiteY11" fmla="*/ 1036222 h 2174875"/>
              <a:gd name="connsiteX12" fmla="*/ 1860551 w 2176463"/>
              <a:gd name="connsiteY12" fmla="*/ 1127537 h 2174875"/>
              <a:gd name="connsiteX13" fmla="*/ 1804194 w 2176463"/>
              <a:gd name="connsiteY13" fmla="*/ 1216469 h 2174875"/>
              <a:gd name="connsiteX14" fmla="*/ 1743076 w 2176463"/>
              <a:gd name="connsiteY14" fmla="*/ 1301431 h 2174875"/>
              <a:gd name="connsiteX15" fmla="*/ 1679576 w 2176463"/>
              <a:gd name="connsiteY15" fmla="*/ 1384012 h 2174875"/>
              <a:gd name="connsiteX16" fmla="*/ 1610519 w 2176463"/>
              <a:gd name="connsiteY16" fmla="*/ 1463416 h 2174875"/>
              <a:gd name="connsiteX17" fmla="*/ 1539082 w 2176463"/>
              <a:gd name="connsiteY17" fmla="*/ 1538055 h 2174875"/>
              <a:gd name="connsiteX18" fmla="*/ 1462882 w 2176463"/>
              <a:gd name="connsiteY18" fmla="*/ 1611107 h 2174875"/>
              <a:gd name="connsiteX19" fmla="*/ 1383507 w 2176463"/>
              <a:gd name="connsiteY19" fmla="*/ 1677806 h 2174875"/>
              <a:gd name="connsiteX20" fmla="*/ 1300957 w 2176463"/>
              <a:gd name="connsiteY20" fmla="*/ 1743712 h 2174875"/>
              <a:gd name="connsiteX21" fmla="*/ 1216025 w 2176463"/>
              <a:gd name="connsiteY21" fmla="*/ 1804853 h 2174875"/>
              <a:gd name="connsiteX22" fmla="*/ 1127919 w 2176463"/>
              <a:gd name="connsiteY22" fmla="*/ 1861229 h 2174875"/>
              <a:gd name="connsiteX23" fmla="*/ 1037432 w 2176463"/>
              <a:gd name="connsiteY23" fmla="*/ 1912842 h 2174875"/>
              <a:gd name="connsiteX24" fmla="*/ 942975 w 2176463"/>
              <a:gd name="connsiteY24" fmla="*/ 1962073 h 2174875"/>
              <a:gd name="connsiteX25" fmla="*/ 846932 w 2176463"/>
              <a:gd name="connsiteY25" fmla="*/ 2004157 h 2174875"/>
              <a:gd name="connsiteX26" fmla="*/ 747713 w 2176463"/>
              <a:gd name="connsiteY26" fmla="*/ 2043859 h 2174875"/>
              <a:gd name="connsiteX27" fmla="*/ 647700 w 2176463"/>
              <a:gd name="connsiteY27" fmla="*/ 2078002 h 2174875"/>
              <a:gd name="connsiteX28" fmla="*/ 543719 w 2176463"/>
              <a:gd name="connsiteY28" fmla="*/ 2108176 h 2174875"/>
              <a:gd name="connsiteX29" fmla="*/ 438944 w 2176463"/>
              <a:gd name="connsiteY29" fmla="*/ 2131203 h 2174875"/>
              <a:gd name="connsiteX30" fmla="*/ 330200 w 2176463"/>
              <a:gd name="connsiteY30" fmla="*/ 2151054 h 2174875"/>
              <a:gd name="connsiteX31" fmla="*/ 222250 w 2176463"/>
              <a:gd name="connsiteY31" fmla="*/ 2164553 h 2174875"/>
              <a:gd name="connsiteX32" fmla="*/ 111125 w 2176463"/>
              <a:gd name="connsiteY32" fmla="*/ 2173287 h 2174875"/>
              <a:gd name="connsiteX33" fmla="*/ 0 w 2176463"/>
              <a:gd name="connsiteY33" fmla="*/ 2174875 h 2174875"/>
              <a:gd name="connsiteX34" fmla="*/ 0 w 2176463"/>
              <a:gd name="connsiteY34" fmla="*/ 783348 h 21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176463" h="2174875">
                <a:moveTo>
                  <a:pt x="783348" y="0"/>
                </a:moveTo>
                <a:lnTo>
                  <a:pt x="2176463" y="0"/>
                </a:lnTo>
                <a:lnTo>
                  <a:pt x="2173288" y="111166"/>
                </a:lnTo>
                <a:lnTo>
                  <a:pt x="2163763" y="222331"/>
                </a:lnTo>
                <a:lnTo>
                  <a:pt x="2150269" y="330321"/>
                </a:lnTo>
                <a:lnTo>
                  <a:pt x="2132013" y="437516"/>
                </a:lnTo>
                <a:lnTo>
                  <a:pt x="2107407" y="543917"/>
                </a:lnTo>
                <a:lnTo>
                  <a:pt x="2078832" y="646349"/>
                </a:lnTo>
                <a:lnTo>
                  <a:pt x="2043907" y="747986"/>
                </a:lnTo>
                <a:lnTo>
                  <a:pt x="2005807" y="845653"/>
                </a:lnTo>
                <a:lnTo>
                  <a:pt x="1961357" y="943319"/>
                </a:lnTo>
                <a:lnTo>
                  <a:pt x="1912144" y="1036222"/>
                </a:lnTo>
                <a:lnTo>
                  <a:pt x="1860551" y="1127537"/>
                </a:lnTo>
                <a:lnTo>
                  <a:pt x="1804194" y="1216469"/>
                </a:lnTo>
                <a:lnTo>
                  <a:pt x="1743076" y="1301431"/>
                </a:lnTo>
                <a:lnTo>
                  <a:pt x="1679576" y="1384012"/>
                </a:lnTo>
                <a:lnTo>
                  <a:pt x="1610519" y="1463416"/>
                </a:lnTo>
                <a:lnTo>
                  <a:pt x="1539082" y="1538055"/>
                </a:lnTo>
                <a:lnTo>
                  <a:pt x="1462882" y="1611107"/>
                </a:lnTo>
                <a:lnTo>
                  <a:pt x="1383507" y="1677806"/>
                </a:lnTo>
                <a:lnTo>
                  <a:pt x="1300957" y="1743712"/>
                </a:lnTo>
                <a:lnTo>
                  <a:pt x="1216025" y="1804853"/>
                </a:lnTo>
                <a:lnTo>
                  <a:pt x="1127919" y="1861229"/>
                </a:lnTo>
                <a:lnTo>
                  <a:pt x="1037432" y="1912842"/>
                </a:lnTo>
                <a:lnTo>
                  <a:pt x="942975" y="1962073"/>
                </a:lnTo>
                <a:lnTo>
                  <a:pt x="846932" y="2004157"/>
                </a:lnTo>
                <a:lnTo>
                  <a:pt x="747713" y="2043859"/>
                </a:lnTo>
                <a:lnTo>
                  <a:pt x="647700" y="2078002"/>
                </a:lnTo>
                <a:lnTo>
                  <a:pt x="543719" y="2108176"/>
                </a:lnTo>
                <a:lnTo>
                  <a:pt x="438944" y="2131203"/>
                </a:lnTo>
                <a:lnTo>
                  <a:pt x="330200" y="2151054"/>
                </a:lnTo>
                <a:lnTo>
                  <a:pt x="222250" y="2164553"/>
                </a:lnTo>
                <a:lnTo>
                  <a:pt x="111125" y="2173287"/>
                </a:lnTo>
                <a:lnTo>
                  <a:pt x="0" y="2174875"/>
                </a:lnTo>
                <a:lnTo>
                  <a:pt x="0" y="783348"/>
                </a:lnTo>
                <a:close/>
              </a:path>
            </a:pathLst>
          </a:custGeom>
          <a:solidFill>
            <a:srgbClr val="F4CF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1" name="Freeform 8"/>
          <p:cNvSpPr>
            <a:spLocks/>
          </p:cNvSpPr>
          <p:nvPr/>
        </p:nvSpPr>
        <p:spPr bwMode="auto">
          <a:xfrm>
            <a:off x="688925" y="4825364"/>
            <a:ext cx="2887003" cy="2948286"/>
          </a:xfrm>
          <a:custGeom>
            <a:avLst/>
            <a:gdLst>
              <a:gd name="connsiteX0" fmla="*/ 0 w 2174875"/>
              <a:gd name="connsiteY0" fmla="*/ 0 h 2174875"/>
              <a:gd name="connsiteX1" fmla="*/ 1391527 w 2174875"/>
              <a:gd name="connsiteY1" fmla="*/ 0 h 2174875"/>
              <a:gd name="connsiteX2" fmla="*/ 2174875 w 2174875"/>
              <a:gd name="connsiteY2" fmla="*/ 783347 h 2174875"/>
              <a:gd name="connsiteX3" fmla="*/ 2174875 w 2174875"/>
              <a:gd name="connsiteY3" fmla="*/ 2174875 h 2174875"/>
              <a:gd name="connsiteX4" fmla="*/ 2063750 w 2174875"/>
              <a:gd name="connsiteY4" fmla="*/ 2173287 h 2174875"/>
              <a:gd name="connsiteX5" fmla="*/ 1952625 w 2174875"/>
              <a:gd name="connsiteY5" fmla="*/ 2164553 h 2174875"/>
              <a:gd name="connsiteX6" fmla="*/ 1844675 w 2174875"/>
              <a:gd name="connsiteY6" fmla="*/ 2151054 h 2174875"/>
              <a:gd name="connsiteX7" fmla="*/ 1737519 w 2174875"/>
              <a:gd name="connsiteY7" fmla="*/ 2131203 h 2174875"/>
              <a:gd name="connsiteX8" fmla="*/ 1632744 w 2174875"/>
              <a:gd name="connsiteY8" fmla="*/ 2108176 h 2174875"/>
              <a:gd name="connsiteX9" fmla="*/ 1528763 w 2174875"/>
              <a:gd name="connsiteY9" fmla="*/ 2078002 h 2174875"/>
              <a:gd name="connsiteX10" fmla="*/ 1427163 w 2174875"/>
              <a:gd name="connsiteY10" fmla="*/ 2043859 h 2174875"/>
              <a:gd name="connsiteX11" fmla="*/ 1329531 w 2174875"/>
              <a:gd name="connsiteY11" fmla="*/ 2004157 h 2174875"/>
              <a:gd name="connsiteX12" fmla="*/ 1231900 w 2174875"/>
              <a:gd name="connsiteY12" fmla="*/ 1962073 h 2174875"/>
              <a:gd name="connsiteX13" fmla="*/ 1139031 w 2174875"/>
              <a:gd name="connsiteY13" fmla="*/ 1912842 h 2174875"/>
              <a:gd name="connsiteX14" fmla="*/ 1046956 w 2174875"/>
              <a:gd name="connsiteY14" fmla="*/ 1861229 h 2174875"/>
              <a:gd name="connsiteX15" fmla="*/ 958850 w 2174875"/>
              <a:gd name="connsiteY15" fmla="*/ 1804853 h 2174875"/>
              <a:gd name="connsiteX16" fmla="*/ 873919 w 2174875"/>
              <a:gd name="connsiteY16" fmla="*/ 1743712 h 2174875"/>
              <a:gd name="connsiteX17" fmla="*/ 791369 w 2174875"/>
              <a:gd name="connsiteY17" fmla="*/ 1677806 h 2174875"/>
              <a:gd name="connsiteX18" fmla="*/ 711994 w 2174875"/>
              <a:gd name="connsiteY18" fmla="*/ 1611107 h 2174875"/>
              <a:gd name="connsiteX19" fmla="*/ 637381 w 2174875"/>
              <a:gd name="connsiteY19" fmla="*/ 1538055 h 2174875"/>
              <a:gd name="connsiteX20" fmla="*/ 565944 w 2174875"/>
              <a:gd name="connsiteY20" fmla="*/ 1463416 h 2174875"/>
              <a:gd name="connsiteX21" fmla="*/ 496888 w 2174875"/>
              <a:gd name="connsiteY21" fmla="*/ 1384012 h 2174875"/>
              <a:gd name="connsiteX22" fmla="*/ 431800 w 2174875"/>
              <a:gd name="connsiteY22" fmla="*/ 1301431 h 2174875"/>
              <a:gd name="connsiteX23" fmla="*/ 370681 w 2174875"/>
              <a:gd name="connsiteY23" fmla="*/ 1216469 h 2174875"/>
              <a:gd name="connsiteX24" fmla="*/ 314325 w 2174875"/>
              <a:gd name="connsiteY24" fmla="*/ 1127537 h 2174875"/>
              <a:gd name="connsiteX25" fmla="*/ 262731 w 2174875"/>
              <a:gd name="connsiteY25" fmla="*/ 1036222 h 2174875"/>
              <a:gd name="connsiteX26" fmla="*/ 213519 w 2174875"/>
              <a:gd name="connsiteY26" fmla="*/ 943319 h 2174875"/>
              <a:gd name="connsiteX27" fmla="*/ 170656 w 2174875"/>
              <a:gd name="connsiteY27" fmla="*/ 845653 h 2174875"/>
              <a:gd name="connsiteX28" fmla="*/ 130969 w 2174875"/>
              <a:gd name="connsiteY28" fmla="*/ 747986 h 2174875"/>
              <a:gd name="connsiteX29" fmla="*/ 97631 w 2174875"/>
              <a:gd name="connsiteY29" fmla="*/ 646349 h 2174875"/>
              <a:gd name="connsiteX30" fmla="*/ 69056 w 2174875"/>
              <a:gd name="connsiteY30" fmla="*/ 543917 h 2174875"/>
              <a:gd name="connsiteX31" fmla="*/ 44450 w 2174875"/>
              <a:gd name="connsiteY31" fmla="*/ 437516 h 2174875"/>
              <a:gd name="connsiteX32" fmla="*/ 24606 w 2174875"/>
              <a:gd name="connsiteY32" fmla="*/ 330321 h 2174875"/>
              <a:gd name="connsiteX33" fmla="*/ 11113 w 2174875"/>
              <a:gd name="connsiteY33" fmla="*/ 222331 h 2174875"/>
              <a:gd name="connsiteX34" fmla="*/ 1588 w 2174875"/>
              <a:gd name="connsiteY34" fmla="*/ 111166 h 2174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174875" h="2174875">
                <a:moveTo>
                  <a:pt x="0" y="0"/>
                </a:moveTo>
                <a:lnTo>
                  <a:pt x="1391527" y="0"/>
                </a:lnTo>
                <a:lnTo>
                  <a:pt x="2174875" y="783347"/>
                </a:lnTo>
                <a:lnTo>
                  <a:pt x="2174875" y="2174875"/>
                </a:lnTo>
                <a:lnTo>
                  <a:pt x="2063750" y="2173287"/>
                </a:lnTo>
                <a:lnTo>
                  <a:pt x="1952625" y="2164553"/>
                </a:lnTo>
                <a:lnTo>
                  <a:pt x="1844675" y="2151054"/>
                </a:lnTo>
                <a:lnTo>
                  <a:pt x="1737519" y="2131203"/>
                </a:lnTo>
                <a:lnTo>
                  <a:pt x="1632744" y="2108176"/>
                </a:lnTo>
                <a:lnTo>
                  <a:pt x="1528763" y="2078002"/>
                </a:lnTo>
                <a:lnTo>
                  <a:pt x="1427163" y="2043859"/>
                </a:lnTo>
                <a:lnTo>
                  <a:pt x="1329531" y="2004157"/>
                </a:lnTo>
                <a:lnTo>
                  <a:pt x="1231900" y="1962073"/>
                </a:lnTo>
                <a:lnTo>
                  <a:pt x="1139031" y="1912842"/>
                </a:lnTo>
                <a:lnTo>
                  <a:pt x="1046956" y="1861229"/>
                </a:lnTo>
                <a:lnTo>
                  <a:pt x="958850" y="1804853"/>
                </a:lnTo>
                <a:lnTo>
                  <a:pt x="873919" y="1743712"/>
                </a:lnTo>
                <a:lnTo>
                  <a:pt x="791369" y="1677806"/>
                </a:lnTo>
                <a:lnTo>
                  <a:pt x="711994" y="1611107"/>
                </a:lnTo>
                <a:lnTo>
                  <a:pt x="637381" y="1538055"/>
                </a:lnTo>
                <a:lnTo>
                  <a:pt x="565944" y="1463416"/>
                </a:lnTo>
                <a:lnTo>
                  <a:pt x="496888" y="1384012"/>
                </a:lnTo>
                <a:lnTo>
                  <a:pt x="431800" y="1301431"/>
                </a:lnTo>
                <a:lnTo>
                  <a:pt x="370681" y="1216469"/>
                </a:lnTo>
                <a:lnTo>
                  <a:pt x="314325" y="1127537"/>
                </a:lnTo>
                <a:lnTo>
                  <a:pt x="262731" y="1036222"/>
                </a:lnTo>
                <a:lnTo>
                  <a:pt x="213519" y="943319"/>
                </a:lnTo>
                <a:lnTo>
                  <a:pt x="170656" y="845653"/>
                </a:lnTo>
                <a:lnTo>
                  <a:pt x="130969" y="747986"/>
                </a:lnTo>
                <a:lnTo>
                  <a:pt x="97631" y="646349"/>
                </a:lnTo>
                <a:lnTo>
                  <a:pt x="69056" y="543917"/>
                </a:lnTo>
                <a:lnTo>
                  <a:pt x="44450" y="437516"/>
                </a:lnTo>
                <a:lnTo>
                  <a:pt x="24606" y="330321"/>
                </a:lnTo>
                <a:lnTo>
                  <a:pt x="11113" y="222331"/>
                </a:lnTo>
                <a:lnTo>
                  <a:pt x="1588" y="111166"/>
                </a:lnTo>
                <a:close/>
              </a:path>
            </a:pathLst>
          </a:custGeom>
          <a:solidFill>
            <a:srgbClr val="5FABD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2" name="Freeform 9"/>
          <p:cNvSpPr>
            <a:spLocks/>
          </p:cNvSpPr>
          <p:nvPr/>
        </p:nvSpPr>
        <p:spPr bwMode="auto">
          <a:xfrm>
            <a:off x="688926" y="1761168"/>
            <a:ext cx="2887003" cy="2950439"/>
          </a:xfrm>
          <a:custGeom>
            <a:avLst/>
            <a:gdLst>
              <a:gd name="connsiteX0" fmla="*/ 2174875 w 2174875"/>
              <a:gd name="connsiteY0" fmla="*/ 0 h 2176463"/>
              <a:gd name="connsiteX1" fmla="*/ 2174875 w 2174875"/>
              <a:gd name="connsiteY1" fmla="*/ 1393116 h 2176463"/>
              <a:gd name="connsiteX2" fmla="*/ 1391528 w 2174875"/>
              <a:gd name="connsiteY2" fmla="*/ 2176463 h 2176463"/>
              <a:gd name="connsiteX3" fmla="*/ 0 w 2174875"/>
              <a:gd name="connsiteY3" fmla="*/ 2176463 h 2176463"/>
              <a:gd name="connsiteX4" fmla="*/ 1588 w 2174875"/>
              <a:gd name="connsiteY4" fmla="*/ 2065298 h 2176463"/>
              <a:gd name="connsiteX5" fmla="*/ 11113 w 2174875"/>
              <a:gd name="connsiteY5" fmla="*/ 1954132 h 2176463"/>
              <a:gd name="connsiteX6" fmla="*/ 24606 w 2174875"/>
              <a:gd name="connsiteY6" fmla="*/ 1846143 h 2176463"/>
              <a:gd name="connsiteX7" fmla="*/ 44450 w 2174875"/>
              <a:gd name="connsiteY7" fmla="*/ 1737359 h 2176463"/>
              <a:gd name="connsiteX8" fmla="*/ 69056 w 2174875"/>
              <a:gd name="connsiteY8" fmla="*/ 1632546 h 2176463"/>
              <a:gd name="connsiteX9" fmla="*/ 97631 w 2174875"/>
              <a:gd name="connsiteY9" fmla="*/ 1530115 h 2176463"/>
              <a:gd name="connsiteX10" fmla="*/ 130969 w 2174875"/>
              <a:gd name="connsiteY10" fmla="*/ 1428478 h 2176463"/>
              <a:gd name="connsiteX11" fmla="*/ 170656 w 2174875"/>
              <a:gd name="connsiteY11" fmla="*/ 1329223 h 2176463"/>
              <a:gd name="connsiteX12" fmla="*/ 213519 w 2174875"/>
              <a:gd name="connsiteY12" fmla="*/ 1233144 h 2176463"/>
              <a:gd name="connsiteX13" fmla="*/ 262731 w 2174875"/>
              <a:gd name="connsiteY13" fmla="*/ 1140241 h 2176463"/>
              <a:gd name="connsiteX14" fmla="*/ 314325 w 2174875"/>
              <a:gd name="connsiteY14" fmla="*/ 1048927 h 2176463"/>
              <a:gd name="connsiteX15" fmla="*/ 370681 w 2174875"/>
              <a:gd name="connsiteY15" fmla="*/ 959994 h 2176463"/>
              <a:gd name="connsiteX16" fmla="*/ 431800 w 2174875"/>
              <a:gd name="connsiteY16" fmla="*/ 875032 h 2176463"/>
              <a:gd name="connsiteX17" fmla="*/ 496888 w 2174875"/>
              <a:gd name="connsiteY17" fmla="*/ 792452 h 2176463"/>
              <a:gd name="connsiteX18" fmla="*/ 565944 w 2174875"/>
              <a:gd name="connsiteY18" fmla="*/ 713048 h 2176463"/>
              <a:gd name="connsiteX19" fmla="*/ 637381 w 2174875"/>
              <a:gd name="connsiteY19" fmla="*/ 638408 h 2176463"/>
              <a:gd name="connsiteX20" fmla="*/ 711994 w 2174875"/>
              <a:gd name="connsiteY20" fmla="*/ 565356 h 2176463"/>
              <a:gd name="connsiteX21" fmla="*/ 791369 w 2174875"/>
              <a:gd name="connsiteY21" fmla="*/ 497069 h 2176463"/>
              <a:gd name="connsiteX22" fmla="*/ 873919 w 2174875"/>
              <a:gd name="connsiteY22" fmla="*/ 432752 h 2176463"/>
              <a:gd name="connsiteX23" fmla="*/ 958850 w 2174875"/>
              <a:gd name="connsiteY23" fmla="*/ 371611 h 2176463"/>
              <a:gd name="connsiteX24" fmla="*/ 1046956 w 2174875"/>
              <a:gd name="connsiteY24" fmla="*/ 315234 h 2176463"/>
              <a:gd name="connsiteX25" fmla="*/ 1139031 w 2174875"/>
              <a:gd name="connsiteY25" fmla="*/ 263621 h 2176463"/>
              <a:gd name="connsiteX26" fmla="*/ 1231900 w 2174875"/>
              <a:gd name="connsiteY26" fmla="*/ 214391 h 2176463"/>
              <a:gd name="connsiteX27" fmla="*/ 1329531 w 2174875"/>
              <a:gd name="connsiteY27" fmla="*/ 172307 h 2176463"/>
              <a:gd name="connsiteX28" fmla="*/ 1427163 w 2174875"/>
              <a:gd name="connsiteY28" fmla="*/ 132605 h 2176463"/>
              <a:gd name="connsiteX29" fmla="*/ 1528763 w 2174875"/>
              <a:gd name="connsiteY29" fmla="*/ 98461 h 2176463"/>
              <a:gd name="connsiteX30" fmla="*/ 1632744 w 2174875"/>
              <a:gd name="connsiteY30" fmla="*/ 68287 h 2176463"/>
              <a:gd name="connsiteX31" fmla="*/ 1737519 w 2174875"/>
              <a:gd name="connsiteY31" fmla="*/ 43672 h 2176463"/>
              <a:gd name="connsiteX32" fmla="*/ 1844675 w 2174875"/>
              <a:gd name="connsiteY32" fmla="*/ 25409 h 2176463"/>
              <a:gd name="connsiteX33" fmla="*/ 1952625 w 2174875"/>
              <a:gd name="connsiteY33" fmla="*/ 11911 h 2176463"/>
              <a:gd name="connsiteX34" fmla="*/ 2063750 w 2174875"/>
              <a:gd name="connsiteY34" fmla="*/ 3176 h 217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174875" h="2176463">
                <a:moveTo>
                  <a:pt x="2174875" y="0"/>
                </a:moveTo>
                <a:lnTo>
                  <a:pt x="2174875" y="1393116"/>
                </a:lnTo>
                <a:lnTo>
                  <a:pt x="1391528" y="2176463"/>
                </a:lnTo>
                <a:lnTo>
                  <a:pt x="0" y="2176463"/>
                </a:lnTo>
                <a:lnTo>
                  <a:pt x="1588" y="2065298"/>
                </a:lnTo>
                <a:lnTo>
                  <a:pt x="11113" y="1954132"/>
                </a:lnTo>
                <a:lnTo>
                  <a:pt x="24606" y="1846143"/>
                </a:lnTo>
                <a:lnTo>
                  <a:pt x="44450" y="1737359"/>
                </a:lnTo>
                <a:lnTo>
                  <a:pt x="69056" y="1632546"/>
                </a:lnTo>
                <a:lnTo>
                  <a:pt x="97631" y="1530115"/>
                </a:lnTo>
                <a:lnTo>
                  <a:pt x="130969" y="1428478"/>
                </a:lnTo>
                <a:lnTo>
                  <a:pt x="170656" y="1329223"/>
                </a:lnTo>
                <a:lnTo>
                  <a:pt x="213519" y="1233144"/>
                </a:lnTo>
                <a:lnTo>
                  <a:pt x="262731" y="1140241"/>
                </a:lnTo>
                <a:lnTo>
                  <a:pt x="314325" y="1048927"/>
                </a:lnTo>
                <a:lnTo>
                  <a:pt x="370681" y="959994"/>
                </a:lnTo>
                <a:lnTo>
                  <a:pt x="431800" y="875032"/>
                </a:lnTo>
                <a:lnTo>
                  <a:pt x="496888" y="792452"/>
                </a:lnTo>
                <a:lnTo>
                  <a:pt x="565944" y="713048"/>
                </a:lnTo>
                <a:lnTo>
                  <a:pt x="637381" y="638408"/>
                </a:lnTo>
                <a:lnTo>
                  <a:pt x="711994" y="565356"/>
                </a:lnTo>
                <a:lnTo>
                  <a:pt x="791369" y="497069"/>
                </a:lnTo>
                <a:lnTo>
                  <a:pt x="873919" y="432752"/>
                </a:lnTo>
                <a:lnTo>
                  <a:pt x="958850" y="371611"/>
                </a:lnTo>
                <a:lnTo>
                  <a:pt x="1046956" y="315234"/>
                </a:lnTo>
                <a:lnTo>
                  <a:pt x="1139031" y="263621"/>
                </a:lnTo>
                <a:lnTo>
                  <a:pt x="1231900" y="214391"/>
                </a:lnTo>
                <a:lnTo>
                  <a:pt x="1329531" y="172307"/>
                </a:lnTo>
                <a:lnTo>
                  <a:pt x="1427163" y="132605"/>
                </a:lnTo>
                <a:lnTo>
                  <a:pt x="1528763" y="98461"/>
                </a:lnTo>
                <a:lnTo>
                  <a:pt x="1632744" y="68287"/>
                </a:lnTo>
                <a:lnTo>
                  <a:pt x="1737519" y="43672"/>
                </a:lnTo>
                <a:lnTo>
                  <a:pt x="1844675" y="25409"/>
                </a:lnTo>
                <a:lnTo>
                  <a:pt x="1952625" y="11911"/>
                </a:lnTo>
                <a:lnTo>
                  <a:pt x="2063750" y="3176"/>
                </a:lnTo>
                <a:close/>
              </a:path>
            </a:pathLst>
          </a:custGeom>
          <a:solidFill>
            <a:srgbClr val="A47B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63" name="Oval 10"/>
          <p:cNvSpPr/>
          <p:nvPr/>
        </p:nvSpPr>
        <p:spPr>
          <a:xfrm>
            <a:off x="5339450" y="3856836"/>
            <a:ext cx="453653" cy="463283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4" name="Oval 11"/>
          <p:cNvSpPr/>
          <p:nvPr/>
        </p:nvSpPr>
        <p:spPr>
          <a:xfrm>
            <a:off x="1011942" y="4955375"/>
            <a:ext cx="453653" cy="463283"/>
          </a:xfrm>
          <a:prstGeom prst="ellipse">
            <a:avLst/>
          </a:prstGeom>
          <a:solidFill>
            <a:srgbClr val="216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5" name="Oval 12"/>
          <p:cNvSpPr/>
          <p:nvPr/>
        </p:nvSpPr>
        <p:spPr>
          <a:xfrm>
            <a:off x="3816276" y="6563724"/>
            <a:ext cx="453653" cy="463283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</a:p>
        </p:txBody>
      </p:sp>
      <p:sp>
        <p:nvSpPr>
          <p:cNvPr id="66" name="Oval 13"/>
          <p:cNvSpPr/>
          <p:nvPr/>
        </p:nvSpPr>
        <p:spPr>
          <a:xfrm>
            <a:off x="2668623" y="2508339"/>
            <a:ext cx="453653" cy="463283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4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67" name="Rectangle 14"/>
          <p:cNvSpPr/>
          <p:nvPr/>
        </p:nvSpPr>
        <p:spPr>
          <a:xfrm>
            <a:off x="1321466" y="5471926"/>
            <a:ext cx="23371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Положительный финансовый результат по счету ИИС, открытый с 01.01.2024 (расходы с 01.01.2024)</a:t>
            </a:r>
          </a:p>
        </p:txBody>
      </p:sp>
      <p:sp>
        <p:nvSpPr>
          <p:cNvPr id="69" name="Rectangle 16"/>
          <p:cNvSpPr/>
          <p:nvPr/>
        </p:nvSpPr>
        <p:spPr>
          <a:xfrm>
            <a:off x="1238767" y="2967194"/>
            <a:ext cx="24198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Положительный финансовый результат по счету ИИС, открытый с 01.01.2024 (расходы с 01.01.2024)</a:t>
            </a:r>
          </a:p>
        </p:txBody>
      </p:sp>
      <p:sp>
        <p:nvSpPr>
          <p:cNvPr id="71" name="Rectangle 18"/>
          <p:cNvSpPr/>
          <p:nvPr/>
        </p:nvSpPr>
        <p:spPr>
          <a:xfrm>
            <a:off x="4065820" y="5532109"/>
            <a:ext cx="22698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Денежные средства, внесенные НП на ИИС, открытый с 01.01.2024 (расходы с 01.01.2024)</a:t>
            </a:r>
          </a:p>
        </p:txBody>
      </p:sp>
      <p:sp>
        <p:nvSpPr>
          <p:cNvPr id="73" name="Rectangle 20"/>
          <p:cNvSpPr/>
          <p:nvPr/>
        </p:nvSpPr>
        <p:spPr>
          <a:xfrm>
            <a:off x="3849853" y="2849049"/>
            <a:ext cx="20430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Пенсионные  взносы по договорам НПО  (расходы с 01.01.2025)</a:t>
            </a:r>
          </a:p>
        </p:txBody>
      </p:sp>
      <p:sp>
        <p:nvSpPr>
          <p:cNvPr id="75" name="Rectangle 22"/>
          <p:cNvSpPr/>
          <p:nvPr/>
        </p:nvSpPr>
        <p:spPr>
          <a:xfrm>
            <a:off x="6972038" y="1585324"/>
            <a:ext cx="216024" cy="1147502"/>
          </a:xfrm>
          <a:prstGeom prst="rect">
            <a:avLst/>
          </a:prstGeom>
          <a:solidFill>
            <a:srgbClr val="EC6E6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6" name="Rectangle 23"/>
          <p:cNvSpPr/>
          <p:nvPr/>
        </p:nvSpPr>
        <p:spPr>
          <a:xfrm>
            <a:off x="7350741" y="1389292"/>
            <a:ext cx="9988354" cy="1411316"/>
          </a:xfrm>
          <a:prstGeom prst="rect">
            <a:avLst/>
          </a:prstGeom>
          <a:solidFill>
            <a:srgbClr val="EC6E62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Вычет по расходам с 01.01.2024 предоставляется на основании справки 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(КНД 1151157): по декларации 3-НДФЛ, в упрощенном порядке, а также у НА, если перечисления были произведены НА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Предел вычета (по  расходам 2024 г.) в совокупности с иными соц. вычетами 150 тыс. руб.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Предел вычета (по расходам с 01.01.2025 г.) в совокупности с ИИВ 400 тыс. руб.</a:t>
            </a:r>
          </a:p>
        </p:txBody>
      </p:sp>
      <p:sp>
        <p:nvSpPr>
          <p:cNvPr id="77" name="Oval 24"/>
          <p:cNvSpPr/>
          <p:nvPr/>
        </p:nvSpPr>
        <p:spPr>
          <a:xfrm>
            <a:off x="6909174" y="1532771"/>
            <a:ext cx="341752" cy="341752"/>
          </a:xfrm>
          <a:prstGeom prst="ellipse">
            <a:avLst/>
          </a:prstGeom>
          <a:solidFill>
            <a:srgbClr val="AF2415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1</a:t>
            </a:r>
          </a:p>
        </p:txBody>
      </p:sp>
      <p:sp>
        <p:nvSpPr>
          <p:cNvPr id="78" name="Rectangle 25"/>
          <p:cNvSpPr/>
          <p:nvPr/>
        </p:nvSpPr>
        <p:spPr>
          <a:xfrm>
            <a:off x="6972038" y="3412958"/>
            <a:ext cx="216024" cy="1147502"/>
          </a:xfrm>
          <a:prstGeom prst="rect">
            <a:avLst/>
          </a:prstGeom>
          <a:solidFill>
            <a:srgbClr val="F4CF3B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79" name="Rectangle 26"/>
          <p:cNvSpPr/>
          <p:nvPr/>
        </p:nvSpPr>
        <p:spPr>
          <a:xfrm>
            <a:off x="7350741" y="2973031"/>
            <a:ext cx="9988354" cy="1896762"/>
          </a:xfrm>
          <a:prstGeom prst="rect">
            <a:avLst/>
          </a:prstGeom>
          <a:solidFill>
            <a:srgbClr val="F4CF3B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Предельный вычет в совокупности с вычетом по НПО и ДСГ до 400 тыс. руб.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 течении срока действия договора на ведение ИИС налогоплательщик не должен иметь одновременно более 2-х других договоров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По договорам открытым до 31.12.2023 г. ИИВ предоставляется в соответствии со ст.219.1 НКРФ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По договорам открытым с 01.01.2025 г. предоставляется только в соответствии со ст. 219.2 НКРФ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Владелец ИИС открытых до 31.12.2024 г. может трансформировать уже имеющийся ИИС под применение ИВ в соответствии со ст. 219.2, по заявлению в НО.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100" dirty="0">
              <a:solidFill>
                <a:srgbClr val="967B08"/>
              </a:solidFill>
              <a:latin typeface="Calibri Light" panose="020F0302020204030204" pitchFamily="34" charset="0"/>
            </a:endParaRPr>
          </a:p>
        </p:txBody>
      </p:sp>
      <p:sp>
        <p:nvSpPr>
          <p:cNvPr id="80" name="Oval 27"/>
          <p:cNvSpPr/>
          <p:nvPr/>
        </p:nvSpPr>
        <p:spPr>
          <a:xfrm>
            <a:off x="6909174" y="3360405"/>
            <a:ext cx="341752" cy="341752"/>
          </a:xfrm>
          <a:prstGeom prst="ellipse">
            <a:avLst/>
          </a:prstGeom>
          <a:solidFill>
            <a:srgbClr val="B2920A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2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1" name="Rectangle 28"/>
          <p:cNvSpPr/>
          <p:nvPr/>
        </p:nvSpPr>
        <p:spPr>
          <a:xfrm>
            <a:off x="6932836" y="5539264"/>
            <a:ext cx="216024" cy="1147502"/>
          </a:xfrm>
          <a:prstGeom prst="rect">
            <a:avLst/>
          </a:prstGeom>
          <a:solidFill>
            <a:srgbClr val="5FABDC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2" name="Rectangle 29"/>
          <p:cNvSpPr/>
          <p:nvPr/>
        </p:nvSpPr>
        <p:spPr>
          <a:xfrm>
            <a:off x="7362253" y="5059569"/>
            <a:ext cx="9988354" cy="2033313"/>
          </a:xfrm>
          <a:prstGeom prst="rect">
            <a:avLst/>
          </a:prstGeom>
          <a:solidFill>
            <a:srgbClr val="5FABDC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Вычеты по расходам 2024 г. представляется на основании договоров и платежных документов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Вычет по расходам с 01.01.2025 предоставляется на основании справки (КНД 1151167)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Получить вычет можно по декларации 3-НДФЛ, в упрощенном порядке, у НА, если были произведены перечисления НА;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 предельный вычет в совокупности с ИИВ и НПО 400 тыс. руб.; 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Сроки выплат по договорам ДСГ должны наступать не ранее чем через 10 лет с даты заключения</a:t>
            </a:r>
          </a:p>
          <a:p>
            <a:pPr marL="285750" indent="-28575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Предоставление вычета прекращается при назначении выплат по договору ДСГ или прекращением договора на ведение ИИС </a:t>
            </a:r>
          </a:p>
        </p:txBody>
      </p:sp>
      <p:sp>
        <p:nvSpPr>
          <p:cNvPr id="83" name="Oval 30"/>
          <p:cNvSpPr/>
          <p:nvPr/>
        </p:nvSpPr>
        <p:spPr>
          <a:xfrm>
            <a:off x="6869972" y="5486711"/>
            <a:ext cx="341752" cy="341752"/>
          </a:xfrm>
          <a:prstGeom prst="ellipse">
            <a:avLst/>
          </a:prstGeom>
          <a:solidFill>
            <a:srgbClr val="216A97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3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4" name="Rectangle 31"/>
          <p:cNvSpPr/>
          <p:nvPr/>
        </p:nvSpPr>
        <p:spPr>
          <a:xfrm>
            <a:off x="6909174" y="7464662"/>
            <a:ext cx="216024" cy="1147502"/>
          </a:xfrm>
          <a:prstGeom prst="rect">
            <a:avLst/>
          </a:prstGeom>
          <a:solidFill>
            <a:srgbClr val="A47BB3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5" name="Rectangle 32"/>
          <p:cNvSpPr/>
          <p:nvPr/>
        </p:nvSpPr>
        <p:spPr>
          <a:xfrm>
            <a:off x="7362253" y="7263758"/>
            <a:ext cx="9988354" cy="1742219"/>
          </a:xfrm>
          <a:prstGeom prst="rect">
            <a:avLst/>
          </a:prstGeom>
          <a:solidFill>
            <a:srgbClr val="A47BB3">
              <a:alpha val="50000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Возможность получения вычета и в сумме внесенных денежных средств на ИИС и в сумме положительного результата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01.01.2024 инвесторы вправе открывать до 3-х  ИИС </a:t>
            </a: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Общий лимит вычетов со всех счетов 400 тыс. руб. на сумму вложений и до 30 млн. руб. полученного финансового результата по всем счетам, прекращенным в одном налоговом периоде при условии 10 лет истечении срока действия счетов</a:t>
            </a:r>
          </a:p>
        </p:txBody>
      </p:sp>
      <p:sp>
        <p:nvSpPr>
          <p:cNvPr id="86" name="Oval 33"/>
          <p:cNvSpPr/>
          <p:nvPr/>
        </p:nvSpPr>
        <p:spPr>
          <a:xfrm>
            <a:off x="6846310" y="7412109"/>
            <a:ext cx="341752" cy="341752"/>
          </a:xfrm>
          <a:prstGeom prst="ellipse">
            <a:avLst/>
          </a:prstGeom>
          <a:solidFill>
            <a:srgbClr val="6F477D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cap="small" dirty="0" smtClean="0">
                <a:solidFill>
                  <a:prstClr val="white"/>
                </a:solidFill>
                <a:effectLst>
                  <a:outerShdw blurRad="25400" dist="38100" dir="2700000" algn="tl">
                    <a:srgbClr val="000000">
                      <a:alpha val="70000"/>
                    </a:srgbClr>
                  </a:outerShdw>
                </a:effectLst>
                <a:cs typeface="Arial" pitchFamily="34" charset="0"/>
              </a:rPr>
              <a:t>4</a:t>
            </a:r>
            <a:endParaRPr lang="en-US" b="1" cap="small" dirty="0">
              <a:solidFill>
                <a:prstClr val="white"/>
              </a:solidFill>
              <a:effectLst>
                <a:outerShdw blurRad="25400" dist="38100" dir="2700000" algn="tl">
                  <a:srgbClr val="000000">
                    <a:alpha val="70000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867153" y="339539"/>
            <a:ext cx="10315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459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ПАМЯТКА ПО ОСНОВНЫМ ИЗМЕНЕНИЯМ В НАЛОГОВОМ ЗАКОНОДАТЕЛЬСТВЕ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89" name="Picture 2" descr="C:\Users\3100-28-393\Desktop\ЛОГО\39831a1a-fa05-40bc-9abe-deaa7f10b8f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54" y="280473"/>
            <a:ext cx="1041461" cy="1041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0" name="Прямая соединительная линия 89"/>
          <p:cNvCxnSpPr/>
          <p:nvPr/>
        </p:nvCxnSpPr>
        <p:spPr>
          <a:xfrm>
            <a:off x="1987091" y="801204"/>
            <a:ext cx="10058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Прямоугольник 90"/>
          <p:cNvSpPr/>
          <p:nvPr/>
        </p:nvSpPr>
        <p:spPr>
          <a:xfrm>
            <a:off x="1902818" y="857597"/>
            <a:ext cx="39501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Налоговые</a:t>
            </a:r>
            <a:r>
              <a:rPr lang="ru-RU" sz="1800" b="1" dirty="0"/>
              <a:t> 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вычеты на</a:t>
            </a:r>
            <a:b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долгосрочные сбережения граждан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882</Words>
  <Application>Microsoft Office PowerPoint</Application>
  <PresentationFormat>Произвольный</PresentationFormat>
  <Paragraphs>107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9" baseType="lpstr">
      <vt:lpstr>Arial</vt:lpstr>
      <vt:lpstr>Public Sans</vt:lpstr>
      <vt:lpstr>Impact</vt:lpstr>
      <vt:lpstr>Arial Narrow</vt:lpstr>
      <vt:lpstr>Calibri</vt:lpstr>
      <vt:lpstr>宋体</vt:lpstr>
      <vt:lpstr>LiHei Pro</vt:lpstr>
      <vt:lpstr>微软雅黑</vt:lpstr>
      <vt:lpstr>Bahnschrift</vt:lpstr>
      <vt:lpstr>MS PGothic</vt:lpstr>
      <vt:lpstr>Calibri Light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Саркисова Яна Арамовна</dc:creator>
  <cp:lastModifiedBy>ОРН</cp:lastModifiedBy>
  <cp:revision>25</cp:revision>
  <dcterms:modified xsi:type="dcterms:W3CDTF">2025-03-10T09:03:50Z</dcterms:modified>
</cp:coreProperties>
</file>